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21383625" cy="30275213"/>
  <p:notesSz cx="6858000" cy="10058400"/>
  <p:defaultTextStyle>
    <a:defPPr>
      <a:defRPr lang="en-US"/>
    </a:defPPr>
    <a:lvl1pPr marL="0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1pPr>
    <a:lvl2pPr marL="1474378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2pPr>
    <a:lvl3pPr marL="2948752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3pPr>
    <a:lvl4pPr marL="4423123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4pPr>
    <a:lvl5pPr marL="5897498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5pPr>
    <a:lvl6pPr marL="7371876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6pPr>
    <a:lvl7pPr marL="8846250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7pPr>
    <a:lvl8pPr marL="10320625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8pPr>
    <a:lvl9pPr marL="11794999" algn="l" defTabSz="2948752" rtl="0" eaLnBrk="1" latinLnBrk="0" hangingPunct="1">
      <a:defRPr sz="58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5F5"/>
    <a:srgbClr val="11A7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4EC5DC-848A-4993-BBE3-7BEA0E080708}" v="1" dt="2024-06-04T11:38:52.4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35" autoAdjust="0"/>
    <p:restoredTop sz="86447" autoAdjust="0"/>
  </p:normalViewPr>
  <p:slideViewPr>
    <p:cSldViewPr>
      <p:cViewPr>
        <p:scale>
          <a:sx n="30" d="100"/>
          <a:sy n="30" d="100"/>
        </p:scale>
        <p:origin x="1440" y="16"/>
      </p:cViewPr>
      <p:guideLst>
        <p:guide orient="horz" pos="9536"/>
        <p:guide pos="6735"/>
      </p:guideLst>
    </p:cSldViewPr>
  </p:slideViewPr>
  <p:outlineViewPr>
    <p:cViewPr>
      <p:scale>
        <a:sx n="33" d="100"/>
        <a:sy n="33" d="100"/>
      </p:scale>
      <p:origin x="222" y="82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anie David-Feveck" userId="9e4d456e-893c-4367-b601-72fce04ebd6b" providerId="ADAL" clId="{674EC5DC-848A-4993-BBE3-7BEA0E080708}"/>
    <pc:docChg chg="modSld">
      <pc:chgData name="Melanie David-Feveck" userId="9e4d456e-893c-4367-b601-72fce04ebd6b" providerId="ADAL" clId="{674EC5DC-848A-4993-BBE3-7BEA0E080708}" dt="2024-06-04T11:48:48.435" v="110" actId="255"/>
      <pc:docMkLst>
        <pc:docMk/>
      </pc:docMkLst>
      <pc:sldChg chg="addSp modSp mod">
        <pc:chgData name="Melanie David-Feveck" userId="9e4d456e-893c-4367-b601-72fce04ebd6b" providerId="ADAL" clId="{674EC5DC-848A-4993-BBE3-7BEA0E080708}" dt="2024-06-04T11:48:48.435" v="110" actId="255"/>
        <pc:sldMkLst>
          <pc:docMk/>
          <pc:sldMk cId="4145354796" sldId="256"/>
        </pc:sldMkLst>
        <pc:spChg chg="add mod">
          <ac:chgData name="Melanie David-Feveck" userId="9e4d456e-893c-4367-b601-72fce04ebd6b" providerId="ADAL" clId="{674EC5DC-848A-4993-BBE3-7BEA0E080708}" dt="2024-06-04T11:48:48.435" v="110" actId="255"/>
          <ac:spMkLst>
            <pc:docMk/>
            <pc:sldMk cId="4145354796" sldId="256"/>
            <ac:spMk id="2" creationId="{03C744DB-4CBD-68F0-444F-E5C60B0B6E94}"/>
          </ac:spMkLst>
        </pc:spChg>
        <pc:spChg chg="mod">
          <ac:chgData name="Melanie David-Feveck" userId="9e4d456e-893c-4367-b601-72fce04ebd6b" providerId="ADAL" clId="{674EC5DC-848A-4993-BBE3-7BEA0E080708}" dt="2024-06-04T11:45:09.122" v="81" actId="1076"/>
          <ac:spMkLst>
            <pc:docMk/>
            <pc:sldMk cId="4145354796" sldId="256"/>
            <ac:spMk id="3" creationId="{00000000-0000-0000-0000-000000000000}"/>
          </ac:spMkLst>
        </pc:spChg>
        <pc:spChg chg="mod">
          <ac:chgData name="Melanie David-Feveck" userId="9e4d456e-893c-4367-b601-72fce04ebd6b" providerId="ADAL" clId="{674EC5DC-848A-4993-BBE3-7BEA0E080708}" dt="2024-06-04T11:44:47.245" v="77" actId="1076"/>
          <ac:spMkLst>
            <pc:docMk/>
            <pc:sldMk cId="4145354796" sldId="256"/>
            <ac:spMk id="4" creationId="{6B3E3407-C378-363C-337C-F8AECC8C01D6}"/>
          </ac:spMkLst>
        </pc:spChg>
        <pc:spChg chg="mod">
          <ac:chgData name="Melanie David-Feveck" userId="9e4d456e-893c-4367-b601-72fce04ebd6b" providerId="ADAL" clId="{674EC5DC-848A-4993-BBE3-7BEA0E080708}" dt="2024-06-04T11:47:40.659" v="102" actId="1076"/>
          <ac:spMkLst>
            <pc:docMk/>
            <pc:sldMk cId="4145354796" sldId="256"/>
            <ac:spMk id="10" creationId="{00000000-0000-0000-0000-000000000000}"/>
          </ac:spMkLst>
        </pc:spChg>
        <pc:spChg chg="mod">
          <ac:chgData name="Melanie David-Feveck" userId="9e4d456e-893c-4367-b601-72fce04ebd6b" providerId="ADAL" clId="{674EC5DC-848A-4993-BBE3-7BEA0E080708}" dt="2024-06-04T11:43:32.766" v="72" actId="255"/>
          <ac:spMkLst>
            <pc:docMk/>
            <pc:sldMk cId="4145354796" sldId="256"/>
            <ac:spMk id="15" creationId="{002C0B69-16D8-DE3A-F9E0-489CB546008C}"/>
          </ac:spMkLst>
        </pc:spChg>
        <pc:spChg chg="mod">
          <ac:chgData name="Melanie David-Feveck" userId="9e4d456e-893c-4367-b601-72fce04ebd6b" providerId="ADAL" clId="{674EC5DC-848A-4993-BBE3-7BEA0E080708}" dt="2024-06-04T11:43:23.093" v="71" actId="255"/>
          <ac:spMkLst>
            <pc:docMk/>
            <pc:sldMk cId="4145354796" sldId="256"/>
            <ac:spMk id="20" creationId="{66E335E8-7426-5311-9AD8-A5A7D50E5E5F}"/>
          </ac:spMkLst>
        </pc:spChg>
        <pc:picChg chg="mod modCrop">
          <ac:chgData name="Melanie David-Feveck" userId="9e4d456e-893c-4367-b601-72fce04ebd6b" providerId="ADAL" clId="{674EC5DC-848A-4993-BBE3-7BEA0E080708}" dt="2024-06-04T11:45:03.399" v="80" actId="1076"/>
          <ac:picMkLst>
            <pc:docMk/>
            <pc:sldMk cId="4145354796" sldId="256"/>
            <ac:picMk id="14" creationId="{51D67AD3-A1CB-A80D-EEBC-EEA9674F986B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Referral rates per month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Sheet1!$A$4:$A$5</c:f>
              <c:strCache>
                <c:ptCount val="2"/>
                <c:pt idx="0">
                  <c:v>Oct-Dec</c:v>
                </c:pt>
                <c:pt idx="1">
                  <c:v>Jan-Apr</c:v>
                </c:pt>
              </c:strCache>
            </c:strRef>
          </c:cat>
          <c:val>
            <c:numRef>
              <c:f>Sheet1!$B$4:$B$5</c:f>
              <c:numCache>
                <c:formatCode>General</c:formatCode>
                <c:ptCount val="2"/>
                <c:pt idx="0">
                  <c:v>11.3</c:v>
                </c:pt>
                <c:pt idx="1">
                  <c:v>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11-4DB5-A505-33272098F9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632392"/>
        <c:axId val="67632752"/>
      </c:barChart>
      <c:catAx>
        <c:axId val="67632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32752"/>
        <c:crosses val="autoZero"/>
        <c:auto val="1"/>
        <c:lblAlgn val="ctr"/>
        <c:lblOffset val="100"/>
        <c:noMultiLvlLbl val="0"/>
      </c:catAx>
      <c:valAx>
        <c:axId val="67632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632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Sheet1!$B$24</c:f>
              <c:strCache>
                <c:ptCount val="1"/>
                <c:pt idx="0">
                  <c:v>DNAs 11-16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Sheet1!$A$25:$A$26</c:f>
              <c:strCache>
                <c:ptCount val="2"/>
                <c:pt idx="0">
                  <c:v>Oct-Dec</c:v>
                </c:pt>
                <c:pt idx="1">
                  <c:v>Jan-Apr</c:v>
                </c:pt>
              </c:strCache>
            </c:strRef>
          </c:cat>
          <c:val>
            <c:numRef>
              <c:f>Sheet1!$B$25:$B$26</c:f>
              <c:numCache>
                <c:formatCode>0%</c:formatCode>
                <c:ptCount val="2"/>
                <c:pt idx="0">
                  <c:v>0.13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B2-46F2-BC73-4099593082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9916344"/>
        <c:axId val="392715048"/>
      </c:barChart>
      <c:catAx>
        <c:axId val="399916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2715048"/>
        <c:crosses val="autoZero"/>
        <c:auto val="1"/>
        <c:lblAlgn val="ctr"/>
        <c:lblOffset val="100"/>
        <c:noMultiLvlLbl val="0"/>
      </c:catAx>
      <c:valAx>
        <c:axId val="3927150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99916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B8F65-F6F6-4AE8-B415-660CF5FF997C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97088" y="754063"/>
            <a:ext cx="266382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8375"/>
            <a:ext cx="548640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553575"/>
            <a:ext cx="2971800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C47B2-0548-4A1D-AB37-7F6621167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74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1pPr>
    <a:lvl2pPr marL="282601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2pPr>
    <a:lvl3pPr marL="565206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3pPr>
    <a:lvl4pPr marL="847807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4pPr>
    <a:lvl5pPr marL="1130411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5pPr>
    <a:lvl6pPr marL="1413016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6pPr>
    <a:lvl7pPr marL="1695617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7pPr>
    <a:lvl8pPr marL="1978218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8pPr>
    <a:lvl9pPr marL="2260823" algn="l" defTabSz="565206" rtl="0" eaLnBrk="1" latinLnBrk="0" hangingPunct="1">
      <a:defRPr sz="61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97088" y="754063"/>
            <a:ext cx="2663825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C47B2-0548-4A1D-AB37-7F66211677E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84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9404948"/>
            <a:ext cx="18176081" cy="64895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544" y="17155955"/>
            <a:ext cx="14968538" cy="77369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62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4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49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1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4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36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699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0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01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3128" y="1212422"/>
            <a:ext cx="4811316" cy="258320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181" y="1212422"/>
            <a:ext cx="14077553" cy="258320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16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60" y="19454630"/>
            <a:ext cx="18176081" cy="6012995"/>
          </a:xfrm>
        </p:spPr>
        <p:txBody>
          <a:bodyPr anchor="t"/>
          <a:lstStyle>
            <a:lvl1pPr algn="l">
              <a:defRPr sz="12836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60" y="12831933"/>
            <a:ext cx="18176081" cy="6622701"/>
          </a:xfrm>
        </p:spPr>
        <p:txBody>
          <a:bodyPr anchor="b"/>
          <a:lstStyle>
            <a:lvl1pPr marL="0" indent="0">
              <a:buNone/>
              <a:defRPr sz="6418">
                <a:solidFill>
                  <a:schemeClr val="tx1">
                    <a:tint val="75000"/>
                  </a:schemeClr>
                </a:solidFill>
              </a:defRPr>
            </a:lvl1pPr>
            <a:lvl2pPr marL="1462397" indent="0">
              <a:buNone/>
              <a:defRPr sz="5807">
                <a:solidFill>
                  <a:schemeClr val="tx1">
                    <a:tint val="75000"/>
                  </a:schemeClr>
                </a:solidFill>
              </a:defRPr>
            </a:lvl2pPr>
            <a:lvl3pPr marL="2924794" indent="0">
              <a:buNone/>
              <a:defRPr sz="5196">
                <a:solidFill>
                  <a:schemeClr val="tx1">
                    <a:tint val="75000"/>
                  </a:schemeClr>
                </a:solidFill>
              </a:defRPr>
            </a:lvl3pPr>
            <a:lvl4pPr marL="4387184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4pPr>
            <a:lvl5pPr marL="5849581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5pPr>
            <a:lvl6pPr marL="7311978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6pPr>
            <a:lvl7pPr marL="8774374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7pPr>
            <a:lvl8pPr marL="10236768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8pPr>
            <a:lvl9pPr marL="11699165" indent="0">
              <a:buNone/>
              <a:defRPr sz="45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30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181" y="7064219"/>
            <a:ext cx="9444434" cy="19980241"/>
          </a:xfrm>
        </p:spPr>
        <p:txBody>
          <a:bodyPr/>
          <a:lstStyle>
            <a:lvl1pPr>
              <a:defRPr sz="8863"/>
            </a:lvl1pPr>
            <a:lvl2pPr>
              <a:defRPr sz="7641"/>
            </a:lvl2pPr>
            <a:lvl3pPr>
              <a:defRPr sz="6418"/>
            </a:lvl3pPr>
            <a:lvl4pPr>
              <a:defRPr sz="5807"/>
            </a:lvl4pPr>
            <a:lvl5pPr>
              <a:defRPr sz="5807"/>
            </a:lvl5pPr>
            <a:lvl6pPr>
              <a:defRPr sz="5807"/>
            </a:lvl6pPr>
            <a:lvl7pPr>
              <a:defRPr sz="5807"/>
            </a:lvl7pPr>
            <a:lvl8pPr>
              <a:defRPr sz="5807"/>
            </a:lvl8pPr>
            <a:lvl9pPr>
              <a:defRPr sz="58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0010" y="7064219"/>
            <a:ext cx="9444434" cy="19980241"/>
          </a:xfrm>
        </p:spPr>
        <p:txBody>
          <a:bodyPr/>
          <a:lstStyle>
            <a:lvl1pPr>
              <a:defRPr sz="8863"/>
            </a:lvl1pPr>
            <a:lvl2pPr>
              <a:defRPr sz="7641"/>
            </a:lvl2pPr>
            <a:lvl3pPr>
              <a:defRPr sz="6418"/>
            </a:lvl3pPr>
            <a:lvl4pPr>
              <a:defRPr sz="5807"/>
            </a:lvl4pPr>
            <a:lvl5pPr>
              <a:defRPr sz="5807"/>
            </a:lvl5pPr>
            <a:lvl6pPr>
              <a:defRPr sz="5807"/>
            </a:lvl6pPr>
            <a:lvl7pPr>
              <a:defRPr sz="5807"/>
            </a:lvl7pPr>
            <a:lvl8pPr>
              <a:defRPr sz="5807"/>
            </a:lvl8pPr>
            <a:lvl9pPr>
              <a:defRPr sz="58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96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9" y="6776887"/>
            <a:ext cx="9448148" cy="2824284"/>
          </a:xfrm>
        </p:spPr>
        <p:txBody>
          <a:bodyPr anchor="b"/>
          <a:lstStyle>
            <a:lvl1pPr marL="0" indent="0">
              <a:buNone/>
              <a:defRPr sz="7641" b="1"/>
            </a:lvl1pPr>
            <a:lvl2pPr marL="1462397" indent="0">
              <a:buNone/>
              <a:defRPr sz="6418" b="1"/>
            </a:lvl2pPr>
            <a:lvl3pPr marL="2924794" indent="0">
              <a:buNone/>
              <a:defRPr sz="5807" b="1"/>
            </a:lvl3pPr>
            <a:lvl4pPr marL="4387184" indent="0">
              <a:buNone/>
              <a:defRPr sz="5196" b="1"/>
            </a:lvl4pPr>
            <a:lvl5pPr marL="5849581" indent="0">
              <a:buNone/>
              <a:defRPr sz="5196" b="1"/>
            </a:lvl5pPr>
            <a:lvl6pPr marL="7311978" indent="0">
              <a:buNone/>
              <a:defRPr sz="5196" b="1"/>
            </a:lvl6pPr>
            <a:lvl7pPr marL="8774374" indent="0">
              <a:buNone/>
              <a:defRPr sz="5196" b="1"/>
            </a:lvl7pPr>
            <a:lvl8pPr marL="10236768" indent="0">
              <a:buNone/>
              <a:defRPr sz="5196" b="1"/>
            </a:lvl8pPr>
            <a:lvl9pPr marL="11699165" indent="0">
              <a:buNone/>
              <a:defRPr sz="51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189" y="9601167"/>
            <a:ext cx="9448148" cy="17443290"/>
          </a:xfrm>
        </p:spPr>
        <p:txBody>
          <a:bodyPr/>
          <a:lstStyle>
            <a:lvl1pPr>
              <a:defRPr sz="7641"/>
            </a:lvl1pPr>
            <a:lvl2pPr>
              <a:defRPr sz="6418"/>
            </a:lvl2pPr>
            <a:lvl3pPr>
              <a:defRPr sz="5807"/>
            </a:lvl3pPr>
            <a:lvl4pPr>
              <a:defRPr sz="5196"/>
            </a:lvl4pPr>
            <a:lvl5pPr>
              <a:defRPr sz="5196"/>
            </a:lvl5pPr>
            <a:lvl6pPr>
              <a:defRPr sz="5196"/>
            </a:lvl6pPr>
            <a:lvl7pPr>
              <a:defRPr sz="5196"/>
            </a:lvl7pPr>
            <a:lvl8pPr>
              <a:defRPr sz="5196"/>
            </a:lvl8pPr>
            <a:lvl9pPr>
              <a:defRPr sz="5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590" y="6776887"/>
            <a:ext cx="9451858" cy="2824284"/>
          </a:xfrm>
        </p:spPr>
        <p:txBody>
          <a:bodyPr anchor="b"/>
          <a:lstStyle>
            <a:lvl1pPr marL="0" indent="0">
              <a:buNone/>
              <a:defRPr sz="7641" b="1"/>
            </a:lvl1pPr>
            <a:lvl2pPr marL="1462397" indent="0">
              <a:buNone/>
              <a:defRPr sz="6418" b="1"/>
            </a:lvl2pPr>
            <a:lvl3pPr marL="2924794" indent="0">
              <a:buNone/>
              <a:defRPr sz="5807" b="1"/>
            </a:lvl3pPr>
            <a:lvl4pPr marL="4387184" indent="0">
              <a:buNone/>
              <a:defRPr sz="5196" b="1"/>
            </a:lvl4pPr>
            <a:lvl5pPr marL="5849581" indent="0">
              <a:buNone/>
              <a:defRPr sz="5196" b="1"/>
            </a:lvl5pPr>
            <a:lvl6pPr marL="7311978" indent="0">
              <a:buNone/>
              <a:defRPr sz="5196" b="1"/>
            </a:lvl6pPr>
            <a:lvl7pPr marL="8774374" indent="0">
              <a:buNone/>
              <a:defRPr sz="5196" b="1"/>
            </a:lvl7pPr>
            <a:lvl8pPr marL="10236768" indent="0">
              <a:buNone/>
              <a:defRPr sz="5196" b="1"/>
            </a:lvl8pPr>
            <a:lvl9pPr marL="11699165" indent="0">
              <a:buNone/>
              <a:defRPr sz="51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590" y="9601167"/>
            <a:ext cx="9451858" cy="17443290"/>
          </a:xfrm>
        </p:spPr>
        <p:txBody>
          <a:bodyPr/>
          <a:lstStyle>
            <a:lvl1pPr>
              <a:defRPr sz="7641"/>
            </a:lvl1pPr>
            <a:lvl2pPr>
              <a:defRPr sz="6418"/>
            </a:lvl2pPr>
            <a:lvl3pPr>
              <a:defRPr sz="5807"/>
            </a:lvl3pPr>
            <a:lvl4pPr>
              <a:defRPr sz="5196"/>
            </a:lvl4pPr>
            <a:lvl5pPr>
              <a:defRPr sz="5196"/>
            </a:lvl5pPr>
            <a:lvl6pPr>
              <a:defRPr sz="5196"/>
            </a:lvl6pPr>
            <a:lvl7pPr>
              <a:defRPr sz="5196"/>
            </a:lvl7pPr>
            <a:lvl8pPr>
              <a:defRPr sz="5196"/>
            </a:lvl8pPr>
            <a:lvl9pPr>
              <a:defRPr sz="51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67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82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3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186" y="1205408"/>
            <a:ext cx="7035066" cy="5129968"/>
          </a:xfrm>
        </p:spPr>
        <p:txBody>
          <a:bodyPr anchor="b"/>
          <a:lstStyle>
            <a:lvl1pPr algn="l">
              <a:defRPr sz="6418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406" y="1205406"/>
            <a:ext cx="11954042" cy="25839054"/>
          </a:xfrm>
        </p:spPr>
        <p:txBody>
          <a:bodyPr/>
          <a:lstStyle>
            <a:lvl1pPr>
              <a:defRPr sz="10086"/>
            </a:lvl1pPr>
            <a:lvl2pPr>
              <a:defRPr sz="8863"/>
            </a:lvl2pPr>
            <a:lvl3pPr>
              <a:defRPr sz="7641"/>
            </a:lvl3pPr>
            <a:lvl4pPr>
              <a:defRPr sz="6418"/>
            </a:lvl4pPr>
            <a:lvl5pPr>
              <a:defRPr sz="6418"/>
            </a:lvl5pPr>
            <a:lvl6pPr>
              <a:defRPr sz="6418"/>
            </a:lvl6pPr>
            <a:lvl7pPr>
              <a:defRPr sz="6418"/>
            </a:lvl7pPr>
            <a:lvl8pPr>
              <a:defRPr sz="6418"/>
            </a:lvl8pPr>
            <a:lvl9pPr>
              <a:defRPr sz="64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186" y="6335371"/>
            <a:ext cx="7035066" cy="20709089"/>
          </a:xfrm>
        </p:spPr>
        <p:txBody>
          <a:bodyPr/>
          <a:lstStyle>
            <a:lvl1pPr marL="0" indent="0">
              <a:buNone/>
              <a:defRPr sz="4584"/>
            </a:lvl1pPr>
            <a:lvl2pPr marL="1462397" indent="0">
              <a:buNone/>
              <a:defRPr sz="3973"/>
            </a:lvl2pPr>
            <a:lvl3pPr marL="2924794" indent="0">
              <a:buNone/>
              <a:defRPr sz="3056"/>
            </a:lvl3pPr>
            <a:lvl4pPr marL="4387184" indent="0">
              <a:buNone/>
              <a:defRPr sz="2751"/>
            </a:lvl4pPr>
            <a:lvl5pPr marL="5849581" indent="0">
              <a:buNone/>
              <a:defRPr sz="2751"/>
            </a:lvl5pPr>
            <a:lvl6pPr marL="7311978" indent="0">
              <a:buNone/>
              <a:defRPr sz="2751"/>
            </a:lvl6pPr>
            <a:lvl7pPr marL="8774374" indent="0">
              <a:buNone/>
              <a:defRPr sz="2751"/>
            </a:lvl7pPr>
            <a:lvl8pPr marL="10236768" indent="0">
              <a:buNone/>
              <a:defRPr sz="2751"/>
            </a:lvl8pPr>
            <a:lvl9pPr marL="11699165" indent="0">
              <a:buNone/>
              <a:defRPr sz="2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771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340" y="21192649"/>
            <a:ext cx="12830175" cy="2501914"/>
          </a:xfrm>
        </p:spPr>
        <p:txBody>
          <a:bodyPr anchor="b"/>
          <a:lstStyle>
            <a:lvl1pPr algn="l">
              <a:defRPr sz="6418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340" y="2705148"/>
            <a:ext cx="12830175" cy="18165128"/>
          </a:xfrm>
        </p:spPr>
        <p:txBody>
          <a:bodyPr/>
          <a:lstStyle>
            <a:lvl1pPr marL="0" indent="0">
              <a:buNone/>
              <a:defRPr sz="10086"/>
            </a:lvl1pPr>
            <a:lvl2pPr marL="1462397" indent="0">
              <a:buNone/>
              <a:defRPr sz="8863"/>
            </a:lvl2pPr>
            <a:lvl3pPr marL="2924794" indent="0">
              <a:buNone/>
              <a:defRPr sz="7641"/>
            </a:lvl3pPr>
            <a:lvl4pPr marL="4387184" indent="0">
              <a:buNone/>
              <a:defRPr sz="6418"/>
            </a:lvl4pPr>
            <a:lvl5pPr marL="5849581" indent="0">
              <a:buNone/>
              <a:defRPr sz="6418"/>
            </a:lvl5pPr>
            <a:lvl6pPr marL="7311978" indent="0">
              <a:buNone/>
              <a:defRPr sz="6418"/>
            </a:lvl6pPr>
            <a:lvl7pPr marL="8774374" indent="0">
              <a:buNone/>
              <a:defRPr sz="6418"/>
            </a:lvl7pPr>
            <a:lvl8pPr marL="10236768" indent="0">
              <a:buNone/>
              <a:defRPr sz="6418"/>
            </a:lvl8pPr>
            <a:lvl9pPr marL="11699165" indent="0">
              <a:buNone/>
              <a:defRPr sz="6418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340" y="23694563"/>
            <a:ext cx="12830175" cy="3553129"/>
          </a:xfrm>
        </p:spPr>
        <p:txBody>
          <a:bodyPr/>
          <a:lstStyle>
            <a:lvl1pPr marL="0" indent="0">
              <a:buNone/>
              <a:defRPr sz="4584"/>
            </a:lvl1pPr>
            <a:lvl2pPr marL="1462397" indent="0">
              <a:buNone/>
              <a:defRPr sz="3973"/>
            </a:lvl2pPr>
            <a:lvl3pPr marL="2924794" indent="0">
              <a:buNone/>
              <a:defRPr sz="3056"/>
            </a:lvl3pPr>
            <a:lvl4pPr marL="4387184" indent="0">
              <a:buNone/>
              <a:defRPr sz="2751"/>
            </a:lvl4pPr>
            <a:lvl5pPr marL="5849581" indent="0">
              <a:buNone/>
              <a:defRPr sz="2751"/>
            </a:lvl5pPr>
            <a:lvl6pPr marL="7311978" indent="0">
              <a:buNone/>
              <a:defRPr sz="2751"/>
            </a:lvl6pPr>
            <a:lvl7pPr marL="8774374" indent="0">
              <a:buNone/>
              <a:defRPr sz="2751"/>
            </a:lvl7pPr>
            <a:lvl8pPr marL="10236768" indent="0">
              <a:buNone/>
              <a:defRPr sz="2751"/>
            </a:lvl8pPr>
            <a:lvl9pPr marL="11699165" indent="0">
              <a:buNone/>
              <a:defRPr sz="2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85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181" y="1212414"/>
            <a:ext cx="19245263" cy="5045869"/>
          </a:xfrm>
          <a:prstGeom prst="rect">
            <a:avLst/>
          </a:prstGeom>
        </p:spPr>
        <p:txBody>
          <a:bodyPr vert="horz" lIns="95697" tIns="47849" rIns="95697" bIns="47849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1" y="7064219"/>
            <a:ext cx="19245263" cy="19980241"/>
          </a:xfrm>
          <a:prstGeom prst="rect">
            <a:avLst/>
          </a:prstGeom>
        </p:spPr>
        <p:txBody>
          <a:bodyPr vert="horz" lIns="95697" tIns="47849" rIns="95697" bIns="478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181" y="28060644"/>
            <a:ext cx="4989513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0A026-A4E7-4AAA-85F5-7421A270C8E8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6072" y="28060644"/>
            <a:ext cx="6771481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4931" y="28060644"/>
            <a:ext cx="4989513" cy="1611875"/>
          </a:xfrm>
          <a:prstGeom prst="rect">
            <a:avLst/>
          </a:prstGeom>
        </p:spPr>
        <p:txBody>
          <a:bodyPr vert="horz" lIns="95697" tIns="47849" rIns="95697" bIns="47849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D0D4F-0986-4DFE-9A20-9BB9FE57AF4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748738" y="418310"/>
            <a:ext cx="7565706" cy="160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2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24794" rtl="0" eaLnBrk="1" latinLnBrk="0" hangingPunct="1">
        <a:spcBef>
          <a:spcPct val="0"/>
        </a:spcBef>
        <a:buNone/>
        <a:defRPr sz="140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6796" indent="-1096796" algn="l" defTabSz="2924794" rtl="0" eaLnBrk="1" latinLnBrk="0" hangingPunct="1">
        <a:spcBef>
          <a:spcPct val="20000"/>
        </a:spcBef>
        <a:buFont typeface="Arial" pitchFamily="34" charset="0"/>
        <a:buChar char="•"/>
        <a:defRPr sz="10086" kern="1200">
          <a:solidFill>
            <a:schemeClr val="tx1"/>
          </a:solidFill>
          <a:latin typeface="+mn-lt"/>
          <a:ea typeface="+mn-ea"/>
          <a:cs typeface="+mn-cs"/>
        </a:defRPr>
      </a:lvl1pPr>
      <a:lvl2pPr marL="2376392" indent="-913996" algn="l" defTabSz="2924794" rtl="0" eaLnBrk="1" latinLnBrk="0" hangingPunct="1">
        <a:spcBef>
          <a:spcPct val="20000"/>
        </a:spcBef>
        <a:buFont typeface="Arial" pitchFamily="34" charset="0"/>
        <a:buChar char="–"/>
        <a:defRPr sz="8863" kern="1200">
          <a:solidFill>
            <a:schemeClr val="tx1"/>
          </a:solidFill>
          <a:latin typeface="+mn-lt"/>
          <a:ea typeface="+mn-ea"/>
          <a:cs typeface="+mn-cs"/>
        </a:defRPr>
      </a:lvl2pPr>
      <a:lvl3pPr marL="3655989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7641" kern="1200">
          <a:solidFill>
            <a:schemeClr val="tx1"/>
          </a:solidFill>
          <a:latin typeface="+mn-lt"/>
          <a:ea typeface="+mn-ea"/>
          <a:cs typeface="+mn-cs"/>
        </a:defRPr>
      </a:lvl3pPr>
      <a:lvl4pPr marL="5118386" indent="-731195" algn="l" defTabSz="2924794" rtl="0" eaLnBrk="1" latinLnBrk="0" hangingPunct="1">
        <a:spcBef>
          <a:spcPct val="20000"/>
        </a:spcBef>
        <a:buFont typeface="Arial" pitchFamily="34" charset="0"/>
        <a:buChar char="–"/>
        <a:defRPr sz="6418" kern="1200">
          <a:solidFill>
            <a:schemeClr val="tx1"/>
          </a:solidFill>
          <a:latin typeface="+mn-lt"/>
          <a:ea typeface="+mn-ea"/>
          <a:cs typeface="+mn-cs"/>
        </a:defRPr>
      </a:lvl4pPr>
      <a:lvl5pPr marL="6580779" indent="-731195" algn="l" defTabSz="2924794" rtl="0" eaLnBrk="1" latinLnBrk="0" hangingPunct="1">
        <a:spcBef>
          <a:spcPct val="20000"/>
        </a:spcBef>
        <a:buFont typeface="Arial" pitchFamily="34" charset="0"/>
        <a:buChar char="»"/>
        <a:defRPr sz="6418" kern="1200">
          <a:solidFill>
            <a:schemeClr val="tx1"/>
          </a:solidFill>
          <a:latin typeface="+mn-lt"/>
          <a:ea typeface="+mn-ea"/>
          <a:cs typeface="+mn-cs"/>
        </a:defRPr>
      </a:lvl5pPr>
      <a:lvl6pPr marL="8043176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6pPr>
      <a:lvl7pPr marL="9505570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7pPr>
      <a:lvl8pPr marL="10967967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8pPr>
      <a:lvl9pPr marL="12430360" indent="-731195" algn="l" defTabSz="2924794" rtl="0" eaLnBrk="1" latinLnBrk="0" hangingPunct="1">
        <a:spcBef>
          <a:spcPct val="20000"/>
        </a:spcBef>
        <a:buFont typeface="Arial" pitchFamily="34" charset="0"/>
        <a:buChar char="•"/>
        <a:defRPr sz="6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1pPr>
      <a:lvl2pPr marL="1462397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2pPr>
      <a:lvl3pPr marL="292479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3pPr>
      <a:lvl4pPr marL="438718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4pPr>
      <a:lvl5pPr marL="5849581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5pPr>
      <a:lvl6pPr marL="7311978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6pPr>
      <a:lvl7pPr marL="8774374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7pPr>
      <a:lvl8pPr marL="10236768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8pPr>
      <a:lvl9pPr marL="11699165" algn="l" defTabSz="2924794" rtl="0" eaLnBrk="1" latinLnBrk="0" hangingPunct="1">
        <a:defRPr sz="5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58487" y="2381952"/>
            <a:ext cx="13708551" cy="1196604"/>
          </a:xfrm>
          <a:noFill/>
        </p:spPr>
        <p:txBody>
          <a:bodyPr>
            <a:normAutofit/>
          </a:bodyPr>
          <a:lstStyle/>
          <a:p>
            <a:pPr algn="l">
              <a:spcBef>
                <a:spcPts val="1834"/>
              </a:spcBef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Dr Amy Wilson – Community Paediatrician and Epilepsy Lead, Debbie Garner- Paediatric Epilepsy Nurse Specialist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Sarah Charlson- Epilepsy Nurse, Angela Gardiner – Advanced Nurse Practitioner, Tahmina Haque – ST Registrar, Angela Palmer- Medical Secretary, Lois Faux – Clinic Bookings Admin</a:t>
            </a:r>
          </a:p>
        </p:txBody>
      </p:sp>
      <p:sp>
        <p:nvSpPr>
          <p:cNvPr id="16" name="Text Placeholder 4"/>
          <p:cNvSpPr txBox="1">
            <a:spLocks/>
          </p:cNvSpPr>
          <p:nvPr/>
        </p:nvSpPr>
        <p:spPr>
          <a:xfrm>
            <a:off x="-11609" y="3685295"/>
            <a:ext cx="21383625" cy="2750581"/>
          </a:xfrm>
          <a:prstGeom prst="rect">
            <a:avLst/>
          </a:prstGeom>
          <a:solidFill>
            <a:srgbClr val="D7E5F5"/>
          </a:solidFill>
          <a:ln w="3175">
            <a:noFill/>
          </a:ln>
        </p:spPr>
        <p:txBody>
          <a:bodyPr vert="horz" lIns="292474" tIns="146239" rIns="292474" bIns="146239" rtlCol="0">
            <a:noAutofit/>
          </a:bodyPr>
          <a:lstStyle>
            <a:lvl1pPr marL="1789796" indent="-1789796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77892" indent="-1491496" algn="l" defTabSz="47727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65987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352381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38776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125171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11566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897960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284354" indent="-1193197" algn="l" defTabSz="477279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Aim/purpose:</a:t>
            </a:r>
          </a:p>
          <a:p>
            <a:pPr marL="0" indent="0">
              <a:buNone/>
            </a:pPr>
            <a:r>
              <a:rPr lang="en-US" sz="4000" i="1" dirty="0">
                <a:latin typeface="Arial" charset="0"/>
                <a:ea typeface="MS PGothic" charset="0"/>
                <a:cs typeface="Arial" charset="0"/>
              </a:rPr>
              <a:t>To </a:t>
            </a:r>
            <a:r>
              <a:rPr lang="en-US" sz="4000" i="1" dirty="0" err="1">
                <a:latin typeface="Arial" charset="0"/>
                <a:ea typeface="MS PGothic" charset="0"/>
                <a:cs typeface="Arial" charset="0"/>
              </a:rPr>
              <a:t>utilise</a:t>
            </a:r>
            <a:r>
              <a:rPr lang="en-US" sz="4000" i="1" dirty="0">
                <a:latin typeface="Arial" charset="0"/>
                <a:ea typeface="MS PGothic" charset="0"/>
                <a:cs typeface="Arial" charset="0"/>
              </a:rPr>
              <a:t> the Strengths and Difficulties (SDQ) screening tool in 50% of young people aged 14 and above with a diagnosis of Epilepsy, on our caseload  by May  2024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sz="4279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What is the problem: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Epilepsy improvement project and bundle of care, focus on mental health screening.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did not routinely use any mental health screening tools within our service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Epilepsy 12 data for mental health screening was 0%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have had practical experience of using the SDQ tool and recognize that it can be used across other services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SDQ not specific to Epilepsy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Our learning could help/support other services</a:t>
            </a:r>
          </a:p>
          <a:p>
            <a:pPr marL="0" indent="0">
              <a:buNone/>
            </a:pPr>
            <a:endParaRPr lang="en-GB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1528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798942" y="10745689"/>
            <a:ext cx="113282" cy="2810436"/>
          </a:xfrm>
          <a:prstGeom prst="rect">
            <a:avLst/>
          </a:prstGeom>
          <a:noFill/>
        </p:spPr>
        <p:txBody>
          <a:bodyPr wrap="none" lIns="56061" tIns="28029" rIns="56061" bIns="28029" rtlCol="0">
            <a:spAutoFit/>
          </a:bodyPr>
          <a:lstStyle/>
          <a:p>
            <a:endParaRPr lang="en-GB" sz="17895" dirty="0"/>
          </a:p>
        </p:txBody>
      </p:sp>
      <p:sp>
        <p:nvSpPr>
          <p:cNvPr id="3" name="Rectangle 2"/>
          <p:cNvSpPr/>
          <p:nvPr/>
        </p:nvSpPr>
        <p:spPr>
          <a:xfrm>
            <a:off x="56402" y="10684328"/>
            <a:ext cx="10909685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PDSA cycles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DEBC4B-664A-D0D0-45F4-17EC8537403C}"/>
              </a:ext>
            </a:extLst>
          </p:cNvPr>
          <p:cNvSpPr/>
          <p:nvPr/>
        </p:nvSpPr>
        <p:spPr>
          <a:xfrm>
            <a:off x="56402" y="16934590"/>
            <a:ext cx="10882549" cy="607152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Data/Results/Patient engagement feedback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2810CD-0A4D-F2BE-D2F3-9A2AD6FDEE9D}"/>
              </a:ext>
            </a:extLst>
          </p:cNvPr>
          <p:cNvSpPr/>
          <p:nvPr/>
        </p:nvSpPr>
        <p:spPr>
          <a:xfrm>
            <a:off x="10979664" y="16932030"/>
            <a:ext cx="10347559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Team personal learning/</a:t>
            </a: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highlights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BF6549-5B5F-CAB9-BE61-6764DE4512EF}"/>
              </a:ext>
            </a:extLst>
          </p:cNvPr>
          <p:cNvSpPr/>
          <p:nvPr/>
        </p:nvSpPr>
        <p:spPr>
          <a:xfrm>
            <a:off x="30775" y="24714670"/>
            <a:ext cx="10680204" cy="609719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36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Successes                         Challenges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9BB0BC-DE18-FA9F-B7A0-E3C77C5E9B20}"/>
              </a:ext>
            </a:extLst>
          </p:cNvPr>
          <p:cNvSpPr/>
          <p:nvPr/>
        </p:nvSpPr>
        <p:spPr>
          <a:xfrm>
            <a:off x="10759967" y="24712559"/>
            <a:ext cx="10680204" cy="609719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362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1D67AD3-A1CB-A80D-EEBC-EEA9674F986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983" b="10888"/>
          <a:stretch/>
        </p:blipFill>
        <p:spPr>
          <a:xfrm>
            <a:off x="112632" y="11480641"/>
            <a:ext cx="11161570" cy="47905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3E3407-C378-363C-337C-F8AECC8C01D6}"/>
              </a:ext>
            </a:extLst>
          </p:cNvPr>
          <p:cNvSpPr txBox="1"/>
          <p:nvPr/>
        </p:nvSpPr>
        <p:spPr>
          <a:xfrm>
            <a:off x="11193382" y="11535484"/>
            <a:ext cx="96055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700" dirty="0"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Cycle 1: process worked smoothly (although time consuming on clinicians time). Difficulties: staffing numbers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700" dirty="0"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Cycle 2: young person enjoyed completing the questionnaire and it opened up conversations during consultation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700" dirty="0"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Cycle 3: young people gave feedback that the tool is long and ‘boring’. We had a large number of DNA’s for young people allocated to clinic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700" dirty="0"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Cycle 4: Movement of clinic locations and times in attempt to reduce DNA’s. Some impact shown although too early to determine trend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700" dirty="0"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Cycle 5: some improvement in DNA rates noted</a:t>
            </a:r>
            <a:endParaRPr lang="en-GB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CFB105-D74B-FA86-EC5E-DFC3397D2FEA}"/>
              </a:ext>
            </a:extLst>
          </p:cNvPr>
          <p:cNvSpPr/>
          <p:nvPr/>
        </p:nvSpPr>
        <p:spPr>
          <a:xfrm>
            <a:off x="11029529" y="10703984"/>
            <a:ext cx="10354096" cy="584775"/>
          </a:xfrm>
          <a:prstGeom prst="rect">
            <a:avLst/>
          </a:prstGeom>
          <a:solidFill>
            <a:srgbClr val="11A7F2"/>
          </a:solidFill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did your tests reveal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444C78E-CD62-E3CA-3D86-7D64D3253F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568707"/>
              </p:ext>
            </p:extLst>
          </p:nvPr>
        </p:nvGraphicFramePr>
        <p:xfrm>
          <a:off x="223621" y="17879247"/>
          <a:ext cx="4131487" cy="2640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4F76BB2-C302-73C5-9A17-4A5423CAEF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8951370"/>
              </p:ext>
            </p:extLst>
          </p:nvPr>
        </p:nvGraphicFramePr>
        <p:xfrm>
          <a:off x="260256" y="21114270"/>
          <a:ext cx="3878828" cy="287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601A171-8CE6-6AE4-C0C2-B002E31DA738}"/>
              </a:ext>
            </a:extLst>
          </p:cNvPr>
          <p:cNvSpPr txBox="1"/>
          <p:nvPr/>
        </p:nvSpPr>
        <p:spPr>
          <a:xfrm>
            <a:off x="4460403" y="17879246"/>
            <a:ext cx="667727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48 patients identified on the caseload  aged 14+ years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Of these 48: 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15 did not have the capacity to complete the questionnaire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6 did not have a formal diagnosis of Epilepsy (awaiting EEG results)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=27 identified as being eligible to complete the questionnaire</a:t>
            </a:r>
          </a:p>
          <a:p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8 number of patients completed the SDQ</a:t>
            </a:r>
          </a:p>
          <a:p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DNA rates for 11-16 years of age from Nov-March : Nov 13% Feb 20% -</a:t>
            </a:r>
          </a:p>
          <a:p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DNA rates for 16 – 19 years of age: Dec 21.4% March 25%</a:t>
            </a:r>
          </a:p>
          <a:p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New referrals to the service from Nov23-March24: 72 – required OPA within 2 weeks of referral to meet NICE guidance</a:t>
            </a:r>
          </a:p>
          <a:p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Jan 24 time slots for clinic changed</a:t>
            </a:r>
          </a:p>
          <a:p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Feb 24 location and time slots for clinics changed</a:t>
            </a:r>
          </a:p>
          <a:p>
            <a:endParaRPr lang="en-GB" sz="2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2C0B69-16D8-DE3A-F9E0-489CB546008C}"/>
              </a:ext>
            </a:extLst>
          </p:cNvPr>
          <p:cNvSpPr txBox="1"/>
          <p:nvPr/>
        </p:nvSpPr>
        <p:spPr>
          <a:xfrm>
            <a:off x="11127346" y="17905044"/>
            <a:ext cx="95015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/>
                <a:ea typeface="MS PGothic"/>
                <a:cs typeface="Arial"/>
              </a:rPr>
              <a:t>Identified Gaps in service provision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/>
                <a:ea typeface="MS PGothic"/>
                <a:cs typeface="Arial"/>
              </a:rPr>
              <a:t>Reflected on communication skills and clinicians agenda v young persons agenda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/>
                <a:ea typeface="MS PGothic"/>
                <a:cs typeface="Arial"/>
              </a:rPr>
              <a:t>The SDQ itself wasn’t a problem. Other problems: DNA’s, limited clinic capacity with high referral rate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/>
                <a:ea typeface="MS PGothic"/>
                <a:cs typeface="Arial"/>
              </a:rPr>
              <a:t>Team all embrace change and passionate about the project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/>
                <a:ea typeface="MS PGothic"/>
                <a:cs typeface="Arial"/>
              </a:rPr>
              <a:t>EQIP- taught us we don’t have to solve everything all at once!</a:t>
            </a:r>
            <a:endParaRPr lang="en-GB" sz="2800" dirty="0">
              <a:latin typeface="Arial" charset="0"/>
              <a:ea typeface="MS PGothic" charset="0"/>
              <a:cs typeface="Arial" charset="0"/>
            </a:endParaRPr>
          </a:p>
          <a:p>
            <a:endParaRPr lang="en-GB" sz="2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EF24F6-A42F-13B4-C588-B622C787134F}"/>
              </a:ext>
            </a:extLst>
          </p:cNvPr>
          <p:cNvSpPr txBox="1"/>
          <p:nvPr/>
        </p:nvSpPr>
        <p:spPr>
          <a:xfrm>
            <a:off x="324471" y="25535756"/>
            <a:ext cx="4317623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SDQ implemented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Evaluated well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Opens up conversations in consultations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Continue to use SDQ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Offering later clinic slots and in different locations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SDQ to be rolled out with other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Reduction of DNA rate</a:t>
            </a:r>
          </a:p>
          <a:p>
            <a:endParaRPr lang="en-GB" sz="2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E61464-535E-538E-A5A9-5504B418ABAC}"/>
              </a:ext>
            </a:extLst>
          </p:cNvPr>
          <p:cNvSpPr txBox="1"/>
          <p:nvPr/>
        </p:nvSpPr>
        <p:spPr>
          <a:xfrm>
            <a:off x="4516299" y="25535756"/>
            <a:ext cx="58267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Manually identifying cohort of young people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Large cohort of young people with additional needs/communication difficulties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DNA 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New referral numbers increased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Some patients had been seen a few weeks prior to the project starting for Transition work, therefore did not require an OPA within time scale of project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Signposting/resources – trust restrictions with printing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Initial DNA rate</a:t>
            </a:r>
          </a:p>
          <a:p>
            <a:endParaRPr lang="en-GB" sz="2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6E335E8-7426-5311-9AD8-A5A7D50E5E5F}"/>
              </a:ext>
            </a:extLst>
          </p:cNvPr>
          <p:cNvSpPr txBox="1"/>
          <p:nvPr/>
        </p:nvSpPr>
        <p:spPr>
          <a:xfrm>
            <a:off x="11538936" y="25535756"/>
            <a:ext cx="95104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Young persons event July 2024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Communication tools that can be adapted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Share learning across GM network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Devise a well being pack for young people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C744DB-4CBD-68F0-444F-E5C60B0B6E94}"/>
              </a:ext>
            </a:extLst>
          </p:cNvPr>
          <p:cNvSpPr txBox="1"/>
          <p:nvPr/>
        </p:nvSpPr>
        <p:spPr>
          <a:xfrm>
            <a:off x="361730" y="698596"/>
            <a:ext cx="11765337" cy="16089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Northern Care Alliance (Salford Care Organisation)</a:t>
            </a:r>
            <a:endParaRPr lang="en-GB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Mental health screening</a:t>
            </a:r>
          </a:p>
        </p:txBody>
      </p:sp>
    </p:spTree>
    <p:extLst>
      <p:ext uri="{BB962C8B-B14F-4D97-AF65-F5344CB8AC3E}">
        <p14:creationId xmlns:p14="http://schemas.microsoft.com/office/powerpoint/2010/main" val="41453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>E:\Shared\Research &amp; Quality Improvement\Clinical Standards &amp; Quality Improvement\5. RCPCH PROJECTS\3. Epilepsy\1. Documents\Round 3 (2017-2021)\RCPCH EQIP\Documents\EQIP 2022-2023\Shared learning event\Templates\Blank QI Poster example .pptx</_Source>
    <TaxCatchAll xmlns="19cfbb22-967d-441b-b2d0-56543b08ad7d">
      <Value>2</Value>
      <Value>1</Value>
    </TaxCatchAll>
    <lcf76f155ced4ddcb4097134ff3c332f xmlns="e7b00261-fff3-41e0-a06e-29be7bbb4b90">
      <Terms xmlns="http://schemas.microsoft.com/office/infopath/2007/PartnerControls"/>
    </lcf76f155ced4ddcb4097134ff3c332f>
    <i17683cc25004393bf5e7a85079a67d2 xmlns="19cfbb22-967d-441b-b2d0-56543b08ad7d">
      <Terms xmlns="http://schemas.microsoft.com/office/infopath/2007/PartnerControls"/>
    </i17683cc25004393bf5e7a85079a67d2>
    <pbf2f93df8dd4eb080efdd315b87a374 xmlns="19cfbb22-967d-441b-b2d0-56543b08ad7d">
      <Terms xmlns="http://schemas.microsoft.com/office/infopath/2007/PartnerControls">
        <TermInfo xmlns="http://schemas.microsoft.com/office/infopath/2007/PartnerControls">
          <TermName xmlns="http://schemas.microsoft.com/office/infopath/2007/PartnerControls">Quality Improvement</TermName>
          <TermId xmlns="http://schemas.microsoft.com/office/infopath/2007/PartnerControls">f929b268-8fc1-4432-9c8d-4653c804bdfc</TermId>
        </TermInfo>
      </Terms>
    </pbf2f93df8dd4eb080efdd315b87a374>
    <nf553947567e4e08a7a428dd067c6ddf xmlns="19cfbb22-967d-441b-b2d0-56543b08ad7d">
      <Terms xmlns="http://schemas.microsoft.com/office/infopath/2007/PartnerControls"/>
    </nf553947567e4e08a7a428dd067c6ddf>
    <Project_x002f__x0020_contract_x0020_end_x0020_date xmlns="19cfbb22-967d-441b-b2d0-56543b08ad7d" xsi:nil="true"/>
    <mc9a21fcd6b24904b2be8748004271cc xmlns="19cfbb22-967d-441b-b2d0-56543b08ad7d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 ＆ Quality Improvement</TermName>
          <TermId xmlns="http://schemas.microsoft.com/office/infopath/2007/PartnerControls">40ffecb9-eb64-4eb4-bbcd-9ff92017558e</TermId>
        </TermInfo>
      </Terms>
    </mc9a21fcd6b24904b2be8748004271cc>
    <fdb3048ee4f64c2ab103fa5c08134177 xmlns="19cfbb22-967d-441b-b2d0-56543b08ad7d">
      <Terms xmlns="http://schemas.microsoft.com/office/infopath/2007/PartnerControls"/>
    </fdb3048ee4f64c2ab103fa5c08134177>
    <n63e5b34d79144c59fc93a19d30f3a0b xmlns="19cfbb22-967d-441b-b2d0-56543b08ad7d">
      <Terms xmlns="http://schemas.microsoft.com/office/infopath/2007/PartnerControls"/>
    </n63e5b34d79144c59fc93a19d30f3a0b>
    <SharedWithUsers xmlns="19cfbb22-967d-441b-b2d0-56543b08ad7d">
      <UserInfo>
        <DisplayName/>
        <AccountId xsi:nil="true"/>
        <AccountType/>
      </UserInfo>
    </SharedWithUsers>
    <MediaLengthInSeconds xmlns="e7b00261-fff3-41e0-a06e-29be7bbb4b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892B6BD4C814D864FE852C6B62926" ma:contentTypeVersion="32" ma:contentTypeDescription="Create a new document." ma:contentTypeScope="" ma:versionID="43a092e388befc42c59aa7a5e68b34ef">
  <xsd:schema xmlns:xsd="http://www.w3.org/2001/XMLSchema" xmlns:xs="http://www.w3.org/2001/XMLSchema" xmlns:p="http://schemas.microsoft.com/office/2006/metadata/properties" xmlns:ns2="19cfbb22-967d-441b-b2d0-56543b08ad7d" xmlns:ns3="http://schemas.microsoft.com/sharepoint/v3/fields" xmlns:ns4="e7b00261-fff3-41e0-a06e-29be7bbb4b90" targetNamespace="http://schemas.microsoft.com/office/2006/metadata/properties" ma:root="true" ma:fieldsID="224c33fb47e9347930edbe9cd0369c4b" ns2:_="" ns3:_="" ns4:_="">
    <xsd:import namespace="19cfbb22-967d-441b-b2d0-56543b08ad7d"/>
    <xsd:import namespace="http://schemas.microsoft.com/sharepoint/v3/fields"/>
    <xsd:import namespace="e7b00261-fff3-41e0-a06e-29be7bbb4b90"/>
    <xsd:element name="properties">
      <xsd:complexType>
        <xsd:sequence>
          <xsd:element name="documentManagement">
            <xsd:complexType>
              <xsd:all>
                <xsd:element ref="ns2:nf553947567e4e08a7a428dd067c6ddf" minOccurs="0"/>
                <xsd:element ref="ns2:TaxCatchAll" minOccurs="0"/>
                <xsd:element ref="ns2:pbf2f93df8dd4eb080efdd315b87a374" minOccurs="0"/>
                <xsd:element ref="ns2:mc9a21fcd6b24904b2be8748004271cc" minOccurs="0"/>
                <xsd:element ref="ns2:fdb3048ee4f64c2ab103fa5c08134177" minOccurs="0"/>
                <xsd:element ref="ns2:i17683cc25004393bf5e7a85079a67d2" minOccurs="0"/>
                <xsd:element ref="ns2:Project_x002f__x0020_contract_x0020_end_x0020_date" minOccurs="0"/>
                <xsd:element ref="ns2:n63e5b34d79144c59fc93a19d30f3a0b" minOccurs="0"/>
                <xsd:element ref="ns3:_Sourc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lcf76f155ced4ddcb4097134ff3c332f" minOccurs="0"/>
                <xsd:element ref="ns2:SharedWithUsers" minOccurs="0"/>
                <xsd:element ref="ns2:SharedWithDetails" minOccurs="0"/>
                <xsd:element ref="ns4:MediaServiceObjectDetectorVersions" minOccurs="0"/>
                <xsd:element ref="ns4:MediaServiceSearchPropertie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fbb22-967d-441b-b2d0-56543b08ad7d" elementFormDefault="qualified">
    <xsd:import namespace="http://schemas.microsoft.com/office/2006/documentManagement/types"/>
    <xsd:import namespace="http://schemas.microsoft.com/office/infopath/2007/PartnerControls"/>
    <xsd:element name="nf553947567e4e08a7a428dd067c6ddf" ma:index="9" nillable="true" ma:taxonomy="true" ma:internalName="nf553947567e4e08a7a428dd067c6ddf" ma:taxonomyFieldName="Business_x0020_Activity" ma:displayName="Business Activity" ma:default="" ma:fieldId="{7f553947-567e-4e08-a7a4-28dd067c6ddf}" ma:sspId="72c748ba-2422-442a-8da0-8c3a11393106" ma:termSetId="281f97d3-173f-40b8-9fc1-2bb96af60e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84e03c9-4683-4d6d-9e6e-c6fa35f1947e}" ma:internalName="TaxCatchAll" ma:showField="CatchAllData" ma:web="19cfbb22-967d-441b-b2d0-56543b08ad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bf2f93df8dd4eb080efdd315b87a374" ma:index="12" nillable="true" ma:taxonomy="true" ma:internalName="pbf2f93df8dd4eb080efdd315b87a374" ma:taxonomyFieldName="Business_x0020_Function" ma:displayName="Business Function" ma:default="2;#Quality Improvement|f929b268-8fc1-4432-9c8d-4653c804bdfc" ma:fieldId="{9bf2f93d-f8dd-4eb0-80ef-dd315b87a374}" ma:sspId="72c748ba-2422-442a-8da0-8c3a11393106" ma:termSetId="1a054ad0-931e-4bb0-a70b-dc33d2e19bcb" ma:anchorId="c788aced-109f-432d-9368-116094370ebc" ma:open="false" ma:isKeyword="false">
      <xsd:complexType>
        <xsd:sequence>
          <xsd:element ref="pc:Terms" minOccurs="0" maxOccurs="1"/>
        </xsd:sequence>
      </xsd:complexType>
    </xsd:element>
    <xsd:element name="mc9a21fcd6b24904b2be8748004271cc" ma:index="14" nillable="true" ma:taxonomy="true" ma:internalName="mc9a21fcd6b24904b2be8748004271cc" ma:taxonomyFieldName="Division" ma:displayName="Division" ma:default="1;#Research ＆ Quality Improvement|40ffecb9-eb64-4eb4-bbcd-9ff92017558e" ma:fieldId="{6c9a21fc-d6b2-4904-b2be-8748004271cc}" ma:sspId="72c748ba-2422-442a-8da0-8c3a11393106" ma:termSetId="854525bc-11e5-4801-9a2e-02bd235a7ee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db3048ee4f64c2ab103fa5c08134177" ma:index="16" nillable="true" ma:taxonomy="true" ma:internalName="fdb3048ee4f64c2ab103fa5c08134177" ma:taxonomyFieldName="Document_x0020_status" ma:displayName="Document status" ma:default="" ma:fieldId="{fdb3048e-e4f6-4c2a-b103-fa5c08134177}" ma:sspId="72c748ba-2422-442a-8da0-8c3a11393106" ma:termSetId="81537ae4-bb63-4a0b-b036-a59c8bb249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17683cc25004393bf5e7a85079a67d2" ma:index="18" nillable="true" ma:taxonomy="true" ma:internalName="i17683cc25004393bf5e7a85079a67d2" ma:taxonomyFieldName="Information_x0020_type" ma:displayName="Information type" ma:default="" ma:fieldId="{217683cc-2500-4393-bf5e-7a85079a67d2}" ma:sspId="72c748ba-2422-442a-8da0-8c3a11393106" ma:termSetId="7c5dc89c-5a38-404b-b798-27b2a4c32a3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roject_x002f__x0020_contract_x0020_end_x0020_date" ma:index="19" nillable="true" ma:displayName="Project/ contract end date" ma:format="DateOnly" ma:internalName="Project_x002F__x0020_contract_x0020_end_x0020_date">
      <xsd:simpleType>
        <xsd:restriction base="dms:DateTime"/>
      </xsd:simpleType>
    </xsd:element>
    <xsd:element name="n63e5b34d79144c59fc93a19d30f3a0b" ma:index="21" nillable="true" ma:taxonomy="true" ma:internalName="n63e5b34d79144c59fc93a19d30f3a0b" ma:taxonomyFieldName="Project_x002F__x0020_contract_x0020_status" ma:displayName="Project/ contract status" ma:default="" ma:fieldId="{763e5b34-d791-44c5-9fc9-3a19d30f3a0b}" ma:sspId="72c748ba-2422-442a-8da0-8c3a11393106" ma:termSetId="6fb53340-93dd-45ae-88d8-d63e0eb70bf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ource" ma:index="22" nillable="true" ma:displayName="Source filepath" ma:description="References to resources from which this resource was derived. This is the filepath that was lifted from the Q Drive" ma:internalName="_Sourc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00261-fff3-41e0-a06e-29be7bbb4b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6" nillable="true" ma:displayName="Tags" ma:internalName="MediaServiceAutoTags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34" nillable="true" ma:taxonomy="true" ma:internalName="lcf76f155ced4ddcb4097134ff3c332f" ma:taxonomyFieldName="MediaServiceImageTags" ma:displayName="Image Tags" ma:readOnly="false" ma:fieldId="{5cf76f15-5ced-4ddc-b409-7134ff3c332f}" ma:taxonomyMulti="true" ma:sspId="72c748ba-2422-442a-8da0-8c3a113931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39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F5B5FD-5E25-4D8B-BB1A-B4A06A57E5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1DC8C9-888D-4957-8489-8ED1E475F775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3519e7f7-cf58-489f-8e0e-4f9ca77f4a70"/>
    <ds:schemaRef ds:uri="19a6cf33-a643-4309-8437-ca52dd6e266b"/>
    <ds:schemaRef ds:uri="http://schemas.microsoft.com/office/2006/metadata/properties"/>
    <ds:schemaRef ds:uri="http://schemas.microsoft.com/sharepoint/v3/fields"/>
    <ds:schemaRef ds:uri="19cfbb22-967d-441b-b2d0-56543b08ad7d"/>
    <ds:schemaRef ds:uri="e7b00261-fff3-41e0-a06e-29be7bbb4b90"/>
  </ds:schemaRefs>
</ds:datastoreItem>
</file>

<file path=customXml/itemProps3.xml><?xml version="1.0" encoding="utf-8"?>
<ds:datastoreItem xmlns:ds="http://schemas.openxmlformats.org/officeDocument/2006/customXml" ds:itemID="{5903DBF0-B161-4E33-9208-6C8010BF58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fbb22-967d-441b-b2d0-56543b08ad7d"/>
    <ds:schemaRef ds:uri="http://schemas.microsoft.com/sharepoint/v3/fields"/>
    <ds:schemaRef ds:uri="e7b00261-fff3-41e0-a06e-29be7bbb4b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3245</TotalTime>
  <Words>599</Words>
  <Application>Microsoft Office PowerPoint</Application>
  <PresentationFormat>Custom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Dr Amy Wilson – Community Paediatrician and Epilepsy Lead, Debbie Garner- Paediatric Epilepsy Nurse Specialist Sarah Charlson- Epilepsy Nurse, Angela Gardiner – Advanced Nurse Practitioner, Tahmina Haque – ST Registrar, Angela Palmer- Medical Secretary, Lois Faux – Clinic Bookings Admin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</dc:creator>
  <cp:lastModifiedBy>Melanie David-Feveck</cp:lastModifiedBy>
  <cp:revision>243</cp:revision>
  <cp:lastPrinted>2012-09-10T13:37:20Z</cp:lastPrinted>
  <dcterms:created xsi:type="dcterms:W3CDTF">2012-09-07T11:38:29Z</dcterms:created>
  <dcterms:modified xsi:type="dcterms:W3CDTF">2024-06-04T11:48:57Z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0x010100F73892B6BD4C814D864FE852C6B62926</vt:lpwstr>
  </property>
  <property fmtid="{D5CDD505-2E9C-101B-9397-08002B2CF9AE}" pid="3" name="Order">
    <vt:r8>100</vt:r8>
  </property>
  <property fmtid="{D5CDD505-2E9C-101B-9397-08002B2CF9AE}" pid="4" name="Information type">
    <vt:lpwstr/>
  </property>
  <property fmtid="{D5CDD505-2E9C-101B-9397-08002B2CF9AE}" pid="5" name="Business Function">
    <vt:lpwstr>2;#Quality Improvement|f929b268-8fc1-4432-9c8d-4653c804bdfc</vt:lpwstr>
  </property>
  <property fmtid="{D5CDD505-2E9C-101B-9397-08002B2CF9AE}" pid="6" name="Project/ contract status">
    <vt:lpwstr/>
  </property>
  <property fmtid="{D5CDD505-2E9C-101B-9397-08002B2CF9AE}" pid="7" name="Archive">
    <vt:lpwstr/>
  </property>
  <property fmtid="{D5CDD505-2E9C-101B-9397-08002B2CF9AE}" pid="8" name="Division">
    <vt:lpwstr>1;#Research ＆ Quality Improvement|40ffecb9-eb64-4eb4-bbcd-9ff92017558e</vt:lpwstr>
  </property>
  <property fmtid="{D5CDD505-2E9C-101B-9397-08002B2CF9AE}" pid="9" name="Document status">
    <vt:lpwstr/>
  </property>
  <property fmtid="{D5CDD505-2E9C-101B-9397-08002B2CF9AE}" pid="10" name="_ExtendedDescription">
    <vt:lpwstr/>
  </property>
  <property fmtid="{D5CDD505-2E9C-101B-9397-08002B2CF9AE}" pid="11" name="Business Activity">
    <vt:lpwstr/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ba13835014884b89bed364837ca9ec39">
    <vt:lpwstr>Audits|ae63694e-9999-473c-882e-084b09c6631d</vt:lpwstr>
  </property>
  <property fmtid="{D5CDD505-2E9C-101B-9397-08002B2CF9AE}" pid="17" name="l9151f26d9d24fb2bafecc2135ce3309">
    <vt:lpwstr>Research ＆ Quality Improvement|c788aced-109f-432d-9368-116094370ebc</vt:lpwstr>
  </property>
  <property fmtid="{D5CDD505-2E9C-101B-9397-08002B2CF9AE}" pid="18" name="TriggerFlowInfo">
    <vt:lpwstr/>
  </property>
  <property fmtid="{D5CDD505-2E9C-101B-9397-08002B2CF9AE}" pid="19" name="MediaServiceImageTags">
    <vt:lpwstr/>
  </property>
  <property fmtid="{D5CDD505-2E9C-101B-9397-08002B2CF9AE}" pid="20" name="Project_x002F__x0020_contract_x0020_status">
    <vt:lpwstr/>
  </property>
  <property fmtid="{D5CDD505-2E9C-101B-9397-08002B2CF9AE}" pid="21" name="Business_x0020_Activity">
    <vt:lpwstr/>
  </property>
  <property fmtid="{D5CDD505-2E9C-101B-9397-08002B2CF9AE}" pid="22" name="Document_x0020_status">
    <vt:lpwstr/>
  </property>
  <property fmtid="{D5CDD505-2E9C-101B-9397-08002B2CF9AE}" pid="23" name="Information_x0020_type">
    <vt:lpwstr/>
  </property>
</Properties>
</file>