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69" r:id="rId5"/>
    <p:sldId id="260" r:id="rId6"/>
    <p:sldId id="258" r:id="rId7"/>
    <p:sldId id="271" r:id="rId8"/>
    <p:sldId id="287" r:id="rId9"/>
    <p:sldId id="274" r:id="rId10"/>
    <p:sldId id="263" r:id="rId11"/>
    <p:sldId id="284" r:id="rId12"/>
    <p:sldId id="285" r:id="rId13"/>
    <p:sldId id="282" r:id="rId14"/>
    <p:sldId id="283" r:id="rId15"/>
    <p:sldId id="286" r:id="rId16"/>
    <p:sldId id="270" r:id="rId17"/>
    <p:sldId id="278" r:id="rId18"/>
    <p:sldId id="281" r:id="rId19"/>
    <p:sldId id="279" r:id="rId20"/>
    <p:sldId id="264" r:id="rId21"/>
    <p:sldId id="273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F963B-E4B2-4E75-8346-8E649E151693}" v="2" dt="2024-07-01T10:35:07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84615" autoAdjust="0"/>
  </p:normalViewPr>
  <p:slideViewPr>
    <p:cSldViewPr snapToGrid="0" snapToObjects="1">
      <p:cViewPr varScale="1">
        <p:scale>
          <a:sx n="93" d="100"/>
          <a:sy n="93" d="100"/>
        </p:scale>
        <p:origin x="115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David-Feveck" userId="9e4d456e-893c-4367-b601-72fce04ebd6b" providerId="ADAL" clId="{0EAF963B-E4B2-4E75-8346-8E649E151693}"/>
    <pc:docChg chg="modSld">
      <pc:chgData name="Melanie David-Feveck" userId="9e4d456e-893c-4367-b601-72fce04ebd6b" providerId="ADAL" clId="{0EAF963B-E4B2-4E75-8346-8E649E151693}" dt="2024-07-01T10:35:04.780" v="0" actId="20578"/>
      <pc:docMkLst>
        <pc:docMk/>
      </pc:docMkLst>
      <pc:sldChg chg="modSp">
        <pc:chgData name="Melanie David-Feveck" userId="9e4d456e-893c-4367-b601-72fce04ebd6b" providerId="ADAL" clId="{0EAF963B-E4B2-4E75-8346-8E649E151693}" dt="2024-07-01T10:35:04.780" v="0" actId="20578"/>
        <pc:sldMkLst>
          <pc:docMk/>
          <pc:sldMk cId="2305711402" sldId="284"/>
        </pc:sldMkLst>
        <pc:spChg chg="mod">
          <ac:chgData name="Melanie David-Feveck" userId="9e4d456e-893c-4367-b601-72fce04ebd6b" providerId="ADAL" clId="{0EAF963B-E4B2-4E75-8346-8E649E151693}" dt="2024-07-01T10:35:04.780" v="0" actId="20578"/>
          <ac:spMkLst>
            <pc:docMk/>
            <pc:sldMk cId="2305711402" sldId="284"/>
            <ac:spMk id="3" creationId="{F799EF71-0ED6-89BE-D18C-8A3CDE12A55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RXCFC001\USF\Paediatrics\CHILDRENS%20COMMUNITY%20NURSING\Epilepsy\EQUIP\Peds%20QL%20Parent%20Report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wardg003\Desktop\Peds%20QL%20Young%20Person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Sheet1!$A$1:$A$6</c:f>
              <c:strCache>
                <c:ptCount val="6"/>
                <c:pt idx="0">
                  <c:v>These ups and downs are considered normal</c:v>
                </c:pt>
                <c:pt idx="1">
                  <c:v>Mild mood disturbance </c:v>
                </c:pt>
                <c:pt idx="2">
                  <c:v>Boarderline clinical depression</c:v>
                </c:pt>
                <c:pt idx="3">
                  <c:v>moderate depression</c:v>
                </c:pt>
                <c:pt idx="4">
                  <c:v>Severe depression</c:v>
                </c:pt>
                <c:pt idx="5">
                  <c:v>Extreme depression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11</c:v>
                </c:pt>
                <c:pt idx="1">
                  <c:v>3</c:v>
                </c:pt>
                <c:pt idx="2">
                  <c:v>1</c:v>
                </c:pt>
                <c:pt idx="3">
                  <c:v>6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8-4F80-A539-05B42C0D9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068896"/>
        <c:axId val="378083776"/>
      </c:barChart>
      <c:catAx>
        <c:axId val="37806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083776"/>
        <c:crosses val="autoZero"/>
        <c:auto val="1"/>
        <c:lblAlgn val="ctr"/>
        <c:lblOffset val="100"/>
        <c:noMultiLvlLbl val="0"/>
      </c:catAx>
      <c:valAx>
        <c:axId val="37808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06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Sheet1!$B$2:$B$6</cx:f>
        <cx:lvl ptCount="5">
          <cx:pt idx="0">Impact</cx:pt>
          <cx:pt idx="1">Cognitive Function</cx:pt>
          <cx:pt idx="2">Fatigue</cx:pt>
          <cx:pt idx="3">Executive Function</cx:pt>
          <cx:pt idx="4">Mood Behaviour</cx:pt>
        </cx:lvl>
      </cx:strDim>
      <cx:numDim type="val">
        <cx:f>Sheet1!$C$2:$C$6</cx:f>
        <cx:lvl ptCount="5" formatCode="General">
          <cx:pt idx="0">7</cx:pt>
          <cx:pt idx="1">9</cx:pt>
          <cx:pt idx="2">8</cx:pt>
          <cx:pt idx="3">9</cx:pt>
          <cx:pt idx="4">8</cx:pt>
        </cx:lvl>
      </cx:numDim>
    </cx:data>
    <cx:data id="1">
      <cx:strDim type="cat">
        <cx:f>Sheet1!$B$2:$B$6</cx:f>
        <cx:lvl ptCount="5">
          <cx:pt idx="0">Impact</cx:pt>
          <cx:pt idx="1">Cognitive Function</cx:pt>
          <cx:pt idx="2">Fatigue</cx:pt>
          <cx:pt idx="3">Executive Function</cx:pt>
          <cx:pt idx="4">Mood Behaviour</cx:pt>
        </cx:lvl>
      </cx:strDim>
      <cx:numDim type="val">
        <cx:f>Sheet1!$D$2:$D$6</cx:f>
        <cx:lvl ptCount="5" formatCode="General">
          <cx:pt idx="0">7</cx:pt>
          <cx:pt idx="1">3</cx:pt>
          <cx:pt idx="2">10</cx:pt>
          <cx:pt idx="3">6</cx:pt>
          <cx:pt idx="4">9</cx:pt>
        </cx:lvl>
      </cx:numDim>
    </cx:data>
    <cx:data id="2">
      <cx:strDim type="cat">
        <cx:f>Sheet1!$B$2:$B$6</cx:f>
        <cx:lvl ptCount="5">
          <cx:pt idx="0">Impact</cx:pt>
          <cx:pt idx="1">Cognitive Function</cx:pt>
          <cx:pt idx="2">Fatigue</cx:pt>
          <cx:pt idx="3">Executive Function</cx:pt>
          <cx:pt idx="4">Mood Behaviour</cx:pt>
        </cx:lvl>
      </cx:strDim>
      <cx:numDim type="val">
        <cx:f>Sheet1!$E$2:$E$6</cx:f>
        <cx:lvl ptCount="5" formatCode="General">
          <cx:pt idx="0">5</cx:pt>
          <cx:pt idx="1">7</cx:pt>
          <cx:pt idx="2">1</cx:pt>
          <cx:pt idx="3">4</cx:pt>
          <cx:pt idx="4">2</cx:pt>
        </cx:lvl>
      </cx:numDim>
    </cx:data>
    <cx:data id="3">
      <cx:strDim type="cat">
        <cx:f>Sheet1!$B$2:$B$6</cx:f>
        <cx:lvl ptCount="5">
          <cx:pt idx="0">Impact</cx:pt>
          <cx:pt idx="1">Cognitive Function</cx:pt>
          <cx:pt idx="2">Fatigue</cx:pt>
          <cx:pt idx="3">Executive Function</cx:pt>
          <cx:pt idx="4">Mood Behaviour</cx:pt>
        </cx:lvl>
      </cx:strDim>
      <cx:numDim type="val">
        <cx:f>Sheet1!$F$2:$F$6</cx:f>
        <cx:lvl ptCount="5" formatCode="General"/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series layoutId="clusteredColumn" uniqueId="{53855CA3-446E-47D2-8B14-182DB1EEA4CF}" formatIdx="0">
          <cx:dataPt idx="0">
            <cx:spPr>
              <a:solidFill>
                <a:srgbClr val="FFFF00"/>
              </a:solidFill>
            </cx:spPr>
          </cx:dataPt>
          <cx:dataPt idx="1">
            <cx:spPr>
              <a:solidFill>
                <a:srgbClr val="00B0F0"/>
              </a:solidFill>
            </cx:spPr>
          </cx:dataPt>
          <cx:dataPt idx="2">
            <cx:spPr>
              <a:solidFill>
                <a:srgbClr val="FF0000"/>
              </a:solidFill>
            </cx:spPr>
          </cx:dataPt>
          <cx:dataPt idx="3">
            <cx:spPr>
              <a:solidFill>
                <a:sysClr val="windowText" lastClr="000000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Id val="0"/>
          <cx:layoutPr>
            <cx:aggregation/>
          </cx:layoutPr>
          <cx:axisId val="1"/>
        </cx:series>
        <cx:series layoutId="paretoLine" ownerIdx="0" uniqueId="{4F674DB1-5366-4A82-A2C6-23BD5629FB3C}" formatIdx="1">
          <cx:axisId val="2"/>
        </cx:series>
        <cx:series layoutId="clusteredColumn" hidden="1" uniqueId="{0CFB65E4-E08D-4882-B1D8-2BFE7DBE4948}" formatIdx="2">
          <cx:dataId val="1"/>
          <cx:layoutPr>
            <cx:aggregation/>
          </cx:layoutPr>
          <cx:axisId val="1"/>
        </cx:series>
        <cx:series layoutId="paretoLine" ownerIdx="2" uniqueId="{D9BE7C43-E3BB-47E3-81FF-F77E0E1F8994}" formatIdx="3">
          <cx:axisId val="2"/>
        </cx:series>
        <cx:series layoutId="clusteredColumn" hidden="1" uniqueId="{BF0FA7D9-E96F-4AE4-95BA-FEA6E6332F7E}" formatIdx="4">
          <cx:dataId val="2"/>
          <cx:layoutPr>
            <cx:aggregation/>
          </cx:layoutPr>
          <cx:axisId val="1"/>
        </cx:series>
        <cx:series layoutId="paretoLine" ownerIdx="4" uniqueId="{AB5D0DCB-7F73-40C8-85A2-1DA89E899DA1}" formatIdx="5">
          <cx:axisId val="2"/>
        </cx:series>
        <cx:series layoutId="clusteredColumn" hidden="1" uniqueId="{DD9B98B3-114D-4355-B5A6-218EAF53D462}" formatIdx="6">
          <cx:dataId val="3"/>
          <cx:layoutPr>
            <cx:aggregation/>
          </cx:layoutPr>
          <cx:axisId val="1"/>
        </cx:series>
        <cx:series layoutId="paretoLine" ownerIdx="6" uniqueId="{C191BC1C-9DA3-4BE5-9BEB-2617B0C6B24D}" formatIdx="7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Sheet1!$B$2:$B$6</cx:f>
        <cx:lvl ptCount="5">
          <cx:pt idx="0">Impact</cx:pt>
          <cx:pt idx="1">Cognitive Function</cx:pt>
          <cx:pt idx="2">Fatigue</cx:pt>
          <cx:pt idx="3">Executive Function</cx:pt>
          <cx:pt idx="4">Mood Behaviour</cx:pt>
        </cx:lvl>
      </cx:strDim>
      <cx:numDim type="val">
        <cx:f>Sheet1!$C$2:$C$6</cx:f>
        <cx:lvl ptCount="5" formatCode="General">
          <cx:pt idx="0">3</cx:pt>
          <cx:pt idx="1">10</cx:pt>
          <cx:pt idx="2">11</cx:pt>
          <cx:pt idx="3">9</cx:pt>
          <cx:pt idx="4">6</cx:pt>
        </cx:lvl>
      </cx:numDim>
    </cx:data>
    <cx:data id="1">
      <cx:strDim type="cat">
        <cx:f>Sheet1!$B$2:$B$6</cx:f>
        <cx:lvl ptCount="5">
          <cx:pt idx="0">Impact</cx:pt>
          <cx:pt idx="1">Cognitive Function</cx:pt>
          <cx:pt idx="2">Fatigue</cx:pt>
          <cx:pt idx="3">Executive Function</cx:pt>
          <cx:pt idx="4">Mood Behaviour</cx:pt>
        </cx:lvl>
      </cx:strDim>
      <cx:numDim type="val">
        <cx:f>Sheet1!$D$2:$D$6</cx:f>
        <cx:lvl ptCount="5" formatCode="General">
          <cx:pt idx="0">5</cx:pt>
          <cx:pt idx="1">2</cx:pt>
          <cx:pt idx="2">6</cx:pt>
          <cx:pt idx="3">6</cx:pt>
          <cx:pt idx="4">10</cx:pt>
        </cx:lvl>
      </cx:numDim>
    </cx:data>
    <cx:data id="2">
      <cx:strDim type="cat">
        <cx:f>Sheet1!$B$2:$B$6</cx:f>
        <cx:lvl ptCount="5">
          <cx:pt idx="0">Impact</cx:pt>
          <cx:pt idx="1">Cognitive Function</cx:pt>
          <cx:pt idx="2">Fatigue</cx:pt>
          <cx:pt idx="3">Executive Function</cx:pt>
          <cx:pt idx="4">Mood Behaviour</cx:pt>
        </cx:lvl>
      </cx:strDim>
      <cx:numDim type="val">
        <cx:f>Sheet1!$E$2:$E$6</cx:f>
        <cx:lvl ptCount="5" formatCode="General">
          <cx:pt idx="0">11</cx:pt>
          <cx:pt idx="1">7</cx:pt>
          <cx:pt idx="2">2</cx:pt>
          <cx:pt idx="3">4</cx:pt>
          <cx:pt idx="4">3</cx:pt>
        </cx:lvl>
      </cx:numDim>
    </cx:data>
    <cx:data id="3">
      <cx:strDim type="cat">
        <cx:f>Sheet1!$B$2:$B$6</cx:f>
        <cx:lvl ptCount="5">
          <cx:pt idx="0">Impact</cx:pt>
          <cx:pt idx="1">Cognitive Function</cx:pt>
          <cx:pt idx="2">Fatigue</cx:pt>
          <cx:pt idx="3">Executive Function</cx:pt>
          <cx:pt idx="4">Mood Behaviour</cx:pt>
        </cx:lvl>
      </cx:strDim>
      <cx:numDim type="val">
        <cx:f>Sheet1!$F$2:$F$6</cx:f>
        <cx:lvl ptCount="5" formatCode="General"/>
      </cx:numDim>
    </cx:data>
  </cx:chartData>
  <cx:chart>
    <cx:plotArea>
      <cx:plotAreaRegion>
        <cx:series layoutId="clusteredColumn" uniqueId="{99016586-2D5F-4604-832F-F6A81556325C}" formatIdx="0">
          <cx:dataPt idx="0">
            <cx:spPr>
              <a:solidFill>
                <a:srgbClr val="FF0000"/>
              </a:solidFill>
            </cx:spPr>
          </cx:dataPt>
          <cx:dataPt idx="1">
            <cx:spPr>
              <a:solidFill>
                <a:srgbClr val="FFFF00"/>
              </a:solidFill>
            </cx:spPr>
          </cx:dataPt>
          <cx:dataPt idx="2">
            <cx:spPr>
              <a:solidFill>
                <a:srgbClr val="00B0F0"/>
              </a:solidFill>
            </cx:spPr>
          </cx:dataPt>
          <cx:dataPt idx="3">
            <cx:spPr>
              <a:solidFill>
                <a:sysClr val="windowText" lastClr="000000"/>
              </a:solidFill>
            </cx:spPr>
          </cx:dataPt>
          <cx:dataPt idx="4">
            <cx:spPr>
              <a:solidFill>
                <a:srgbClr val="7030A0"/>
              </a:solidFill>
            </cx:spPr>
          </cx:dataPt>
          <cx:dataId val="0"/>
          <cx:layoutPr>
            <cx:aggregation/>
          </cx:layoutPr>
          <cx:axisId val="1"/>
        </cx:series>
        <cx:series layoutId="paretoLine" ownerIdx="0" uniqueId="{4D06CECF-6F57-4040-A3E1-D7A6F3ED21DF}" formatIdx="1">
          <cx:axisId val="2"/>
        </cx:series>
        <cx:series layoutId="clusteredColumn" hidden="1" uniqueId="{F6695DB2-60D5-4C3F-93B0-EF952B2A3AC6}" formatIdx="2">
          <cx:dataId val="1"/>
          <cx:layoutPr>
            <cx:aggregation/>
          </cx:layoutPr>
          <cx:axisId val="1"/>
        </cx:series>
        <cx:series layoutId="paretoLine" ownerIdx="2" uniqueId="{EDD78488-8BD8-46C9-B629-94FCECED01DD}" formatIdx="3">
          <cx:axisId val="2"/>
        </cx:series>
        <cx:series layoutId="clusteredColumn" hidden="1" uniqueId="{5B919B78-627D-498B-AE67-56E68E029D27}" formatIdx="4">
          <cx:dataId val="2"/>
          <cx:layoutPr>
            <cx:aggregation/>
          </cx:layoutPr>
          <cx:axisId val="1"/>
        </cx:series>
        <cx:series layoutId="paretoLine" ownerIdx="4" uniqueId="{1F9388EA-02ED-4053-9D28-C2CAD4C78968}" formatIdx="5">
          <cx:axisId val="2"/>
        </cx:series>
        <cx:series layoutId="clusteredColumn" hidden="1" uniqueId="{90959828-622E-4DB0-92F5-EF350280232A}" formatIdx="6">
          <cx:dataId val="3"/>
          <cx:layoutPr>
            <cx:aggregation/>
          </cx:layoutPr>
          <cx:axisId val="1"/>
        </cx:series>
        <cx:series layoutId="paretoLine" ownerIdx="6" uniqueId="{44137E48-E015-4366-A3DB-DB2E1FF9CD38}" formatIdx="7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57FEE-78FD-0F40-BF57-E13930D0CC1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4E24-ED22-AC47-98FF-4EDC8087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MS PGothic" charset="0"/>
              </a:rPr>
              <a:t>Say why you have selected the individuals and what influence they have on your project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EDB12FC-2BFA-A542-B124-86DD58B5E09D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MS PGothic" charset="0"/>
              </a:rPr>
              <a:t>Remember how good my when within this project lifetime 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9168496-08A1-8A45-B52F-1082EA85DC54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Calibri" charset="0"/>
                <a:ea typeface="MS PGothic" charset="0"/>
              </a:rPr>
              <a:t>You can insert text in the aim box and the cycle text boxes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F48AD32-FFCB-F146-8AB5-CAA1E9C58EFF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20125FE-4D3E-6041-B3FF-EE5D8A74325D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" charset="0"/>
              <a:ea typeface="MS PGothic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20125FE-4D3E-6041-B3FF-EE5D8A74325D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290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>
              <a:latin typeface="Calibri" charset="0"/>
              <a:ea typeface="MS PGothic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53A8F9-2CCE-8144-A968-02D1727FB2C0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6E38035-B33B-8D45-889E-5B9583719022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428E0-F9B8-4D51-BCD9-38D173CEEAA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9DCFC-8D31-410F-87F8-1D4828BD389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BA272F-7B82-4E6A-925D-B496979362F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F50C12-F3EA-4BEF-B3BF-76B224D1FFE8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094F2E-F536-4B56-926A-ABCB8C14034C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7A557-8CDF-4738-B5D6-B8179720DE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181866-5FFB-4F7B-B0F3-5AFC7F935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4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0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2276872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15413" y="3429000"/>
            <a:ext cx="10657184" cy="0"/>
          </a:xfrm>
          <a:prstGeom prst="line">
            <a:avLst/>
          </a:prstGeom>
          <a:ln w="19050">
            <a:solidFill>
              <a:srgbClr val="11A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5F5CEA2-B947-41A6-9336-DD13B24F6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731" y="5951618"/>
            <a:ext cx="3727270" cy="6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0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FA9268-7118-AFAD-4ACB-E30EF27862F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699" y="6361802"/>
            <a:ext cx="756150" cy="24574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8E8C9B-66DF-381E-7843-124491D8027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774" y="6384142"/>
            <a:ext cx="1045823" cy="2584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180A9-45E6-4DA3-0AAA-E5973755D6A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85C863-B268-E935-9C4D-9FE284B76C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38" y="6384142"/>
            <a:ext cx="875305" cy="309245"/>
          </a:xfrm>
          <a:prstGeom prst="rect">
            <a:avLst/>
          </a:prstGeom>
        </p:spPr>
      </p:pic>
      <p:pic>
        <p:nvPicPr>
          <p:cNvPr id="20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28CF47-EF38-923E-091C-9FC1C9278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04FC4E03-7D02-74FF-200F-3EABC3A2A6C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4583" y="6356351"/>
            <a:ext cx="375650" cy="304443"/>
          </a:xfrm>
          <a:prstGeom prst="rect">
            <a:avLst/>
          </a:prstGeom>
        </p:spPr>
      </p:pic>
      <p:pic>
        <p:nvPicPr>
          <p:cNvPr id="12" name="Picture 11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7174DE4-8D3E-666F-63E3-936DA421E5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798651" y="6356351"/>
            <a:ext cx="1120063" cy="2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9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67730E-FB59-524A-50D5-EA364D14E32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88AABD-4415-8157-BC2A-24EF9375DDB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166D6D-47E0-952B-4F64-20FD4409E87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9989CC-4339-D148-3492-3664829C1A41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87E45F-2CFA-104B-A70F-C5466622534D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4077D4-39A1-6622-771E-BE696D5293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21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A12BD-6527-E847-CA34-EA3B56B246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13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D5B5D-AEC3-92AE-99D7-AC16DF70C73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D11BCB-D742-DA43-1414-5391426F95B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DE944-C766-D03B-E80E-03C2C5EC8FF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17D62-9FE8-0402-3527-0D082FB97F1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7714AF-D211-DC1A-1778-52A61CFF7837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F17583-3B8C-6ED2-C217-3E337B035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9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1A7147-10B9-7338-073C-FAA111F411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9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0EFAE-F2C3-FBE9-B77A-AD2EF4C8286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8EF204-8F7D-6505-A213-0255EDE7780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7B4991-00AF-FB72-8EE3-4750209DFB0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B2244-5874-2CA9-2145-4B4A84B5C71A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29FE21-1473-7776-93D1-5305F18BAF71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CE7B2E-460A-B1AA-3543-7885E29A12B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18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C06592-3BF3-FF3F-8128-9861FDBAE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5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3869C8-5D1B-5A7D-ABD9-AC65E4A3A4A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CC4284-27E7-C78F-38B8-6ACCD1A75BFF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9C45DF-23F6-87EB-E918-B9663DE8992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1923B2-E966-EE3C-4FC2-758FC3941A9E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49E80F-50A6-B602-D712-A1628D0C0B70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F0B0B0-1E32-C404-B198-3DD2D8C91A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21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7A4137-B92A-B805-90B5-F5C03B6CA5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ADB5-136C-9341-BB01-7ECCEA87897B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96FC4E-955C-84B4-8343-B6C606F6AC7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9" y="6383326"/>
            <a:ext cx="638715" cy="309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C169F2-E10A-3B90-95DD-2524DE78722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93" y="6389552"/>
            <a:ext cx="756150" cy="245745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E036F4-BD32-49E7-840A-AF2798A4434C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515" y="6418330"/>
            <a:ext cx="813562" cy="172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51C615-5755-272C-2FC2-492E84F2FE1C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34" y="6384142"/>
            <a:ext cx="1045823" cy="2584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01278-98A3-3B54-76AB-890BB960EA2C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0" y="6366803"/>
            <a:ext cx="1889056" cy="336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184E60-8D60-A0B2-3B56-8E44A1A52A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14" y="6393482"/>
            <a:ext cx="875305" cy="309245"/>
          </a:xfrm>
          <a:prstGeom prst="rect">
            <a:avLst/>
          </a:prstGeom>
        </p:spPr>
      </p:pic>
      <p:pic>
        <p:nvPicPr>
          <p:cNvPr id="21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C0409-0974-AD23-8AE0-31FEDD206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78" y="6361802"/>
            <a:ext cx="794129" cy="30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3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ADB5-136C-9341-BB01-7ECCEA87897B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8364-82AF-5A42-ACD2-8C31B158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4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2984" y="2145355"/>
            <a:ext cx="8229600" cy="1623053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Mental Health Screening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RCPCH EQIP QI Project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F649B4-4FF5-6019-9E00-EDF0D354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889000"/>
            <a:ext cx="3904671" cy="12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2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A6AF-9805-88D4-7BE6-06E0EF04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PedsQL</a:t>
            </a:r>
            <a:r>
              <a:rPr lang="en-GB" dirty="0"/>
              <a:t>™  Parent Report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021C3EA3-C12B-83A3-B601-3ACA0878241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09600" y="1600200"/>
              <a:ext cx="10972800" cy="4525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ontent Placeholder 7">
                <a:extLst>
                  <a:ext uri="{FF2B5EF4-FFF2-40B4-BE49-F238E27FC236}">
                    <a16:creationId xmlns:a16="http://schemas.microsoft.com/office/drawing/2014/main" id="{021C3EA3-C12B-83A3-B601-3ACA087824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600200"/>
                <a:ext cx="10972800" cy="4525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989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72DD-1A67-2A68-BEC7-BD3178CD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PedsQL</a:t>
            </a:r>
            <a:r>
              <a:rPr lang="en-GB" dirty="0"/>
              <a:t>™  Teen Report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8717F252-258B-41C6-33F6-21FA1139EA4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5153813"/>
                  </p:ext>
                </p:extLst>
              </p:nvPr>
            </p:nvGraphicFramePr>
            <p:xfrm>
              <a:off x="609600" y="1600200"/>
              <a:ext cx="10972800" cy="4525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>
                <a:extLst>
                  <a:ext uri="{FF2B5EF4-FFF2-40B4-BE49-F238E27FC236}">
                    <a16:creationId xmlns:a16="http://schemas.microsoft.com/office/drawing/2014/main" id="{8717F252-258B-41C6-33F6-21FA1139EA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600200"/>
                <a:ext cx="10972800" cy="4525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67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BE30-4567-7040-0D60-B3E00E88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7B4C-1DB2-B50C-3142-D1263B4EC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Cognitive function were identified as main problems by Parents and Young people.</a:t>
            </a:r>
          </a:p>
          <a:p>
            <a:r>
              <a:rPr lang="en-GB" dirty="0"/>
              <a:t>Impact was identified as the least problem by both Young person and Parent. </a:t>
            </a:r>
          </a:p>
          <a:p>
            <a:r>
              <a:rPr lang="en-GB" dirty="0"/>
              <a:t>Fatigue and Mood behaviour were also identified as being an issue.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61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/>
              <a:t>Patient and Family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Patients completing Peds QL attending epilepsy clinic age 13 – 18 were asked to complete feedback questionnaire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A9022-C006-6B57-EB11-CE527ADF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830" y="1600201"/>
            <a:ext cx="306634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10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96E1-657B-E77E-5F75-66BDE58B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Mental Health Screening Questionnaire: </a:t>
            </a:r>
            <a:r>
              <a:rPr lang="en-GB" sz="2400" dirty="0"/>
              <a:t>Please circle the face below to indicate how useful you found this tool: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074B0B-F4C6-963B-87A0-7E6BB2372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2439" y="2581227"/>
            <a:ext cx="5345688" cy="320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91710-3115-B38E-FA43-4C5C823DC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165" y="2197053"/>
            <a:ext cx="1231900" cy="130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133295-0212-C608-628D-1EF60EB44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10072"/>
            <a:ext cx="486503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4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B587-112D-CAF1-6B15-A45166F8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Please indicate how you would have preferred to fill this out -  Tick box below: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6A86440-B6A0-23B8-DC86-09061D0F8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199" y="1836539"/>
            <a:ext cx="6129601" cy="36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9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E120-D383-D25B-7E90-929B0081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563"/>
            <a:ext cx="10972800" cy="1417638"/>
          </a:xfrm>
        </p:spPr>
        <p:txBody>
          <a:bodyPr>
            <a:noAutofit/>
          </a:bodyPr>
          <a:lstStyle/>
          <a:p>
            <a:r>
              <a:rPr lang="en-GB" sz="2400" dirty="0"/>
              <a:t>QUESTION:</a:t>
            </a:r>
            <a:br>
              <a:rPr lang="en-GB" sz="2400" dirty="0"/>
            </a:br>
            <a:r>
              <a:rPr lang="en-GB" sz="2400" dirty="0"/>
              <a:t>If we could offer additional support which of the following would be the most useful for you.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A1B0CD-7365-2916-0134-172911393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439" y="1600201"/>
            <a:ext cx="6661121" cy="38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47851" y="268010"/>
            <a:ext cx="8507413" cy="5667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your test reveal?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847851" y="1112386"/>
            <a:ext cx="8569325" cy="40565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1800" i="1" dirty="0">
                <a:solidFill>
                  <a:srgbClr val="FF0000"/>
                </a:solidFill>
                <a:latin typeface="Calibri" charset="0"/>
                <a:ea typeface="MS PGothic" charset="0"/>
                <a:cs typeface="Arial" charset="0"/>
              </a:rPr>
              <a:t>What did you learn? </a:t>
            </a:r>
          </a:p>
          <a:p>
            <a:r>
              <a:rPr lang="en-GB" sz="1800" b="1" i="1" dirty="0">
                <a:latin typeface="Calibri" charset="0"/>
                <a:ea typeface="MS PGothic" charset="0"/>
                <a:cs typeface="Arial" charset="0"/>
              </a:rPr>
              <a:t>The screening tools that we were previously using were not clinically effective – we had to find a tool that was more appropriate for our patients. </a:t>
            </a:r>
          </a:p>
          <a:p>
            <a:r>
              <a:rPr lang="en-GB" sz="1800" b="1" i="1" dirty="0">
                <a:latin typeface="Calibri" charset="0"/>
                <a:ea typeface="MS PGothic" charset="0"/>
                <a:cs typeface="Arial" charset="0"/>
              </a:rPr>
              <a:t>The majority of patients liked using the </a:t>
            </a:r>
            <a:r>
              <a:rPr lang="en-GB" sz="1800" b="1" i="1" dirty="0" err="1">
                <a:latin typeface="Calibri" charset="0"/>
                <a:ea typeface="MS PGothic" charset="0"/>
                <a:cs typeface="Arial" charset="0"/>
              </a:rPr>
              <a:t>PedsQL</a:t>
            </a:r>
            <a:r>
              <a:rPr lang="en-GB" sz="1800" b="1" i="1" dirty="0">
                <a:latin typeface="Calibri" charset="0"/>
                <a:ea typeface="MS PGothic" charset="0"/>
                <a:cs typeface="Arial" charset="0"/>
              </a:rPr>
              <a:t> and completing the form on paper</a:t>
            </a:r>
          </a:p>
          <a:p>
            <a:r>
              <a:rPr lang="en-GB" sz="1800" b="1" i="1" dirty="0">
                <a:latin typeface="Calibri" charset="0"/>
                <a:ea typeface="MS PGothic" charset="0"/>
                <a:cs typeface="Arial" charset="0"/>
              </a:rPr>
              <a:t>This is more convenient for us to use during consultation.</a:t>
            </a:r>
          </a:p>
          <a:p>
            <a:r>
              <a:rPr lang="en-GB" sz="1800" i="1" dirty="0">
                <a:solidFill>
                  <a:srgbClr val="FF0000"/>
                </a:solidFill>
                <a:latin typeface="Calibri"/>
                <a:ea typeface="MS PGothic"/>
                <a:cs typeface="Arial"/>
              </a:rPr>
              <a:t>Often the tests either confirm your hunches or assumptions or you find out what does NOT work.</a:t>
            </a:r>
          </a:p>
          <a:p>
            <a:r>
              <a:rPr lang="en-GB" sz="1800" b="1" i="1" dirty="0">
                <a:latin typeface="Calibri"/>
                <a:ea typeface="MS PGothic"/>
                <a:cs typeface="Arial"/>
              </a:rPr>
              <a:t>The assumption was that mood would be the main problem. </a:t>
            </a:r>
          </a:p>
          <a:p>
            <a:r>
              <a:rPr lang="en-GB" sz="1800" b="1" i="1" dirty="0">
                <a:latin typeface="Calibri"/>
                <a:ea typeface="MS PGothic"/>
                <a:cs typeface="Arial"/>
              </a:rPr>
              <a:t>The sample size is small  - we plan to continue using Peds QL to involve all our cohort – divide into 2 cohorts </a:t>
            </a:r>
            <a:r>
              <a:rPr lang="en-GB" sz="1800" b="1" i="1" dirty="0" err="1">
                <a:latin typeface="Calibri"/>
                <a:ea typeface="MS PGothic"/>
                <a:cs typeface="Arial"/>
              </a:rPr>
              <a:t>eg</a:t>
            </a:r>
            <a:r>
              <a:rPr lang="en-GB" sz="1800" b="1" i="1" dirty="0">
                <a:latin typeface="Calibri"/>
                <a:ea typeface="MS PGothic"/>
                <a:cs typeface="Arial"/>
              </a:rPr>
              <a:t> epilepsy and neurodiversity and epilepsy only.  </a:t>
            </a:r>
          </a:p>
          <a:p>
            <a:r>
              <a:rPr lang="en-GB" sz="1800" i="1" dirty="0">
                <a:solidFill>
                  <a:srgbClr val="FF0000"/>
                </a:solidFill>
                <a:latin typeface="Calibri"/>
                <a:ea typeface="MS PGothic"/>
                <a:cs typeface="Arial"/>
              </a:rPr>
              <a:t>What processes/systems/ideas did you abandon and what changes did you adopt from the tests</a:t>
            </a:r>
          </a:p>
          <a:p>
            <a:r>
              <a:rPr lang="en-GB" sz="1800" b="1" i="1" dirty="0">
                <a:latin typeface="Calibri"/>
                <a:ea typeface="MS PGothic"/>
                <a:cs typeface="Arial"/>
              </a:rPr>
              <a:t>We abandoned Becks, SDQ and RCADS - we plan to continue using </a:t>
            </a:r>
            <a:r>
              <a:rPr lang="en-GB" sz="1800" b="1" i="1" dirty="0" err="1">
                <a:latin typeface="Calibri"/>
                <a:ea typeface="MS PGothic"/>
                <a:cs typeface="Arial"/>
              </a:rPr>
              <a:t>PedsQL</a:t>
            </a:r>
            <a:r>
              <a:rPr lang="en-GB" sz="1800" b="1" i="1" dirty="0">
                <a:latin typeface="Calibri"/>
                <a:ea typeface="MS PGothic"/>
                <a:cs typeface="Arial"/>
              </a:rPr>
              <a:t> and gather more data. </a:t>
            </a:r>
          </a:p>
          <a:p>
            <a:r>
              <a:rPr lang="en-GB" sz="1800" b="1" i="1" dirty="0">
                <a:latin typeface="Calibri"/>
                <a:ea typeface="MS PGothic"/>
                <a:cs typeface="Arial"/>
              </a:rPr>
              <a:t>We will continue to gather feedback from our patients and their carer’s. </a:t>
            </a:r>
          </a:p>
        </p:txBody>
      </p:sp>
    </p:spTree>
    <p:extLst>
      <p:ext uri="{BB962C8B-B14F-4D97-AF65-F5344CB8AC3E}">
        <p14:creationId xmlns:p14="http://schemas.microsoft.com/office/powerpoint/2010/main" val="162418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659A96-5755-41EE-A4CE-719EA2F9C954}"/>
              </a:ext>
            </a:extLst>
          </p:cNvPr>
          <p:cNvSpPr txBox="1">
            <a:spLocks/>
          </p:cNvSpPr>
          <p:nvPr/>
        </p:nvSpPr>
        <p:spPr>
          <a:xfrm>
            <a:off x="667264" y="257856"/>
            <a:ext cx="4040187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IE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 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F4EA930-29CD-463E-A2E2-A89810E7ECEB}"/>
              </a:ext>
            </a:extLst>
          </p:cNvPr>
          <p:cNvSpPr txBox="1">
            <a:spLocks/>
          </p:cNvSpPr>
          <p:nvPr/>
        </p:nvSpPr>
        <p:spPr>
          <a:xfrm>
            <a:off x="713962" y="1053646"/>
            <a:ext cx="4040188" cy="49026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We are now using </a:t>
            </a:r>
            <a:r>
              <a:rPr lang="en-GB" sz="18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PedsQL</a:t>
            </a:r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We will start to use the tool on all age groups with the aim of early identification of problems. 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Continue to gather data and use this as a case to direct service requirement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Planning ongoing meetings with Psychologist working in our trust for case consultation if patients have identified a specific issues. 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Peds QL was clinically useful.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Using Peds QL prior to clinic appointment can help direct questions during consultation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1800" dirty="0">
              <a:solidFill>
                <a:srgbClr val="FF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B45C47C-3713-43C1-8E82-61EDE4D48B7D}"/>
              </a:ext>
            </a:extLst>
          </p:cNvPr>
          <p:cNvSpPr txBox="1">
            <a:spLocks/>
          </p:cNvSpPr>
          <p:nvPr/>
        </p:nvSpPr>
        <p:spPr>
          <a:xfrm>
            <a:off x="6096000" y="257856"/>
            <a:ext cx="5622388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4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DBA03207-CC1F-463C-8FE0-3DCE2BE466CC}"/>
              </a:ext>
            </a:extLst>
          </p:cNvPr>
          <p:cNvSpPr txBox="1">
            <a:spLocks/>
          </p:cNvSpPr>
          <p:nvPr/>
        </p:nvSpPr>
        <p:spPr>
          <a:xfrm>
            <a:off x="7075635" y="1155246"/>
            <a:ext cx="4041775" cy="53090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No dedicated time for Project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Small team – big caseload. 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Key issues that emerged?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Clinical cut off not yet identified for scoring Peds QL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Best practice tariff component for psychology is small – is not enough incentive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What would you have done differently?</a:t>
            </a:r>
          </a:p>
          <a:p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We could use the </a:t>
            </a:r>
            <a:r>
              <a:rPr lang="en-GB" sz="18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PedsQL</a:t>
            </a:r>
            <a:r>
              <a:rPr lang="en-GB" sz="18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on wider population including younger age group for early identification/ intervention</a:t>
            </a:r>
          </a:p>
        </p:txBody>
      </p:sp>
    </p:spTree>
    <p:extLst>
      <p:ext uri="{BB962C8B-B14F-4D97-AF65-F5344CB8AC3E}">
        <p14:creationId xmlns:p14="http://schemas.microsoft.com/office/powerpoint/2010/main" val="182569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188912"/>
            <a:ext cx="8507412" cy="927100"/>
          </a:xfrm>
        </p:spPr>
        <p:txBody>
          <a:bodyPr/>
          <a:lstStyle/>
          <a:p>
            <a:pPr algn="ctr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learning highlights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801859" y="1016000"/>
            <a:ext cx="10592972" cy="5097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i="1" dirty="0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Reflect on:</a:t>
            </a:r>
            <a:endParaRPr lang="en-GB" sz="1800" i="1" dirty="0">
              <a:solidFill>
                <a:srgbClr val="FF0000"/>
              </a:solidFill>
              <a:latin typeface="Arial" charset="0"/>
              <a:ea typeface="MS PGothic" charset="0"/>
              <a:cs typeface="Arial" charset="0"/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What did you learn as individuals and as a team – 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We have a dedicated Team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We learnt how to get support from other services</a:t>
            </a:r>
          </a:p>
          <a:p>
            <a:pPr marL="0" indent="0">
              <a:buNone/>
            </a:pPr>
            <a:r>
              <a:rPr lang="en-GB" sz="1800" i="1" dirty="0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What were the lessons learnt about your project?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The Impact of epilepsy – wider picture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Various tools that can be used 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Changes don’t happen overnight – dedication and commitment is needed over time </a:t>
            </a:r>
          </a:p>
          <a:p>
            <a:pPr marL="0" indent="0">
              <a:buNone/>
            </a:pPr>
            <a:r>
              <a:rPr lang="en-GB" sz="1800" i="1" dirty="0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What did the EQIP teach you that you will use tin the future?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How to implement changes 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How to develop and implement an idea using the available resources 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How to engage patients and their families</a:t>
            </a:r>
          </a:p>
          <a:p>
            <a:pPr marL="0" indent="0">
              <a:buNone/>
            </a:pPr>
            <a:r>
              <a:rPr lang="en-GB" sz="1800" i="1" dirty="0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How have you changed as a team?</a:t>
            </a:r>
          </a:p>
          <a:p>
            <a:pPr marL="0" indent="0">
              <a:buNone/>
            </a:pPr>
            <a:r>
              <a:rPr lang="en-GB" sz="1800" i="1" dirty="0">
                <a:latin typeface="Arial"/>
                <a:ea typeface="MS PGothic"/>
                <a:cs typeface="Arial"/>
              </a:rPr>
              <a:t>Satisfaction that we have made a positive change </a:t>
            </a:r>
          </a:p>
          <a:p>
            <a:pPr marL="0" indent="0">
              <a:buNone/>
            </a:pPr>
            <a:r>
              <a:rPr lang="en-GB" sz="1800" b="1" i="1" dirty="0">
                <a:latin typeface="Arial"/>
                <a:ea typeface="MS PGothic"/>
                <a:cs typeface="Arial"/>
              </a:rPr>
              <a:t>Big goals can be achieved through small steps!</a:t>
            </a:r>
          </a:p>
          <a:p>
            <a:pPr marL="0" indent="0">
              <a:buNone/>
            </a:pPr>
            <a:endParaRPr lang="en-GB" sz="1800" i="1" dirty="0">
              <a:latin typeface="Arial"/>
              <a:ea typeface="MS PGothic"/>
              <a:cs typeface="Arial"/>
            </a:endParaRPr>
          </a:p>
          <a:p>
            <a:pPr marL="0" indent="0">
              <a:buNone/>
            </a:pPr>
            <a:endParaRPr lang="en-GB" sz="1800" i="1" dirty="0">
              <a:latin typeface="Arial"/>
              <a:ea typeface="MS PGothic"/>
              <a:cs typeface="Arial"/>
            </a:endParaRPr>
          </a:p>
          <a:p>
            <a:pPr marL="0" indent="0">
              <a:buNone/>
            </a:pPr>
            <a:endParaRPr lang="en-GB" sz="1800" i="1" dirty="0">
              <a:solidFill>
                <a:srgbClr val="FF0000"/>
              </a:solidFill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18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160336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668679"/>
            <a:ext cx="4953000" cy="4249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Dr Lalani – Consultant Pediatrician with special interest in Epilepsy </a:t>
            </a: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Dr Kamal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– Consultant Paediatrician with special interest in Epilepsy </a:t>
            </a: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Georgina Ward – Paediatric Epilepsy Specialist Nurse</a:t>
            </a: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Kari-Ann Croucher – Paediatric Epilepsy Specialist Nurse</a:t>
            </a: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Kerry Newall – Paediatric Epilepsy Specialist Nurse</a:t>
            </a: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wearing party hats&#10;&#10;Description automatically generated">
            <a:extLst>
              <a:ext uri="{FF2B5EF4-FFF2-40B4-BE49-F238E27FC236}">
                <a16:creationId xmlns:a16="http://schemas.microsoft.com/office/drawing/2014/main" id="{78AC3783-7641-B198-59F9-30FE22579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1686358"/>
            <a:ext cx="5969000" cy="36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2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42294" y="202294"/>
            <a:ext cx="8507413" cy="7207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717451" y="923019"/>
            <a:ext cx="10944665" cy="50586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MS PGothic"/>
                <a:cs typeface="Arial"/>
              </a:rPr>
              <a:t>Based on your results what are you planning to do next?</a:t>
            </a:r>
            <a:endParaRPr lang="en-US" sz="2000" dirty="0">
              <a:latin typeface="Calibri"/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Calibri"/>
                <a:ea typeface="MS PGothic"/>
                <a:cs typeface="Arial"/>
              </a:rPr>
              <a:t>Approach managers to build a business case for psychology support for epilepsy service.</a:t>
            </a:r>
          </a:p>
          <a:p>
            <a:pPr marL="0" indent="0">
              <a:buNone/>
            </a:pPr>
            <a:endParaRPr lang="en-US" sz="2000" dirty="0">
              <a:latin typeface="Calibri"/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Calibri"/>
                <a:ea typeface="MS PGothic"/>
                <a:cs typeface="Arial"/>
              </a:rPr>
              <a:t>Psychologist to join epilepsy meetings for case consultation – for signposting to other services or other specific suggestions.</a:t>
            </a:r>
          </a:p>
          <a:p>
            <a:pPr marL="0" indent="0">
              <a:buNone/>
            </a:pPr>
            <a:endParaRPr lang="en-GB" sz="2000" dirty="0">
              <a:latin typeface="Calibri"/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MS PGothic"/>
                <a:cs typeface="Arial"/>
              </a:rPr>
              <a:t>what ideas do you have </a:t>
            </a:r>
            <a:r>
              <a:rPr lang="en-GB" sz="2000" dirty="0">
                <a:solidFill>
                  <a:srgbClr val="FF0000"/>
                </a:solidFill>
                <a:latin typeface="Calibri"/>
                <a:ea typeface="MS PGothic"/>
                <a:cs typeface="Arial"/>
              </a:rPr>
              <a:t>to inform your next and future improvement initiatives?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MS PGothic"/>
                <a:cs typeface="Arial"/>
              </a:rPr>
              <a:t>Develop a resource pack of services and signposting to support.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Calibri"/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MS PGothic"/>
                <a:cs typeface="Arial"/>
              </a:rPr>
              <a:t>How will you share your project on a local level and beyond? </a:t>
            </a:r>
          </a:p>
          <a:p>
            <a:pPr marL="0" indent="0">
              <a:buNone/>
            </a:pPr>
            <a:r>
              <a:rPr lang="en-GB" sz="2000" dirty="0">
                <a:latin typeface="Calibri"/>
                <a:ea typeface="MS PGothic"/>
                <a:cs typeface="Arial"/>
              </a:rPr>
              <a:t>Present EQIP findings to audit and governance meeting locally.</a:t>
            </a:r>
          </a:p>
          <a:p>
            <a:pPr marL="0" indent="0">
              <a:buNone/>
            </a:pPr>
            <a:r>
              <a:rPr lang="en-GB" sz="2000" dirty="0">
                <a:latin typeface="Calibri"/>
                <a:ea typeface="MS PGothic"/>
                <a:cs typeface="Arial"/>
              </a:rPr>
              <a:t>Submission of poster presentation to Epilepsy 12 Open UK conference.</a:t>
            </a:r>
            <a:endParaRPr lang="en-US" sz="2000" dirty="0">
              <a:latin typeface="Calibri"/>
              <a:ea typeface="MS PGothic"/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Calibri"/>
              <a:ea typeface="MS PGothic"/>
              <a:cs typeface="Arial"/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Calibri"/>
              <a:ea typeface="MS PGothic"/>
              <a:cs typeface="Arial"/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Calibri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51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842293" y="171614"/>
            <a:ext cx="8507413" cy="9271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n-US" altLang="en-US" b="1" dirty="0">
                <a:solidFill>
                  <a:srgbClr val="558ED5"/>
                </a:solidFill>
                <a:cs typeface="Arial" charset="0"/>
              </a:rPr>
              <a:t> 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663700" y="1765300"/>
            <a:ext cx="8686006" cy="3263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May 2024 all children / young people aged 13 – 18 attending our epilepsy clinic will have mental health screening, use patient feedback to identify service requirements.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solidFill>
                <a:srgbClr val="FF0000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7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8816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89188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Describe….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 you choose this project?  </a:t>
            </a: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accordance with NICE standards of practice and epilepsy 12, all children should be screened for mental health issues</a:t>
            </a:r>
          </a:p>
          <a:p>
            <a:pPr marL="0" indent="0">
              <a:buNone/>
            </a:pPr>
            <a:endParaRPr lang="en-US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We had used Becks depression inventory and Strengths and difficulties questionnaires to screen mental health during epilepsy clinic consultations – this raised an ethical question since we had no pathway to any form of support / psychology services. </a:t>
            </a: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identify the issue? </a:t>
            </a:r>
          </a:p>
          <a:p>
            <a:pPr marL="0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Patients previously had scores suggestive of Mild to Moderate Depression however they did not always meet the criteria for CAMHS intervention.</a:t>
            </a: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Hence they were left untreated, and we had no way to identity what form of intervention was needed..</a:t>
            </a:r>
          </a:p>
          <a:p>
            <a:pPr marL="0" indent="0">
              <a:buNone/>
            </a:pPr>
            <a:endParaRPr lang="en-US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tools did you use to diagnose the problem?</a:t>
            </a:r>
          </a:p>
          <a:p>
            <a:pPr marL="0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We initially trailed the Revised Children’s Anxiety and Depression RCADS Questionnaire – We could not find a successful way to score this tool.</a:t>
            </a:r>
          </a:p>
          <a:p>
            <a:pPr marL="0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We identified the Peds QL epilepsy module – Paediatric Quality of Life Inventory – Epilepsy specific measure of Quality of Life</a:t>
            </a:r>
          </a:p>
          <a:p>
            <a:pPr marL="0" indent="0">
              <a:buNone/>
            </a:pP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Which is applicable to all age groups. </a:t>
            </a:r>
          </a:p>
          <a:p>
            <a:pPr marL="0" indent="0"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 patients and families involved?</a:t>
            </a: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We explained the aim of our project – sought verbal consent </a:t>
            </a: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We asked our patients and their parents / carers attending clinic age 13 – 18 to complete the Peds QL tool </a:t>
            </a: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20 patients and parents / carers completed the tool</a:t>
            </a:r>
          </a:p>
        </p:txBody>
      </p:sp>
    </p:spTree>
    <p:extLst>
      <p:ext uri="{BB962C8B-B14F-4D97-AF65-F5344CB8AC3E}">
        <p14:creationId xmlns:p14="http://schemas.microsoft.com/office/powerpoint/2010/main" val="233501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82E6-5453-A48E-9964-455BE2AD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from Becks Depression Inventory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4780C6-3BDC-C805-60D2-D463A0BAA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75359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1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417E983-96EC-6156-CA7C-43EAA1DAD3BF}"/>
              </a:ext>
            </a:extLst>
          </p:cNvPr>
          <p:cNvSpPr txBox="1"/>
          <p:nvPr/>
        </p:nvSpPr>
        <p:spPr>
          <a:xfrm>
            <a:off x="161977" y="1944772"/>
            <a:ext cx="2405011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May 2024 all children / young people aged 13 – 18 attending our epilepsy clinic will have mental health screening, use patient feedback to identify service requirements.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EB305-BBAB-60FC-B998-5D4463D14301}"/>
              </a:ext>
            </a:extLst>
          </p:cNvPr>
          <p:cNvSpPr/>
          <p:nvPr/>
        </p:nvSpPr>
        <p:spPr>
          <a:xfrm>
            <a:off x="3311575" y="534763"/>
            <a:ext cx="1618258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dirty="0"/>
              <a:t>Primary Drivers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EF2CD-9AC2-23A7-A3CD-25D3345E28D3}"/>
              </a:ext>
            </a:extLst>
          </p:cNvPr>
          <p:cNvSpPr/>
          <p:nvPr/>
        </p:nvSpPr>
        <p:spPr>
          <a:xfrm>
            <a:off x="5393715" y="410803"/>
            <a:ext cx="357619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dirty="0"/>
              <a:t>Secondary Drivers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3DD86-E3D4-C07B-9123-D7FAD761E1A7}"/>
              </a:ext>
            </a:extLst>
          </p:cNvPr>
          <p:cNvSpPr/>
          <p:nvPr/>
        </p:nvSpPr>
        <p:spPr>
          <a:xfrm>
            <a:off x="3327022" y="3872810"/>
            <a:ext cx="1616278" cy="9359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sz="1200" dirty="0">
                <a:solidFill>
                  <a:srgbClr val="10253F"/>
                </a:solidFill>
                <a:latin typeface="Calibri" charset="0"/>
                <a:ea typeface="MS PGothic" charset="0"/>
                <a:cs typeface="MS PGothic" charset="0"/>
              </a:rPr>
              <a:t>Patient and family engagement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72CEF-8C7D-BD52-7968-A367C8262FD7}"/>
              </a:ext>
            </a:extLst>
          </p:cNvPr>
          <p:cNvSpPr/>
          <p:nvPr/>
        </p:nvSpPr>
        <p:spPr>
          <a:xfrm>
            <a:off x="3329976" y="1470595"/>
            <a:ext cx="1616278" cy="742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sz="1200" dirty="0">
                <a:solidFill>
                  <a:schemeClr val="tx2">
                    <a:lumMod val="50000"/>
                  </a:schemeClr>
                </a:solidFill>
              </a:rPr>
              <a:t>Use appropriate screening tool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131FA-8FE4-6FDA-9BBF-CA88FE1472E4}"/>
              </a:ext>
            </a:extLst>
          </p:cNvPr>
          <p:cNvSpPr/>
          <p:nvPr/>
        </p:nvSpPr>
        <p:spPr>
          <a:xfrm>
            <a:off x="3312565" y="2593395"/>
            <a:ext cx="1681440" cy="935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sz="1200" dirty="0">
                <a:solidFill>
                  <a:schemeClr val="tx2">
                    <a:lumMod val="50000"/>
                  </a:schemeClr>
                </a:solidFill>
              </a:rPr>
              <a:t>Integration of tool into  workflow – Epilepsy 12 mandates this and best practice tariff (optional)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628F76-9756-DBDF-1F69-FCBA55A1F08B}"/>
              </a:ext>
            </a:extLst>
          </p:cNvPr>
          <p:cNvSpPr/>
          <p:nvPr/>
        </p:nvSpPr>
        <p:spPr>
          <a:xfrm>
            <a:off x="5373401" y="3961671"/>
            <a:ext cx="3596507" cy="121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rgbClr val="0D0D0D"/>
                </a:solidFill>
                <a:latin typeface="Söhne"/>
              </a:rPr>
              <a:t>O</a:t>
            </a:r>
            <a:r>
              <a:rPr lang="en-GB" sz="1200" b="0" i="0" dirty="0">
                <a:solidFill>
                  <a:srgbClr val="0D0D0D"/>
                </a:solidFill>
                <a:effectLst/>
                <a:latin typeface="Söhne"/>
              </a:rPr>
              <a:t>pen communication between epilepsy team and  patients, and families regarding the EQIP project</a:t>
            </a:r>
            <a:endParaRPr lang="en-GB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04F6C-5968-5F13-2561-4B6A5E725587}"/>
              </a:ext>
            </a:extLst>
          </p:cNvPr>
          <p:cNvSpPr/>
          <p:nvPr/>
        </p:nvSpPr>
        <p:spPr>
          <a:xfrm>
            <a:off x="5376859" y="2449504"/>
            <a:ext cx="3593050" cy="1079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b="0" i="0" dirty="0">
                <a:solidFill>
                  <a:srgbClr val="0D0D0D"/>
                </a:solidFill>
                <a:effectLst/>
                <a:latin typeface="Söhne"/>
              </a:rPr>
              <a:t>Incorporate the screening tool into routine clinical assessments for epileptic children during clinic visit</a:t>
            </a:r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53EAB-B83D-1B6E-095B-ECF5893E5443}"/>
              </a:ext>
            </a:extLst>
          </p:cNvPr>
          <p:cNvSpPr/>
          <p:nvPr/>
        </p:nvSpPr>
        <p:spPr>
          <a:xfrm>
            <a:off x="5376859" y="1225466"/>
            <a:ext cx="3593050" cy="100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ctr"/>
            <a:r>
              <a:rPr lang="en-GB" sz="1200" b="0" i="0" dirty="0">
                <a:solidFill>
                  <a:srgbClr val="0D0D0D"/>
                </a:solidFill>
                <a:effectLst/>
                <a:latin typeface="Söhne"/>
              </a:rPr>
              <a:t>Educate team on how to </a:t>
            </a:r>
            <a:r>
              <a:rPr lang="en-GB" sz="1200" dirty="0">
                <a:solidFill>
                  <a:srgbClr val="0D0D0D"/>
                </a:solidFill>
                <a:latin typeface="Söhne"/>
              </a:rPr>
              <a:t>complete and score </a:t>
            </a:r>
            <a:r>
              <a:rPr lang="en-GB" sz="1200" b="0" i="0" dirty="0">
                <a:solidFill>
                  <a:srgbClr val="0D0D0D"/>
                </a:solidFill>
                <a:effectLst/>
                <a:latin typeface="Söhne"/>
              </a:rPr>
              <a:t>the screening tool accurately</a:t>
            </a:r>
            <a:endParaRPr lang="en-GB" sz="1200" dirty="0"/>
          </a:p>
          <a:p>
            <a:pPr algn="ctr"/>
            <a:endParaRPr lang="en-GB" sz="1200" dirty="0"/>
          </a:p>
        </p:txBody>
      </p:sp>
      <p:cxnSp>
        <p:nvCxnSpPr>
          <p:cNvPr id="17" name="Elbow Connector 24">
            <a:extLst>
              <a:ext uri="{FF2B5EF4-FFF2-40B4-BE49-F238E27FC236}">
                <a16:creationId xmlns:a16="http://schemas.microsoft.com/office/drawing/2014/main" id="{09B222AC-A8C2-8B75-5175-87D79AD78F98}"/>
              </a:ext>
            </a:extLst>
          </p:cNvPr>
          <p:cNvCxnSpPr>
            <a:cxnSpLocks/>
            <a:stCxn id="12" idx="1"/>
            <a:endCxn id="8" idx="3"/>
          </p:cNvCxnSpPr>
          <p:nvPr/>
        </p:nvCxnSpPr>
        <p:spPr>
          <a:xfrm rot="10800000" flipV="1">
            <a:off x="2566988" y="1842069"/>
            <a:ext cx="762988" cy="101064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5D232A87-7F35-40C2-62DB-ABD586344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4536929"/>
            <a:ext cx="687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IE" sz="800"/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8332B10-12DA-82AD-01BD-872F9D4100E5}"/>
              </a:ext>
            </a:extLst>
          </p:cNvPr>
          <p:cNvSpPr txBox="1">
            <a:spLocks/>
          </p:cNvSpPr>
          <p:nvPr/>
        </p:nvSpPr>
        <p:spPr bwMode="auto">
          <a:xfrm>
            <a:off x="585266" y="260351"/>
            <a:ext cx="1885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Driver Diagram</a:t>
            </a:r>
          </a:p>
        </p:txBody>
      </p:sp>
      <p:cxnSp>
        <p:nvCxnSpPr>
          <p:cNvPr id="20" name="Elbow Connector 68">
            <a:extLst>
              <a:ext uri="{FF2B5EF4-FFF2-40B4-BE49-F238E27FC236}">
                <a16:creationId xmlns:a16="http://schemas.microsoft.com/office/drawing/2014/main" id="{3A46338D-2040-6A28-4C8D-692959A9DCCD}"/>
              </a:ext>
            </a:extLst>
          </p:cNvPr>
          <p:cNvCxnSpPr>
            <a:cxnSpLocks/>
          </p:cNvCxnSpPr>
          <p:nvPr/>
        </p:nvCxnSpPr>
        <p:spPr>
          <a:xfrm>
            <a:off x="2380546" y="2541705"/>
            <a:ext cx="917382" cy="17282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8B4E30-053C-3B92-57F2-B8288BDAD0A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39237" y="2989476"/>
            <a:ext cx="473328" cy="71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E980C22-6558-B329-3B83-BB367FCE21BA}"/>
              </a:ext>
            </a:extLst>
          </p:cNvPr>
          <p:cNvSpPr/>
          <p:nvPr/>
        </p:nvSpPr>
        <p:spPr>
          <a:xfrm>
            <a:off x="9383608" y="469754"/>
            <a:ext cx="2335284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E" dirty="0"/>
              <a:t>Change ideas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8A790B-A3D7-D74F-312A-551FA8B3A471}"/>
              </a:ext>
            </a:extLst>
          </p:cNvPr>
          <p:cNvSpPr/>
          <p:nvPr/>
        </p:nvSpPr>
        <p:spPr>
          <a:xfrm>
            <a:off x="9352763" y="1225466"/>
            <a:ext cx="2335285" cy="496804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200" dirty="0">
                <a:solidFill>
                  <a:srgbClr val="0D0D0D"/>
                </a:solidFill>
                <a:latin typeface="Söhne"/>
              </a:rPr>
              <a:t>Use appropriate mental health screening tool to identify key mental health issues and support the case  for psychology support within our service. </a:t>
            </a:r>
            <a:r>
              <a:rPr lang="en-GB" sz="12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pPr algn="ctr"/>
            <a:endParaRPr lang="en-GB" sz="1200" dirty="0">
              <a:solidFill>
                <a:srgbClr val="0D0D0D"/>
              </a:solidFill>
              <a:latin typeface="Söhne"/>
            </a:endParaRPr>
          </a:p>
          <a:p>
            <a:pPr algn="ctr"/>
            <a:r>
              <a:rPr lang="en-GB" sz="1200" dirty="0">
                <a:solidFill>
                  <a:srgbClr val="0D0D0D"/>
                </a:solidFill>
                <a:latin typeface="Söhne"/>
              </a:rPr>
              <a:t>Early screening</a:t>
            </a:r>
            <a:r>
              <a:rPr lang="en-GB" sz="1200" b="0" i="0" dirty="0">
                <a:solidFill>
                  <a:srgbClr val="0D0D0D"/>
                </a:solidFill>
                <a:effectLst/>
                <a:latin typeface="Söhne"/>
              </a:rPr>
              <a:t> of epileptic children using the designated tool during clinic visits</a:t>
            </a:r>
          </a:p>
          <a:p>
            <a:pPr algn="ctr"/>
            <a:endParaRPr lang="en-GB" sz="1200" dirty="0">
              <a:solidFill>
                <a:srgbClr val="0D0D0D"/>
              </a:solidFill>
              <a:latin typeface="Söhne"/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Early  identification of young people at risk for developing issues that may require psychology support and provide a pathway to appropriate support. </a:t>
            </a:r>
          </a:p>
          <a:p>
            <a:pPr algn="ctr"/>
            <a:endParaRPr lang="en-GB" sz="1200" dirty="0">
              <a:solidFill>
                <a:srgbClr val="0D0D0D"/>
              </a:solidFill>
              <a:latin typeface="Söhne"/>
            </a:endParaRPr>
          </a:p>
          <a:p>
            <a:pPr algn="ctr"/>
            <a:r>
              <a:rPr lang="en-GB" sz="1200" b="0" i="0" dirty="0">
                <a:solidFill>
                  <a:srgbClr val="0D0D0D"/>
                </a:solidFill>
                <a:effectLst/>
                <a:latin typeface="Söhne"/>
              </a:rPr>
              <a:t>Positive Feedback from patients and families regarding their satisfaction</a:t>
            </a:r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cxnSp>
        <p:nvCxnSpPr>
          <p:cNvPr id="24" name="Elbow Connector 89">
            <a:extLst>
              <a:ext uri="{FF2B5EF4-FFF2-40B4-BE49-F238E27FC236}">
                <a16:creationId xmlns:a16="http://schemas.microsoft.com/office/drawing/2014/main" id="{F2E8D092-CBB9-9D84-654B-90831463A7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3481" y="1543053"/>
            <a:ext cx="433378" cy="3078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93">
            <a:extLst>
              <a:ext uri="{FF2B5EF4-FFF2-40B4-BE49-F238E27FC236}">
                <a16:creationId xmlns:a16="http://schemas.microsoft.com/office/drawing/2014/main" id="{A487E934-A30C-3832-B3B4-7D89EFA0EB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3482" y="2529548"/>
            <a:ext cx="450233" cy="3293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95">
            <a:extLst>
              <a:ext uri="{FF2B5EF4-FFF2-40B4-BE49-F238E27FC236}">
                <a16:creationId xmlns:a16="http://schemas.microsoft.com/office/drawing/2014/main" id="{ACBBA186-B512-F69F-6FD7-BC496DE7271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778603" y="4759433"/>
            <a:ext cx="656608" cy="5736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95">
            <a:extLst>
              <a:ext uri="{FF2B5EF4-FFF2-40B4-BE49-F238E27FC236}">
                <a16:creationId xmlns:a16="http://schemas.microsoft.com/office/drawing/2014/main" id="{6D7467C9-49F5-60C3-AA6D-8F6B62A783E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23547" y="4096443"/>
            <a:ext cx="699233" cy="4886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A97C34-CEA7-8FA4-8937-1D42AAB00B59}"/>
              </a:ext>
            </a:extLst>
          </p:cNvPr>
          <p:cNvCxnSpPr>
            <a:cxnSpLocks/>
          </p:cNvCxnSpPr>
          <p:nvPr/>
        </p:nvCxnSpPr>
        <p:spPr>
          <a:xfrm flipV="1">
            <a:off x="8328025" y="1765155"/>
            <a:ext cx="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2859B0C-DB94-3252-468C-6D3CA8535FE1}"/>
              </a:ext>
            </a:extLst>
          </p:cNvPr>
          <p:cNvSpPr txBox="1"/>
          <p:nvPr/>
        </p:nvSpPr>
        <p:spPr>
          <a:xfrm>
            <a:off x="6366399" y="2680926"/>
            <a:ext cx="23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6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969" y="-254630"/>
            <a:ext cx="9055279" cy="927100"/>
          </a:xfrm>
        </p:spPr>
        <p:txBody>
          <a:bodyPr vert="horz" lIns="0" tIns="411480" rIns="0" bIns="0" rtlCol="0" anchor="t">
            <a:noAutofit/>
          </a:bodyPr>
          <a:lstStyle/>
          <a:p>
            <a:pPr marL="524510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PDSA cycles </a:t>
            </a:r>
            <a:endParaRPr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91" name="object 3"/>
          <p:cNvSpPr txBox="1">
            <a:spLocks noChangeArrowheads="1"/>
          </p:cNvSpPr>
          <p:nvPr/>
        </p:nvSpPr>
        <p:spPr bwMode="auto">
          <a:xfrm>
            <a:off x="433481" y="3269644"/>
            <a:ext cx="2656363" cy="26866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87313" indent="-74613" algn="ctr" defTabSz="266700">
              <a:defRPr/>
            </a:pPr>
            <a:endParaRPr lang="en-US" altLang="en-US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7313" indent="-74613" algn="ctr" defTabSz="266700">
              <a:defRPr/>
            </a:pPr>
            <a:r>
              <a:rPr lang="en-US" alt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Aim of the test</a:t>
            </a:r>
          </a:p>
          <a:p>
            <a:pPr marL="87313" indent="-74613" algn="ctr" defTabSz="266700">
              <a:defRPr/>
            </a:pP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May 2024 all children / young people aged 13 – 18 attending our epilepsy clinic will have mental health screening, use patient feedback to identify service requirements</a:t>
            </a:r>
            <a:endParaRPr lang="en-US" alt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41566" y="5041230"/>
            <a:ext cx="8162894" cy="6831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12700">
              <a:defRPr/>
            </a:pPr>
            <a:r>
              <a:rPr sz="1600" spc="-1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spc="-3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y</a:t>
            </a:r>
            <a:r>
              <a:rPr sz="1600" spc="-1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sz="1600" spc="-1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 1</a:t>
            </a:r>
            <a:r>
              <a:rPr lang="en-GB" sz="1600" spc="-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1600" b="1" spc="-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SDQ – results indicated behavioural issues – not epilepsy related distress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18279" y="4075269"/>
            <a:ext cx="6859427" cy="81572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>
              <a:defRPr/>
            </a:pPr>
            <a:r>
              <a:rPr sz="1600" spc="-1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spc="-3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y</a:t>
            </a:r>
            <a:r>
              <a:rPr sz="1600" spc="-1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sz="1600" spc="-1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600" spc="-5" dirty="0">
                <a:latin typeface="Arial"/>
                <a:ea typeface="ＭＳ Ｐゴシック" charset="0"/>
                <a:cs typeface="Arial"/>
              </a:rPr>
              <a:t> </a:t>
            </a:r>
            <a:r>
              <a:rPr sz="1600" spc="-10" dirty="0">
                <a:latin typeface="Arial"/>
                <a:ea typeface="ＭＳ Ｐゴシック" charset="0"/>
                <a:cs typeface="Arial"/>
              </a:rPr>
              <a:t>2</a:t>
            </a:r>
            <a:r>
              <a:rPr sz="1600" spc="-5" dirty="0">
                <a:latin typeface="Arial"/>
                <a:ea typeface="ＭＳ Ｐゴシック" charset="0"/>
                <a:cs typeface="Arial"/>
              </a:rPr>
              <a:t>:</a:t>
            </a:r>
            <a:r>
              <a:rPr lang="en-GB" sz="1600" spc="-5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1600" b="1" spc="-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Becks depression inventory – generic mental health measure for different client group – uncomfortable questions – not applicable to whole cohort – no licence agreement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36260" y="3447068"/>
            <a:ext cx="6024304" cy="50009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>
              <a:defRPr/>
            </a:pPr>
            <a:r>
              <a:rPr sz="1600" spc="-1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spc="-3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y</a:t>
            </a:r>
            <a:r>
              <a:rPr sz="1600" spc="-1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l</a:t>
            </a:r>
            <a:r>
              <a:rPr sz="1600" spc="-1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sz="1600" spc="-5" dirty="0">
                <a:latin typeface="Arial"/>
                <a:ea typeface="ＭＳ Ｐゴシック" charset="0"/>
                <a:cs typeface="Arial"/>
              </a:rPr>
              <a:t> 3:</a:t>
            </a:r>
            <a:r>
              <a:rPr lang="en-GB" sz="1600" spc="-5" dirty="0"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1600" b="1" spc="-5" dirty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RCADS – Not specific to epilepsy - could not score</a:t>
            </a:r>
            <a:endParaRPr sz="1600" b="1" dirty="0">
              <a:solidFill>
                <a:schemeClr val="tx2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64662" y="2726769"/>
            <a:ext cx="4872254" cy="57892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>
              <a:defRPr/>
            </a:pPr>
            <a:r>
              <a:rPr lang="ga-IE" sz="1600" spc="-15" dirty="0">
                <a:latin typeface="Arial"/>
                <a:ea typeface="ＭＳ Ｐゴシック" charset="0"/>
                <a:cs typeface="Arial"/>
              </a:rPr>
              <a:t>Cycle 4</a:t>
            </a:r>
            <a:r>
              <a:rPr lang="en-GB" sz="1600" spc="-15" dirty="0">
                <a:latin typeface="Arial"/>
                <a:ea typeface="ＭＳ Ｐゴシック" charset="0"/>
                <a:cs typeface="Arial"/>
              </a:rPr>
              <a:t>  </a:t>
            </a:r>
            <a:r>
              <a:rPr lang="en-GB" sz="1600" b="1" spc="-15" dirty="0" err="1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PedsQL</a:t>
            </a:r>
            <a:r>
              <a:rPr lang="en-GB" sz="1600" b="1" spc="-15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 – specific to epilepsy - scoring system is clinically appropriate 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79084" y="1823499"/>
            <a:ext cx="3632381" cy="77642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marL="12700">
              <a:defRPr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Cycle 5 </a:t>
            </a:r>
            <a:r>
              <a:rPr lang="en-GB" sz="1600" b="1" dirty="0" err="1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PedsQL</a:t>
            </a:r>
            <a:r>
              <a:rPr lang="en-GB" sz="1600" b="1" dirty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 continue to use in clinic and use data to build case for psychology support</a:t>
            </a:r>
            <a:endParaRPr sz="1600" b="1" dirty="0">
              <a:solidFill>
                <a:schemeClr val="tx2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6393" name="Group 55"/>
          <p:cNvGrpSpPr>
            <a:grpSpLocks/>
          </p:cNvGrpSpPr>
          <p:nvPr/>
        </p:nvGrpSpPr>
        <p:grpSpPr bwMode="auto">
          <a:xfrm>
            <a:off x="3052228" y="672470"/>
            <a:ext cx="5538280" cy="4145389"/>
            <a:chOff x="1907704" y="1755988"/>
            <a:chExt cx="5310375" cy="3782800"/>
          </a:xfrm>
        </p:grpSpPr>
        <p:sp>
          <p:nvSpPr>
            <p:cNvPr id="16395" name="object 5"/>
            <p:cNvSpPr>
              <a:spLocks/>
            </p:cNvSpPr>
            <p:nvPr/>
          </p:nvSpPr>
          <p:spPr bwMode="auto">
            <a:xfrm>
              <a:off x="2290763" y="2800350"/>
              <a:ext cx="4586287" cy="2738438"/>
            </a:xfrm>
            <a:custGeom>
              <a:avLst/>
              <a:gdLst>
                <a:gd name="T0" fmla="*/ 0 w 4586224"/>
                <a:gd name="T1" fmla="*/ 2737746 h 2738501"/>
                <a:gd name="T2" fmla="*/ 4586977 w 4586224"/>
                <a:gd name="T3" fmla="*/ 0 h 2738501"/>
                <a:gd name="T4" fmla="*/ 0 60000 65536"/>
                <a:gd name="T5" fmla="*/ 0 60000 65536"/>
                <a:gd name="T6" fmla="*/ 0 w 4586224"/>
                <a:gd name="T7" fmla="*/ 0 h 2738501"/>
                <a:gd name="T8" fmla="*/ 4586224 w 4586224"/>
                <a:gd name="T9" fmla="*/ 2738501 h 27385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86224" h="2738501">
                  <a:moveTo>
                    <a:pt x="0" y="2738501"/>
                  </a:moveTo>
                  <a:lnTo>
                    <a:pt x="4586224" y="0"/>
                  </a:lnTo>
                </a:path>
              </a:pathLst>
            </a:custGeom>
            <a:noFill/>
            <a:ln w="507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6" name="object 6"/>
            <p:cNvSpPr>
              <a:spLocks/>
            </p:cNvSpPr>
            <p:nvPr/>
          </p:nvSpPr>
          <p:spPr bwMode="auto">
            <a:xfrm>
              <a:off x="2182813" y="4483100"/>
              <a:ext cx="725487" cy="749300"/>
            </a:xfrm>
            <a:custGeom>
              <a:avLst/>
              <a:gdLst>
                <a:gd name="T0" fmla="*/ 0 w 725424"/>
                <a:gd name="T1" fmla="*/ 374650 h 749300"/>
                <a:gd name="T2" fmla="*/ 4744 w 725424"/>
                <a:gd name="T3" fmla="*/ 313887 h 749300"/>
                <a:gd name="T4" fmla="*/ 18507 w 725424"/>
                <a:gd name="T5" fmla="*/ 256243 h 749300"/>
                <a:gd name="T6" fmla="*/ 40517 w 725424"/>
                <a:gd name="T7" fmla="*/ 202490 h 749300"/>
                <a:gd name="T8" fmla="*/ 70029 w 725424"/>
                <a:gd name="T9" fmla="*/ 153399 h 749300"/>
                <a:gd name="T10" fmla="*/ 106311 w 725424"/>
                <a:gd name="T11" fmla="*/ 109743 h 749300"/>
                <a:gd name="T12" fmla="*/ 148617 w 725424"/>
                <a:gd name="T13" fmla="*/ 72294 h 749300"/>
                <a:gd name="T14" fmla="*/ 196191 w 725424"/>
                <a:gd name="T15" fmla="*/ 41823 h 749300"/>
                <a:gd name="T16" fmla="*/ 248298 w 725424"/>
                <a:gd name="T17" fmla="*/ 19102 h 749300"/>
                <a:gd name="T18" fmla="*/ 304169 w 725424"/>
                <a:gd name="T19" fmla="*/ 4904 h 749300"/>
                <a:gd name="T20" fmla="*/ 363096 w 725424"/>
                <a:gd name="T21" fmla="*/ 0 h 749300"/>
                <a:gd name="T22" fmla="*/ 392862 w 725424"/>
                <a:gd name="T23" fmla="*/ 1242 h 749300"/>
                <a:gd name="T24" fmla="*/ 421979 w 725424"/>
                <a:gd name="T25" fmla="*/ 4904 h 749300"/>
                <a:gd name="T26" fmla="*/ 477833 w 725424"/>
                <a:gd name="T27" fmla="*/ 19102 h 749300"/>
                <a:gd name="T28" fmla="*/ 529932 w 725424"/>
                <a:gd name="T29" fmla="*/ 41823 h 749300"/>
                <a:gd name="T30" fmla="*/ 577507 w 725424"/>
                <a:gd name="T31" fmla="*/ 72294 h 749300"/>
                <a:gd name="T32" fmla="*/ 619820 w 725424"/>
                <a:gd name="T33" fmla="*/ 109743 h 749300"/>
                <a:gd name="T34" fmla="*/ 656113 w 725424"/>
                <a:gd name="T35" fmla="*/ 153399 h 749300"/>
                <a:gd name="T36" fmla="*/ 685646 w 725424"/>
                <a:gd name="T37" fmla="*/ 202490 h 749300"/>
                <a:gd name="T38" fmla="*/ 707660 w 725424"/>
                <a:gd name="T39" fmla="*/ 256243 h 749300"/>
                <a:gd name="T40" fmla="*/ 721431 w 725424"/>
                <a:gd name="T41" fmla="*/ 313887 h 749300"/>
                <a:gd name="T42" fmla="*/ 726180 w 725424"/>
                <a:gd name="T43" fmla="*/ 374650 h 749300"/>
                <a:gd name="T44" fmla="*/ 724977 w 725424"/>
                <a:gd name="T45" fmla="*/ 405372 h 749300"/>
                <a:gd name="T46" fmla="*/ 721431 w 725424"/>
                <a:gd name="T47" fmla="*/ 435412 h 749300"/>
                <a:gd name="T48" fmla="*/ 707660 w 725424"/>
                <a:gd name="T49" fmla="*/ 493056 h 749300"/>
                <a:gd name="T50" fmla="*/ 685646 w 725424"/>
                <a:gd name="T51" fmla="*/ 546809 h 749300"/>
                <a:gd name="T52" fmla="*/ 656113 w 725424"/>
                <a:gd name="T53" fmla="*/ 595900 h 749300"/>
                <a:gd name="T54" fmla="*/ 619820 w 725424"/>
                <a:gd name="T55" fmla="*/ 639556 h 749300"/>
                <a:gd name="T56" fmla="*/ 577507 w 725424"/>
                <a:gd name="T57" fmla="*/ 677005 h 749300"/>
                <a:gd name="T58" fmla="*/ 529932 w 725424"/>
                <a:gd name="T59" fmla="*/ 707476 h 749300"/>
                <a:gd name="T60" fmla="*/ 477833 w 725424"/>
                <a:gd name="T61" fmla="*/ 730197 h 749300"/>
                <a:gd name="T62" fmla="*/ 421979 w 725424"/>
                <a:gd name="T63" fmla="*/ 744395 h 749300"/>
                <a:gd name="T64" fmla="*/ 363096 w 725424"/>
                <a:gd name="T65" fmla="*/ 749300 h 749300"/>
                <a:gd name="T66" fmla="*/ 333300 w 725424"/>
                <a:gd name="T67" fmla="*/ 748057 h 749300"/>
                <a:gd name="T68" fmla="*/ 304169 w 725424"/>
                <a:gd name="T69" fmla="*/ 744395 h 749300"/>
                <a:gd name="T70" fmla="*/ 248298 w 725424"/>
                <a:gd name="T71" fmla="*/ 730197 h 749300"/>
                <a:gd name="T72" fmla="*/ 196191 w 725424"/>
                <a:gd name="T73" fmla="*/ 707476 h 749300"/>
                <a:gd name="T74" fmla="*/ 148617 w 725424"/>
                <a:gd name="T75" fmla="*/ 677005 h 749300"/>
                <a:gd name="T76" fmla="*/ 106311 w 725424"/>
                <a:gd name="T77" fmla="*/ 639556 h 749300"/>
                <a:gd name="T78" fmla="*/ 70029 w 725424"/>
                <a:gd name="T79" fmla="*/ 595900 h 749300"/>
                <a:gd name="T80" fmla="*/ 40517 w 725424"/>
                <a:gd name="T81" fmla="*/ 546809 h 749300"/>
                <a:gd name="T82" fmla="*/ 18507 w 725424"/>
                <a:gd name="T83" fmla="*/ 493056 h 749300"/>
                <a:gd name="T84" fmla="*/ 4744 w 725424"/>
                <a:gd name="T85" fmla="*/ 435412 h 749300"/>
                <a:gd name="T86" fmla="*/ 0 w 725424"/>
                <a:gd name="T87" fmla="*/ 374650 h 749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5424"/>
                <a:gd name="T133" fmla="*/ 0 h 749300"/>
                <a:gd name="T134" fmla="*/ 725424 w 725424"/>
                <a:gd name="T135" fmla="*/ 749300 h 749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5424" h="749300">
                  <a:moveTo>
                    <a:pt x="0" y="374650"/>
                  </a:moveTo>
                  <a:lnTo>
                    <a:pt x="4744" y="313887"/>
                  </a:lnTo>
                  <a:lnTo>
                    <a:pt x="18483" y="256243"/>
                  </a:lnTo>
                  <a:lnTo>
                    <a:pt x="40469" y="202490"/>
                  </a:lnTo>
                  <a:lnTo>
                    <a:pt x="69957" y="153399"/>
                  </a:lnTo>
                  <a:lnTo>
                    <a:pt x="106203" y="109743"/>
                  </a:lnTo>
                  <a:lnTo>
                    <a:pt x="148461" y="72294"/>
                  </a:lnTo>
                  <a:lnTo>
                    <a:pt x="195987" y="41823"/>
                  </a:lnTo>
                  <a:lnTo>
                    <a:pt x="248034" y="19102"/>
                  </a:lnTo>
                  <a:lnTo>
                    <a:pt x="303857" y="4904"/>
                  </a:lnTo>
                  <a:lnTo>
                    <a:pt x="362712" y="0"/>
                  </a:lnTo>
                  <a:lnTo>
                    <a:pt x="392454" y="1242"/>
                  </a:lnTo>
                  <a:lnTo>
                    <a:pt x="421535" y="4904"/>
                  </a:lnTo>
                  <a:lnTo>
                    <a:pt x="477341" y="19102"/>
                  </a:lnTo>
                  <a:lnTo>
                    <a:pt x="529380" y="41823"/>
                  </a:lnTo>
                  <a:lnTo>
                    <a:pt x="576907" y="72294"/>
                  </a:lnTo>
                  <a:lnTo>
                    <a:pt x="619172" y="109743"/>
                  </a:lnTo>
                  <a:lnTo>
                    <a:pt x="655429" y="153399"/>
                  </a:lnTo>
                  <a:lnTo>
                    <a:pt x="684930" y="202490"/>
                  </a:lnTo>
                  <a:lnTo>
                    <a:pt x="706928" y="256243"/>
                  </a:lnTo>
                  <a:lnTo>
                    <a:pt x="720675" y="313887"/>
                  </a:lnTo>
                  <a:lnTo>
                    <a:pt x="725424" y="374650"/>
                  </a:lnTo>
                  <a:lnTo>
                    <a:pt x="724221" y="405372"/>
                  </a:lnTo>
                  <a:lnTo>
                    <a:pt x="720675" y="435412"/>
                  </a:lnTo>
                  <a:lnTo>
                    <a:pt x="706928" y="493056"/>
                  </a:lnTo>
                  <a:lnTo>
                    <a:pt x="684930" y="546809"/>
                  </a:lnTo>
                  <a:lnTo>
                    <a:pt x="655429" y="595900"/>
                  </a:lnTo>
                  <a:lnTo>
                    <a:pt x="619172" y="639556"/>
                  </a:lnTo>
                  <a:lnTo>
                    <a:pt x="576907" y="677005"/>
                  </a:lnTo>
                  <a:lnTo>
                    <a:pt x="529380" y="707476"/>
                  </a:lnTo>
                  <a:lnTo>
                    <a:pt x="477341" y="730197"/>
                  </a:lnTo>
                  <a:lnTo>
                    <a:pt x="421535" y="744395"/>
                  </a:lnTo>
                  <a:lnTo>
                    <a:pt x="362712" y="749300"/>
                  </a:lnTo>
                  <a:lnTo>
                    <a:pt x="332952" y="748057"/>
                  </a:lnTo>
                  <a:lnTo>
                    <a:pt x="303857" y="744395"/>
                  </a:lnTo>
                  <a:lnTo>
                    <a:pt x="248034" y="730197"/>
                  </a:lnTo>
                  <a:lnTo>
                    <a:pt x="195987" y="707476"/>
                  </a:lnTo>
                  <a:lnTo>
                    <a:pt x="148461" y="677005"/>
                  </a:lnTo>
                  <a:lnTo>
                    <a:pt x="106203" y="639556"/>
                  </a:lnTo>
                  <a:lnTo>
                    <a:pt x="69957" y="595900"/>
                  </a:lnTo>
                  <a:lnTo>
                    <a:pt x="40469" y="546809"/>
                  </a:lnTo>
                  <a:lnTo>
                    <a:pt x="18483" y="493056"/>
                  </a:lnTo>
                  <a:lnTo>
                    <a:pt x="4744" y="435412"/>
                  </a:lnTo>
                  <a:lnTo>
                    <a:pt x="0" y="37465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7" name="object 7"/>
            <p:cNvSpPr>
              <a:spLocks/>
            </p:cNvSpPr>
            <p:nvPr/>
          </p:nvSpPr>
          <p:spPr bwMode="auto">
            <a:xfrm>
              <a:off x="2176463" y="4857750"/>
              <a:ext cx="738187" cy="0"/>
            </a:xfrm>
            <a:custGeom>
              <a:avLst/>
              <a:gdLst>
                <a:gd name="T0" fmla="*/ 0 w 738124"/>
                <a:gd name="T1" fmla="*/ 738880 w 738124"/>
                <a:gd name="T2" fmla="*/ 0 60000 65536"/>
                <a:gd name="T3" fmla="*/ 0 60000 65536"/>
                <a:gd name="T4" fmla="*/ 0 w 738124"/>
                <a:gd name="T5" fmla="*/ 738124 w 738124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738124">
                  <a:moveTo>
                    <a:pt x="0" y="0"/>
                  </a:moveTo>
                  <a:lnTo>
                    <a:pt x="73812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98" name="object 8"/>
            <p:cNvSpPr>
              <a:spLocks/>
            </p:cNvSpPr>
            <p:nvPr/>
          </p:nvSpPr>
          <p:spPr bwMode="auto">
            <a:xfrm>
              <a:off x="2544763" y="4476750"/>
              <a:ext cx="0" cy="757238"/>
            </a:xfrm>
            <a:custGeom>
              <a:avLst/>
              <a:gdLst>
                <a:gd name="T0" fmla="*/ 0 h 757301"/>
                <a:gd name="T1" fmla="*/ 756545 h 757301"/>
                <a:gd name="T2" fmla="*/ 0 60000 65536"/>
                <a:gd name="T3" fmla="*/ 0 60000 65536"/>
                <a:gd name="T4" fmla="*/ 0 h 757301"/>
                <a:gd name="T5" fmla="*/ 757301 h 757301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757301">
                  <a:moveTo>
                    <a:pt x="0" y="0"/>
                  </a:moveTo>
                  <a:lnTo>
                    <a:pt x="0" y="7573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352220" y="4572055"/>
              <a:ext cx="477855" cy="604803"/>
            </a:xfrm>
            <a:prstGeom prst="rect">
              <a:avLst/>
            </a:prstGeom>
          </p:spPr>
          <p:txBody>
            <a:bodyPr lIns="0" tIns="0" rIns="0" bIns="0"/>
            <a:lstStyle/>
            <a:p>
              <a:pPr marL="12700">
                <a:defRPr/>
              </a:pPr>
              <a:r>
                <a:rPr b="1" dirty="0">
                  <a:latin typeface="Arial"/>
                  <a:ea typeface="ＭＳ Ｐゴシック" charset="0"/>
                  <a:cs typeface="Arial"/>
                </a:rPr>
                <a:t>A </a:t>
              </a:r>
              <a:r>
                <a:rPr b="1" spc="-55" dirty="0"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b="1" dirty="0">
                  <a:latin typeface="Arial"/>
                  <a:ea typeface="ＭＳ Ｐゴシック" charset="0"/>
                  <a:cs typeface="Arial"/>
                </a:rPr>
                <a:t>P</a:t>
              </a:r>
              <a:endParaRPr dirty="0">
                <a:latin typeface="Arial"/>
                <a:ea typeface="ＭＳ Ｐゴシック" charset="0"/>
                <a:cs typeface="Arial"/>
              </a:endParaRPr>
            </a:p>
            <a:p>
              <a:pPr marL="12700">
                <a:spcBef>
                  <a:spcPts val="355"/>
                </a:spcBef>
                <a:tabLst>
                  <a:tab pos="297815" algn="l"/>
                </a:tabLst>
                <a:defRPr/>
              </a:pPr>
              <a:r>
                <a:rPr b="1" dirty="0">
                  <a:latin typeface="Arial"/>
                  <a:ea typeface="ＭＳ Ｐゴシック" charset="0"/>
                  <a:cs typeface="Arial"/>
                </a:rPr>
                <a:t>S	D</a:t>
              </a:r>
              <a:endParaRPr dirty="0"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16400" name="Group 44"/>
            <p:cNvGrpSpPr>
              <a:grpSpLocks/>
            </p:cNvGrpSpPr>
            <p:nvPr/>
          </p:nvGrpSpPr>
          <p:grpSpPr bwMode="auto">
            <a:xfrm>
              <a:off x="4876800" y="2876550"/>
              <a:ext cx="781050" cy="738188"/>
              <a:chOff x="4876800" y="2876550"/>
              <a:chExt cx="781050" cy="738188"/>
            </a:xfrm>
          </p:grpSpPr>
          <p:sp>
            <p:nvSpPr>
              <p:cNvPr id="16428" name="object 16"/>
              <p:cNvSpPr>
                <a:spLocks/>
              </p:cNvSpPr>
              <p:nvPr/>
            </p:nvSpPr>
            <p:spPr bwMode="auto">
              <a:xfrm>
                <a:off x="4883150" y="2882900"/>
                <a:ext cx="768350" cy="730250"/>
              </a:xfrm>
              <a:custGeom>
                <a:avLst/>
                <a:gdLst>
                  <a:gd name="T0" fmla="*/ 0 w 768350"/>
                  <a:gd name="T1" fmla="*/ 365125 h 730250"/>
                  <a:gd name="T2" fmla="*/ 5027 w 768350"/>
                  <a:gd name="T3" fmla="*/ 305894 h 730250"/>
                  <a:gd name="T4" fmla="*/ 19581 w 768350"/>
                  <a:gd name="T5" fmla="*/ 249708 h 730250"/>
                  <a:gd name="T6" fmla="*/ 42872 w 768350"/>
                  <a:gd name="T7" fmla="*/ 197318 h 730250"/>
                  <a:gd name="T8" fmla="*/ 74111 w 768350"/>
                  <a:gd name="T9" fmla="*/ 149476 h 730250"/>
                  <a:gd name="T10" fmla="*/ 112506 w 768350"/>
                  <a:gd name="T11" fmla="*/ 106934 h 730250"/>
                  <a:gd name="T12" fmla="*/ 157267 w 768350"/>
                  <a:gd name="T13" fmla="*/ 70441 h 730250"/>
                  <a:gd name="T14" fmla="*/ 207605 w 768350"/>
                  <a:gd name="T15" fmla="*/ 40750 h 730250"/>
                  <a:gd name="T16" fmla="*/ 262729 w 768350"/>
                  <a:gd name="T17" fmla="*/ 18612 h 730250"/>
                  <a:gd name="T18" fmla="*/ 321849 w 768350"/>
                  <a:gd name="T19" fmla="*/ 4778 h 730250"/>
                  <a:gd name="T20" fmla="*/ 384175 w 768350"/>
                  <a:gd name="T21" fmla="*/ 0 h 730250"/>
                  <a:gd name="T22" fmla="*/ 415689 w 768350"/>
                  <a:gd name="T23" fmla="*/ 1210 h 730250"/>
                  <a:gd name="T24" fmla="*/ 446500 w 768350"/>
                  <a:gd name="T25" fmla="*/ 4778 h 730250"/>
                  <a:gd name="T26" fmla="*/ 505620 w 768350"/>
                  <a:gd name="T27" fmla="*/ 18612 h 730250"/>
                  <a:gd name="T28" fmla="*/ 560744 w 768350"/>
                  <a:gd name="T29" fmla="*/ 40750 h 730250"/>
                  <a:gd name="T30" fmla="*/ 611082 w 768350"/>
                  <a:gd name="T31" fmla="*/ 70441 h 730250"/>
                  <a:gd name="T32" fmla="*/ 655843 w 768350"/>
                  <a:gd name="T33" fmla="*/ 106934 h 730250"/>
                  <a:gd name="T34" fmla="*/ 694238 w 768350"/>
                  <a:gd name="T35" fmla="*/ 149476 h 730250"/>
                  <a:gd name="T36" fmla="*/ 725477 w 768350"/>
                  <a:gd name="T37" fmla="*/ 197318 h 730250"/>
                  <a:gd name="T38" fmla="*/ 748768 w 768350"/>
                  <a:gd name="T39" fmla="*/ 249708 h 730250"/>
                  <a:gd name="T40" fmla="*/ 763322 w 768350"/>
                  <a:gd name="T41" fmla="*/ 305894 h 730250"/>
                  <a:gd name="T42" fmla="*/ 768350 w 768350"/>
                  <a:gd name="T43" fmla="*/ 365125 h 730250"/>
                  <a:gd name="T44" fmla="*/ 767076 w 768350"/>
                  <a:gd name="T45" fmla="*/ 395074 h 730250"/>
                  <a:gd name="T46" fmla="*/ 763322 w 768350"/>
                  <a:gd name="T47" fmla="*/ 424355 h 730250"/>
                  <a:gd name="T48" fmla="*/ 748768 w 768350"/>
                  <a:gd name="T49" fmla="*/ 480541 h 730250"/>
                  <a:gd name="T50" fmla="*/ 725477 w 768350"/>
                  <a:gd name="T51" fmla="*/ 532931 h 730250"/>
                  <a:gd name="T52" fmla="*/ 694238 w 768350"/>
                  <a:gd name="T53" fmla="*/ 580773 h 730250"/>
                  <a:gd name="T54" fmla="*/ 655843 w 768350"/>
                  <a:gd name="T55" fmla="*/ 623315 h 730250"/>
                  <a:gd name="T56" fmla="*/ 611082 w 768350"/>
                  <a:gd name="T57" fmla="*/ 659808 h 730250"/>
                  <a:gd name="T58" fmla="*/ 560744 w 768350"/>
                  <a:gd name="T59" fmla="*/ 689499 h 730250"/>
                  <a:gd name="T60" fmla="*/ 505620 w 768350"/>
                  <a:gd name="T61" fmla="*/ 711637 h 730250"/>
                  <a:gd name="T62" fmla="*/ 446500 w 768350"/>
                  <a:gd name="T63" fmla="*/ 725471 h 730250"/>
                  <a:gd name="T64" fmla="*/ 384175 w 768350"/>
                  <a:gd name="T65" fmla="*/ 730250 h 730250"/>
                  <a:gd name="T66" fmla="*/ 352660 w 768350"/>
                  <a:gd name="T67" fmla="*/ 729039 h 730250"/>
                  <a:gd name="T68" fmla="*/ 321849 w 768350"/>
                  <a:gd name="T69" fmla="*/ 725471 h 730250"/>
                  <a:gd name="T70" fmla="*/ 262729 w 768350"/>
                  <a:gd name="T71" fmla="*/ 711637 h 730250"/>
                  <a:gd name="T72" fmla="*/ 207605 w 768350"/>
                  <a:gd name="T73" fmla="*/ 689499 h 730250"/>
                  <a:gd name="T74" fmla="*/ 157267 w 768350"/>
                  <a:gd name="T75" fmla="*/ 659808 h 730250"/>
                  <a:gd name="T76" fmla="*/ 112506 w 768350"/>
                  <a:gd name="T77" fmla="*/ 623315 h 730250"/>
                  <a:gd name="T78" fmla="*/ 74111 w 768350"/>
                  <a:gd name="T79" fmla="*/ 580773 h 730250"/>
                  <a:gd name="T80" fmla="*/ 42872 w 768350"/>
                  <a:gd name="T81" fmla="*/ 532931 h 730250"/>
                  <a:gd name="T82" fmla="*/ 19581 w 768350"/>
                  <a:gd name="T83" fmla="*/ 480541 h 730250"/>
                  <a:gd name="T84" fmla="*/ 5027 w 768350"/>
                  <a:gd name="T85" fmla="*/ 424355 h 730250"/>
                  <a:gd name="T86" fmla="*/ 0 w 768350"/>
                  <a:gd name="T87" fmla="*/ 365125 h 730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8350"/>
                  <a:gd name="T133" fmla="*/ 0 h 730250"/>
                  <a:gd name="T134" fmla="*/ 768350 w 768350"/>
                  <a:gd name="T135" fmla="*/ 730250 h 730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8350" h="730250">
                    <a:moveTo>
                      <a:pt x="0" y="365125"/>
                    </a:moveTo>
                    <a:lnTo>
                      <a:pt x="5027" y="305894"/>
                    </a:lnTo>
                    <a:lnTo>
                      <a:pt x="19581" y="249708"/>
                    </a:lnTo>
                    <a:lnTo>
                      <a:pt x="42872" y="197318"/>
                    </a:lnTo>
                    <a:lnTo>
                      <a:pt x="74111" y="149476"/>
                    </a:lnTo>
                    <a:lnTo>
                      <a:pt x="112506" y="106934"/>
                    </a:lnTo>
                    <a:lnTo>
                      <a:pt x="157267" y="70441"/>
                    </a:lnTo>
                    <a:lnTo>
                      <a:pt x="207605" y="40750"/>
                    </a:lnTo>
                    <a:lnTo>
                      <a:pt x="262729" y="18612"/>
                    </a:lnTo>
                    <a:lnTo>
                      <a:pt x="321849" y="4778"/>
                    </a:lnTo>
                    <a:lnTo>
                      <a:pt x="384175" y="0"/>
                    </a:lnTo>
                    <a:lnTo>
                      <a:pt x="415689" y="1210"/>
                    </a:lnTo>
                    <a:lnTo>
                      <a:pt x="446500" y="4778"/>
                    </a:lnTo>
                    <a:lnTo>
                      <a:pt x="505620" y="18612"/>
                    </a:lnTo>
                    <a:lnTo>
                      <a:pt x="560744" y="40750"/>
                    </a:lnTo>
                    <a:lnTo>
                      <a:pt x="611082" y="70441"/>
                    </a:lnTo>
                    <a:lnTo>
                      <a:pt x="655843" y="106934"/>
                    </a:lnTo>
                    <a:lnTo>
                      <a:pt x="694238" y="149476"/>
                    </a:lnTo>
                    <a:lnTo>
                      <a:pt x="725477" y="197318"/>
                    </a:lnTo>
                    <a:lnTo>
                      <a:pt x="748768" y="249708"/>
                    </a:lnTo>
                    <a:lnTo>
                      <a:pt x="763322" y="305894"/>
                    </a:lnTo>
                    <a:lnTo>
                      <a:pt x="768350" y="365125"/>
                    </a:lnTo>
                    <a:lnTo>
                      <a:pt x="767076" y="395074"/>
                    </a:lnTo>
                    <a:lnTo>
                      <a:pt x="763322" y="424355"/>
                    </a:lnTo>
                    <a:lnTo>
                      <a:pt x="748768" y="480541"/>
                    </a:lnTo>
                    <a:lnTo>
                      <a:pt x="725477" y="532931"/>
                    </a:lnTo>
                    <a:lnTo>
                      <a:pt x="694238" y="580773"/>
                    </a:lnTo>
                    <a:lnTo>
                      <a:pt x="655843" y="623315"/>
                    </a:lnTo>
                    <a:lnTo>
                      <a:pt x="611082" y="659808"/>
                    </a:lnTo>
                    <a:lnTo>
                      <a:pt x="560744" y="689499"/>
                    </a:lnTo>
                    <a:lnTo>
                      <a:pt x="505620" y="711637"/>
                    </a:lnTo>
                    <a:lnTo>
                      <a:pt x="446500" y="725471"/>
                    </a:lnTo>
                    <a:lnTo>
                      <a:pt x="384175" y="730250"/>
                    </a:lnTo>
                    <a:lnTo>
                      <a:pt x="352660" y="729039"/>
                    </a:lnTo>
                    <a:lnTo>
                      <a:pt x="321849" y="725471"/>
                    </a:lnTo>
                    <a:lnTo>
                      <a:pt x="262729" y="711637"/>
                    </a:lnTo>
                    <a:lnTo>
                      <a:pt x="207605" y="689499"/>
                    </a:lnTo>
                    <a:lnTo>
                      <a:pt x="157267" y="659808"/>
                    </a:lnTo>
                    <a:lnTo>
                      <a:pt x="112506" y="623315"/>
                    </a:lnTo>
                    <a:lnTo>
                      <a:pt x="74111" y="580773"/>
                    </a:lnTo>
                    <a:lnTo>
                      <a:pt x="42872" y="532931"/>
                    </a:lnTo>
                    <a:lnTo>
                      <a:pt x="19581" y="480541"/>
                    </a:lnTo>
                    <a:lnTo>
                      <a:pt x="5027" y="424355"/>
                    </a:lnTo>
                    <a:lnTo>
                      <a:pt x="0" y="36512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29" name="object 17"/>
              <p:cNvSpPr>
                <a:spLocks/>
              </p:cNvSpPr>
              <p:nvPr/>
            </p:nvSpPr>
            <p:spPr bwMode="auto">
              <a:xfrm>
                <a:off x="4876800" y="3248025"/>
                <a:ext cx="781050" cy="0"/>
              </a:xfrm>
              <a:custGeom>
                <a:avLst/>
                <a:gdLst>
                  <a:gd name="T0" fmla="*/ 0 w 781050"/>
                  <a:gd name="T1" fmla="*/ 781050 w 781050"/>
                  <a:gd name="T2" fmla="*/ 0 60000 65536"/>
                  <a:gd name="T3" fmla="*/ 0 60000 65536"/>
                  <a:gd name="T4" fmla="*/ 0 w 781050"/>
                  <a:gd name="T5" fmla="*/ 781050 w 781050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781050">
                    <a:moveTo>
                      <a:pt x="0" y="0"/>
                    </a:moveTo>
                    <a:lnTo>
                      <a:pt x="78105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30" name="object 18"/>
              <p:cNvSpPr>
                <a:spLocks/>
              </p:cNvSpPr>
              <p:nvPr/>
            </p:nvSpPr>
            <p:spPr bwMode="auto">
              <a:xfrm>
                <a:off x="5267325" y="2876550"/>
                <a:ext cx="0" cy="738188"/>
              </a:xfrm>
              <a:custGeom>
                <a:avLst/>
                <a:gdLst>
                  <a:gd name="T0" fmla="*/ 0 h 738251"/>
                  <a:gd name="T1" fmla="*/ 737495 h 738251"/>
                  <a:gd name="T2" fmla="*/ 0 60000 65536"/>
                  <a:gd name="T3" fmla="*/ 0 60000 65536"/>
                  <a:gd name="T4" fmla="*/ 0 h 738251"/>
                  <a:gd name="T5" fmla="*/ 738251 h 738251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738251">
                    <a:moveTo>
                      <a:pt x="0" y="0"/>
                    </a:moveTo>
                    <a:lnTo>
                      <a:pt x="0" y="73825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31" name="object 19"/>
              <p:cNvSpPr txBox="1">
                <a:spLocks noChangeArrowheads="1"/>
              </p:cNvSpPr>
              <p:nvPr/>
            </p:nvSpPr>
            <p:spPr bwMode="auto">
              <a:xfrm>
                <a:off x="5057775" y="2970213"/>
                <a:ext cx="4826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 b="1" dirty="0">
                    <a:cs typeface="Arial" charset="0"/>
                  </a:rPr>
                  <a:t>A	P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6432" name="object 20"/>
              <p:cNvSpPr txBox="1">
                <a:spLocks noChangeArrowheads="1"/>
              </p:cNvSpPr>
              <p:nvPr/>
            </p:nvSpPr>
            <p:spPr bwMode="auto">
              <a:xfrm>
                <a:off x="5057775" y="3281363"/>
                <a:ext cx="4953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S	D</a:t>
                </a:r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16401" name="object 21"/>
            <p:cNvSpPr>
              <a:spLocks/>
            </p:cNvSpPr>
            <p:nvPr/>
          </p:nvSpPr>
          <p:spPr bwMode="auto">
            <a:xfrm>
              <a:off x="4003675" y="3414713"/>
              <a:ext cx="728663" cy="703262"/>
            </a:xfrm>
            <a:custGeom>
              <a:avLst/>
              <a:gdLst>
                <a:gd name="T0" fmla="*/ 9779 w 730145"/>
                <a:gd name="T1" fmla="*/ 267622 h 702127"/>
                <a:gd name="T2" fmla="*/ 27712 w 730145"/>
                <a:gd name="T3" fmla="*/ 212635 h 702127"/>
                <a:gd name="T4" fmla="*/ 53560 w 730145"/>
                <a:gd name="T5" fmla="*/ 162772 h 702127"/>
                <a:gd name="T6" fmla="*/ 86432 w 730145"/>
                <a:gd name="T7" fmla="*/ 118563 h 702127"/>
                <a:gd name="T8" fmla="*/ 125450 w 730145"/>
                <a:gd name="T9" fmla="*/ 80536 h 702127"/>
                <a:gd name="T10" fmla="*/ 169724 w 730145"/>
                <a:gd name="T11" fmla="*/ 49212 h 702127"/>
                <a:gd name="T12" fmla="*/ 218371 w 730145"/>
                <a:gd name="T13" fmla="*/ 25121 h 702127"/>
                <a:gd name="T14" fmla="*/ 270506 w 730145"/>
                <a:gd name="T15" fmla="*/ 8792 h 702127"/>
                <a:gd name="T16" fmla="*/ 325243 w 730145"/>
                <a:gd name="T17" fmla="*/ 747 h 702127"/>
                <a:gd name="T18" fmla="*/ 353311 w 730145"/>
                <a:gd name="T19" fmla="*/ 0 h 702127"/>
                <a:gd name="T20" fmla="*/ 381698 w 730145"/>
                <a:gd name="T21" fmla="*/ 1514 h 702127"/>
                <a:gd name="T22" fmla="*/ 410293 w 730145"/>
                <a:gd name="T23" fmla="*/ 5378 h 702127"/>
                <a:gd name="T24" fmla="*/ 438986 w 730145"/>
                <a:gd name="T25" fmla="*/ 11631 h 702127"/>
                <a:gd name="T26" fmla="*/ 467127 w 730145"/>
                <a:gd name="T27" fmla="*/ 20178 h 702127"/>
                <a:gd name="T28" fmla="*/ 494108 w 730145"/>
                <a:gd name="T29" fmla="*/ 30801 h 702127"/>
                <a:gd name="T30" fmla="*/ 544290 w 730145"/>
                <a:gd name="T31" fmla="*/ 57808 h 702127"/>
                <a:gd name="T32" fmla="*/ 588990 w 730145"/>
                <a:gd name="T33" fmla="*/ 91750 h 702127"/>
                <a:gd name="T34" fmla="*/ 627665 w 730145"/>
                <a:gd name="T35" fmla="*/ 131733 h 702127"/>
                <a:gd name="T36" fmla="*/ 659771 w 730145"/>
                <a:gd name="T37" fmla="*/ 176853 h 702127"/>
                <a:gd name="T38" fmla="*/ 684763 w 730145"/>
                <a:gd name="T39" fmla="*/ 226216 h 702127"/>
                <a:gd name="T40" fmla="*/ 702100 w 730145"/>
                <a:gd name="T41" fmla="*/ 278922 h 702127"/>
                <a:gd name="T42" fmla="*/ 711238 w 730145"/>
                <a:gd name="T43" fmla="*/ 334075 h 702127"/>
                <a:gd name="T44" fmla="*/ 712559 w 730145"/>
                <a:gd name="T45" fmla="*/ 362287 h 702127"/>
                <a:gd name="T46" fmla="*/ 711629 w 730145"/>
                <a:gd name="T47" fmla="*/ 390780 h 702127"/>
                <a:gd name="T48" fmla="*/ 708376 w 730145"/>
                <a:gd name="T49" fmla="*/ 419425 h 702127"/>
                <a:gd name="T50" fmla="*/ 702730 w 730145"/>
                <a:gd name="T51" fmla="*/ 448125 h 702127"/>
                <a:gd name="T52" fmla="*/ 694811 w 730145"/>
                <a:gd name="T53" fmla="*/ 476227 h 702127"/>
                <a:gd name="T54" fmla="*/ 684802 w 730145"/>
                <a:gd name="T55" fmla="*/ 503116 h 702127"/>
                <a:gd name="T56" fmla="*/ 658964 w 730145"/>
                <a:gd name="T57" fmla="*/ 552987 h 702127"/>
                <a:gd name="T58" fmla="*/ 626104 w 730145"/>
                <a:gd name="T59" fmla="*/ 597211 h 702127"/>
                <a:gd name="T60" fmla="*/ 587103 w 730145"/>
                <a:gd name="T61" fmla="*/ 635257 h 702127"/>
                <a:gd name="T62" fmla="*/ 542848 w 730145"/>
                <a:gd name="T63" fmla="*/ 666600 h 702127"/>
                <a:gd name="T64" fmla="*/ 494220 w 730145"/>
                <a:gd name="T65" fmla="*/ 690709 h 702127"/>
                <a:gd name="T66" fmla="*/ 442102 w 730145"/>
                <a:gd name="T67" fmla="*/ 707055 h 702127"/>
                <a:gd name="T68" fmla="*/ 387379 w 730145"/>
                <a:gd name="T69" fmla="*/ 715114 h 702127"/>
                <a:gd name="T70" fmla="*/ 359316 w 730145"/>
                <a:gd name="T71" fmla="*/ 715869 h 702127"/>
                <a:gd name="T72" fmla="*/ 330934 w 730145"/>
                <a:gd name="T73" fmla="*/ 714353 h 702127"/>
                <a:gd name="T74" fmla="*/ 302340 w 730145"/>
                <a:gd name="T75" fmla="*/ 710501 h 702127"/>
                <a:gd name="T76" fmla="*/ 273647 w 730145"/>
                <a:gd name="T77" fmla="*/ 704248 h 702127"/>
                <a:gd name="T78" fmla="*/ 245506 w 730145"/>
                <a:gd name="T79" fmla="*/ 695696 h 702127"/>
                <a:gd name="T80" fmla="*/ 218527 w 730145"/>
                <a:gd name="T81" fmla="*/ 685072 h 702127"/>
                <a:gd name="T82" fmla="*/ 168344 w 730145"/>
                <a:gd name="T83" fmla="*/ 658054 h 702127"/>
                <a:gd name="T84" fmla="*/ 123640 w 730145"/>
                <a:gd name="T85" fmla="*/ 624098 h 702127"/>
                <a:gd name="T86" fmla="*/ 84960 w 730145"/>
                <a:gd name="T87" fmla="*/ 584101 h 702127"/>
                <a:gd name="T88" fmla="*/ 52848 w 730145"/>
                <a:gd name="T89" fmla="*/ 538960 h 702127"/>
                <a:gd name="T90" fmla="*/ 27843 w 730145"/>
                <a:gd name="T91" fmla="*/ 489576 h 702127"/>
                <a:gd name="T92" fmla="*/ 10491 w 730145"/>
                <a:gd name="T93" fmla="*/ 436853 h 702127"/>
                <a:gd name="T94" fmla="*/ 1332 w 730145"/>
                <a:gd name="T95" fmla="*/ 381685 h 702127"/>
                <a:gd name="T96" fmla="*/ 0 w 730145"/>
                <a:gd name="T97" fmla="*/ 353467 h 702127"/>
                <a:gd name="T98" fmla="*/ 915 w 730145"/>
                <a:gd name="T99" fmla="*/ 324975 h 702127"/>
                <a:gd name="T100" fmla="*/ 4152 w 730145"/>
                <a:gd name="T101" fmla="*/ 296323 h 702127"/>
                <a:gd name="T102" fmla="*/ 9779 w 730145"/>
                <a:gd name="T103" fmla="*/ 267622 h 7021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0145"/>
                <a:gd name="T157" fmla="*/ 0 h 702127"/>
                <a:gd name="T158" fmla="*/ 730145 w 730145"/>
                <a:gd name="T159" fmla="*/ 702127 h 7021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0145" h="702127">
                  <a:moveTo>
                    <a:pt x="10019" y="262485"/>
                  </a:moveTo>
                  <a:lnTo>
                    <a:pt x="28396" y="208553"/>
                  </a:lnTo>
                  <a:lnTo>
                    <a:pt x="54881" y="159648"/>
                  </a:lnTo>
                  <a:lnTo>
                    <a:pt x="88566" y="116288"/>
                  </a:lnTo>
                  <a:lnTo>
                    <a:pt x="128546" y="78989"/>
                  </a:lnTo>
                  <a:lnTo>
                    <a:pt x="173913" y="48268"/>
                  </a:lnTo>
                  <a:lnTo>
                    <a:pt x="223760" y="24640"/>
                  </a:lnTo>
                  <a:lnTo>
                    <a:pt x="277182" y="8624"/>
                  </a:lnTo>
                  <a:lnTo>
                    <a:pt x="333270" y="735"/>
                  </a:lnTo>
                  <a:lnTo>
                    <a:pt x="362031" y="0"/>
                  </a:lnTo>
                  <a:lnTo>
                    <a:pt x="391118" y="1490"/>
                  </a:lnTo>
                  <a:lnTo>
                    <a:pt x="420419" y="5270"/>
                  </a:lnTo>
                  <a:lnTo>
                    <a:pt x="449820" y="11406"/>
                  </a:lnTo>
                  <a:lnTo>
                    <a:pt x="478659" y="19792"/>
                  </a:lnTo>
                  <a:lnTo>
                    <a:pt x="506302" y="30210"/>
                  </a:lnTo>
                  <a:lnTo>
                    <a:pt x="557724" y="56698"/>
                  </a:lnTo>
                  <a:lnTo>
                    <a:pt x="603528" y="89989"/>
                  </a:lnTo>
                  <a:lnTo>
                    <a:pt x="643157" y="129203"/>
                  </a:lnTo>
                  <a:lnTo>
                    <a:pt x="676055" y="173458"/>
                  </a:lnTo>
                  <a:lnTo>
                    <a:pt x="701664" y="221873"/>
                  </a:lnTo>
                  <a:lnTo>
                    <a:pt x="719428" y="273568"/>
                  </a:lnTo>
                  <a:lnTo>
                    <a:pt x="728790" y="327662"/>
                  </a:lnTo>
                  <a:lnTo>
                    <a:pt x="730145" y="355333"/>
                  </a:lnTo>
                  <a:lnTo>
                    <a:pt x="729191" y="383274"/>
                  </a:lnTo>
                  <a:lnTo>
                    <a:pt x="725858" y="411374"/>
                  </a:lnTo>
                  <a:lnTo>
                    <a:pt x="720076" y="439523"/>
                  </a:lnTo>
                  <a:lnTo>
                    <a:pt x="711959" y="467086"/>
                  </a:lnTo>
                  <a:lnTo>
                    <a:pt x="701703" y="493458"/>
                  </a:lnTo>
                  <a:lnTo>
                    <a:pt x="675228" y="542372"/>
                  </a:lnTo>
                  <a:lnTo>
                    <a:pt x="641557" y="585747"/>
                  </a:lnTo>
                  <a:lnTo>
                    <a:pt x="601594" y="623063"/>
                  </a:lnTo>
                  <a:lnTo>
                    <a:pt x="556246" y="653804"/>
                  </a:lnTo>
                  <a:lnTo>
                    <a:pt x="506418" y="677450"/>
                  </a:lnTo>
                  <a:lnTo>
                    <a:pt x="453014" y="693483"/>
                  </a:lnTo>
                  <a:lnTo>
                    <a:pt x="396940" y="701387"/>
                  </a:lnTo>
                  <a:lnTo>
                    <a:pt x="368184" y="702127"/>
                  </a:lnTo>
                  <a:lnTo>
                    <a:pt x="339101" y="700641"/>
                  </a:lnTo>
                  <a:lnTo>
                    <a:pt x="309802" y="696863"/>
                  </a:lnTo>
                  <a:lnTo>
                    <a:pt x="280402" y="690729"/>
                  </a:lnTo>
                  <a:lnTo>
                    <a:pt x="251564" y="682341"/>
                  </a:lnTo>
                  <a:lnTo>
                    <a:pt x="223920" y="671921"/>
                  </a:lnTo>
                  <a:lnTo>
                    <a:pt x="172498" y="645423"/>
                  </a:lnTo>
                  <a:lnTo>
                    <a:pt x="126692" y="612118"/>
                  </a:lnTo>
                  <a:lnTo>
                    <a:pt x="87058" y="572887"/>
                  </a:lnTo>
                  <a:lnTo>
                    <a:pt x="54152" y="528613"/>
                  </a:lnTo>
                  <a:lnTo>
                    <a:pt x="28531" y="480179"/>
                  </a:lnTo>
                  <a:lnTo>
                    <a:pt x="10751" y="428467"/>
                  </a:lnTo>
                  <a:lnTo>
                    <a:pt x="1368" y="374359"/>
                  </a:lnTo>
                  <a:lnTo>
                    <a:pt x="0" y="346682"/>
                  </a:lnTo>
                  <a:lnTo>
                    <a:pt x="939" y="318737"/>
                  </a:lnTo>
                  <a:lnTo>
                    <a:pt x="4256" y="290635"/>
                  </a:lnTo>
                  <a:lnTo>
                    <a:pt x="10019" y="262485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2" name="object 22"/>
            <p:cNvSpPr>
              <a:spLocks/>
            </p:cNvSpPr>
            <p:nvPr/>
          </p:nvSpPr>
          <p:spPr bwMode="auto">
            <a:xfrm>
              <a:off x="4006850" y="3679825"/>
              <a:ext cx="722313" cy="173038"/>
            </a:xfrm>
            <a:custGeom>
              <a:avLst/>
              <a:gdLst>
                <a:gd name="T0" fmla="*/ 0 w 722249"/>
                <a:gd name="T1" fmla="*/ 0 h 173100"/>
                <a:gd name="T2" fmla="*/ 723017 w 722249"/>
                <a:gd name="T3" fmla="*/ 172356 h 173100"/>
                <a:gd name="T4" fmla="*/ 0 60000 65536"/>
                <a:gd name="T5" fmla="*/ 0 60000 65536"/>
                <a:gd name="T6" fmla="*/ 0 w 722249"/>
                <a:gd name="T7" fmla="*/ 0 h 173100"/>
                <a:gd name="T8" fmla="*/ 722249 w 722249"/>
                <a:gd name="T9" fmla="*/ 173100 h 173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2249" h="173100">
                  <a:moveTo>
                    <a:pt x="0" y="0"/>
                  </a:moveTo>
                  <a:lnTo>
                    <a:pt x="722249" y="1731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3" name="object 23"/>
            <p:cNvSpPr>
              <a:spLocks/>
            </p:cNvSpPr>
            <p:nvPr/>
          </p:nvSpPr>
          <p:spPr bwMode="auto">
            <a:xfrm>
              <a:off x="4278313" y="3419475"/>
              <a:ext cx="179387" cy="690563"/>
            </a:xfrm>
            <a:custGeom>
              <a:avLst/>
              <a:gdLst>
                <a:gd name="T0" fmla="*/ 180080 w 179324"/>
                <a:gd name="T1" fmla="*/ 0 h 690499"/>
                <a:gd name="T2" fmla="*/ 0 w 179324"/>
                <a:gd name="T3" fmla="*/ 691267 h 690499"/>
                <a:gd name="T4" fmla="*/ 0 60000 65536"/>
                <a:gd name="T5" fmla="*/ 0 60000 65536"/>
                <a:gd name="T6" fmla="*/ 0 w 179324"/>
                <a:gd name="T7" fmla="*/ 0 h 690499"/>
                <a:gd name="T8" fmla="*/ 179324 w 179324"/>
                <a:gd name="T9" fmla="*/ 690499 h 690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324" h="690499">
                  <a:moveTo>
                    <a:pt x="179324" y="0"/>
                  </a:moveTo>
                  <a:lnTo>
                    <a:pt x="0" y="6904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4" name="object 24"/>
            <p:cNvSpPr>
              <a:spLocks/>
            </p:cNvSpPr>
            <p:nvPr/>
          </p:nvSpPr>
          <p:spPr bwMode="auto">
            <a:xfrm>
              <a:off x="4219575" y="3530600"/>
              <a:ext cx="157163" cy="177800"/>
            </a:xfrm>
            <a:custGeom>
              <a:avLst/>
              <a:gdLst>
                <a:gd name="T0" fmla="*/ 42532 w 156238"/>
                <a:gd name="T1" fmla="*/ 0 h 177390"/>
                <a:gd name="T2" fmla="*/ 0 w 156238"/>
                <a:gd name="T3" fmla="*/ 163209 h 177390"/>
                <a:gd name="T4" fmla="*/ 72023 w 156238"/>
                <a:gd name="T5" fmla="*/ 180323 h 177390"/>
                <a:gd name="T6" fmla="*/ 85625 w 156238"/>
                <a:gd name="T7" fmla="*/ 182252 h 177390"/>
                <a:gd name="T8" fmla="*/ 98324 w 156238"/>
                <a:gd name="T9" fmla="*/ 182376 h 177390"/>
                <a:gd name="T10" fmla="*/ 112238 w 156238"/>
                <a:gd name="T11" fmla="*/ 179888 h 177390"/>
                <a:gd name="T12" fmla="*/ 124263 w 156238"/>
                <a:gd name="T13" fmla="*/ 174879 h 177390"/>
                <a:gd name="T14" fmla="*/ 133550 w 156238"/>
                <a:gd name="T15" fmla="*/ 168418 h 177390"/>
                <a:gd name="T16" fmla="*/ 142699 w 156238"/>
                <a:gd name="T17" fmla="*/ 159138 h 177390"/>
                <a:gd name="T18" fmla="*/ 146830 w 156238"/>
                <a:gd name="T19" fmla="*/ 153547 h 177390"/>
                <a:gd name="T20" fmla="*/ 83974 w 156238"/>
                <a:gd name="T21" fmla="*/ 153547 h 177390"/>
                <a:gd name="T22" fmla="*/ 76886 w 156238"/>
                <a:gd name="T23" fmla="*/ 152373 h 177390"/>
                <a:gd name="T24" fmla="*/ 67208 w 156238"/>
                <a:gd name="T25" fmla="*/ 150152 h 177390"/>
                <a:gd name="T26" fmla="*/ 41578 w 156238"/>
                <a:gd name="T27" fmla="*/ 144017 h 177390"/>
                <a:gd name="T28" fmla="*/ 69660 w 156238"/>
                <a:gd name="T29" fmla="*/ 35775 h 177390"/>
                <a:gd name="T30" fmla="*/ 149401 w 156238"/>
                <a:gd name="T31" fmla="*/ 35775 h 177390"/>
                <a:gd name="T32" fmla="*/ 145729 w 156238"/>
                <a:gd name="T33" fmla="*/ 32138 h 177390"/>
                <a:gd name="T34" fmla="*/ 132697 w 156238"/>
                <a:gd name="T35" fmla="*/ 23727 h 177390"/>
                <a:gd name="T36" fmla="*/ 120827 w 156238"/>
                <a:gd name="T37" fmla="*/ 19268 h 177390"/>
                <a:gd name="T38" fmla="*/ 105378 w 156238"/>
                <a:gd name="T39" fmla="*/ 15015 h 177390"/>
                <a:gd name="T40" fmla="*/ 42532 w 156238"/>
                <a:gd name="T41" fmla="*/ 0 h 177390"/>
                <a:gd name="T42" fmla="*/ 149401 w 156238"/>
                <a:gd name="T43" fmla="*/ 35775 h 177390"/>
                <a:gd name="T44" fmla="*/ 69660 w 156238"/>
                <a:gd name="T45" fmla="*/ 35775 h 177390"/>
                <a:gd name="T46" fmla="*/ 87810 w 156238"/>
                <a:gd name="T47" fmla="*/ 40176 h 177390"/>
                <a:gd name="T48" fmla="*/ 103549 w 156238"/>
                <a:gd name="T49" fmla="*/ 44376 h 177390"/>
                <a:gd name="T50" fmla="*/ 113010 w 156238"/>
                <a:gd name="T51" fmla="*/ 47787 h 177390"/>
                <a:gd name="T52" fmla="*/ 119146 w 156238"/>
                <a:gd name="T53" fmla="*/ 50659 h 177390"/>
                <a:gd name="T54" fmla="*/ 123781 w 156238"/>
                <a:gd name="T55" fmla="*/ 54578 h 177390"/>
                <a:gd name="T56" fmla="*/ 126917 w 156238"/>
                <a:gd name="T57" fmla="*/ 59278 h 177390"/>
                <a:gd name="T58" fmla="*/ 130188 w 156238"/>
                <a:gd name="T59" fmla="*/ 64107 h 177390"/>
                <a:gd name="T60" fmla="*/ 131961 w 156238"/>
                <a:gd name="T61" fmla="*/ 70115 h 177390"/>
                <a:gd name="T62" fmla="*/ 132613 w 156238"/>
                <a:gd name="T63" fmla="*/ 84363 h 177390"/>
                <a:gd name="T64" fmla="*/ 130918 w 156238"/>
                <a:gd name="T65" fmla="*/ 96315 h 177390"/>
                <a:gd name="T66" fmla="*/ 117237 w 156238"/>
                <a:gd name="T67" fmla="*/ 136443 h 177390"/>
                <a:gd name="T68" fmla="*/ 94334 w 156238"/>
                <a:gd name="T69" fmla="*/ 153547 h 177390"/>
                <a:gd name="T70" fmla="*/ 146830 w 156238"/>
                <a:gd name="T71" fmla="*/ 153547 h 177390"/>
                <a:gd name="T72" fmla="*/ 166092 w 156238"/>
                <a:gd name="T73" fmla="*/ 106599 h 177390"/>
                <a:gd name="T74" fmla="*/ 167706 w 156238"/>
                <a:gd name="T75" fmla="*/ 81903 h 177390"/>
                <a:gd name="T76" fmla="*/ 166372 w 156238"/>
                <a:gd name="T77" fmla="*/ 66561 h 177390"/>
                <a:gd name="T78" fmla="*/ 162161 w 156238"/>
                <a:gd name="T79" fmla="*/ 54754 h 177390"/>
                <a:gd name="T80" fmla="*/ 154678 w 156238"/>
                <a:gd name="T81" fmla="*/ 41001 h 177390"/>
                <a:gd name="T82" fmla="*/ 149401 w 156238"/>
                <a:gd name="T83" fmla="*/ 35775 h 177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238"/>
                <a:gd name="T127" fmla="*/ 0 h 177390"/>
                <a:gd name="T128" fmla="*/ 156238 w 156238"/>
                <a:gd name="T129" fmla="*/ 177390 h 177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238" h="177390">
                  <a:moveTo>
                    <a:pt x="39624" y="0"/>
                  </a:moveTo>
                  <a:lnTo>
                    <a:pt x="0" y="158750"/>
                  </a:lnTo>
                  <a:lnTo>
                    <a:pt x="67098" y="175397"/>
                  </a:lnTo>
                  <a:lnTo>
                    <a:pt x="79770" y="177273"/>
                  </a:lnTo>
                  <a:lnTo>
                    <a:pt x="91599" y="177390"/>
                  </a:lnTo>
                  <a:lnTo>
                    <a:pt x="104562" y="174974"/>
                  </a:lnTo>
                  <a:lnTo>
                    <a:pt x="115765" y="170101"/>
                  </a:lnTo>
                  <a:lnTo>
                    <a:pt x="124417" y="163816"/>
                  </a:lnTo>
                  <a:lnTo>
                    <a:pt x="132941" y="154790"/>
                  </a:lnTo>
                  <a:lnTo>
                    <a:pt x="136790" y="149352"/>
                  </a:lnTo>
                  <a:lnTo>
                    <a:pt x="78232" y="149352"/>
                  </a:lnTo>
                  <a:lnTo>
                    <a:pt x="71627" y="148209"/>
                  </a:lnTo>
                  <a:lnTo>
                    <a:pt x="62611" y="146050"/>
                  </a:lnTo>
                  <a:lnTo>
                    <a:pt x="38735" y="140081"/>
                  </a:lnTo>
                  <a:lnTo>
                    <a:pt x="64897" y="34798"/>
                  </a:lnTo>
                  <a:lnTo>
                    <a:pt x="139183" y="34798"/>
                  </a:lnTo>
                  <a:lnTo>
                    <a:pt x="135761" y="31260"/>
                  </a:lnTo>
                  <a:lnTo>
                    <a:pt x="123623" y="23079"/>
                  </a:lnTo>
                  <a:lnTo>
                    <a:pt x="112566" y="18742"/>
                  </a:lnTo>
                  <a:lnTo>
                    <a:pt x="98171" y="14605"/>
                  </a:lnTo>
                  <a:lnTo>
                    <a:pt x="39624" y="0"/>
                  </a:lnTo>
                  <a:close/>
                </a:path>
                <a:path w="156238" h="177390">
                  <a:moveTo>
                    <a:pt x="139183" y="34798"/>
                  </a:moveTo>
                  <a:lnTo>
                    <a:pt x="64897" y="34798"/>
                  </a:lnTo>
                  <a:lnTo>
                    <a:pt x="81804" y="39078"/>
                  </a:lnTo>
                  <a:lnTo>
                    <a:pt x="96468" y="43164"/>
                  </a:lnTo>
                  <a:lnTo>
                    <a:pt x="105283" y="46482"/>
                  </a:lnTo>
                  <a:lnTo>
                    <a:pt x="110998" y="49275"/>
                  </a:lnTo>
                  <a:lnTo>
                    <a:pt x="115315" y="53086"/>
                  </a:lnTo>
                  <a:lnTo>
                    <a:pt x="118237" y="57658"/>
                  </a:lnTo>
                  <a:lnTo>
                    <a:pt x="121285" y="62357"/>
                  </a:lnTo>
                  <a:lnTo>
                    <a:pt x="122936" y="68199"/>
                  </a:lnTo>
                  <a:lnTo>
                    <a:pt x="123544" y="82057"/>
                  </a:lnTo>
                  <a:lnTo>
                    <a:pt x="121965" y="93681"/>
                  </a:lnTo>
                  <a:lnTo>
                    <a:pt x="109220" y="132715"/>
                  </a:lnTo>
                  <a:lnTo>
                    <a:pt x="87884" y="149352"/>
                  </a:lnTo>
                  <a:lnTo>
                    <a:pt x="136790" y="149352"/>
                  </a:lnTo>
                  <a:lnTo>
                    <a:pt x="154733" y="103686"/>
                  </a:lnTo>
                  <a:lnTo>
                    <a:pt x="156238" y="79665"/>
                  </a:lnTo>
                  <a:lnTo>
                    <a:pt x="154994" y="64743"/>
                  </a:lnTo>
                  <a:lnTo>
                    <a:pt x="151072" y="53258"/>
                  </a:lnTo>
                  <a:lnTo>
                    <a:pt x="144101" y="39881"/>
                  </a:lnTo>
                  <a:lnTo>
                    <a:pt x="139183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5" name="object 25"/>
            <p:cNvSpPr>
              <a:spLocks/>
            </p:cNvSpPr>
            <p:nvPr/>
          </p:nvSpPr>
          <p:spPr bwMode="auto">
            <a:xfrm>
              <a:off x="4506913" y="3603625"/>
              <a:ext cx="141287" cy="169863"/>
            </a:xfrm>
            <a:custGeom>
              <a:avLst/>
              <a:gdLst>
                <a:gd name="T0" fmla="*/ 658 w 141779"/>
                <a:gd name="T1" fmla="*/ 92766 h 170508"/>
                <a:gd name="T2" fmla="*/ 1515 w 141779"/>
                <a:gd name="T3" fmla="*/ 116898 h 170508"/>
                <a:gd name="T4" fmla="*/ 67239 w 141779"/>
                <a:gd name="T5" fmla="*/ 162927 h 170508"/>
                <a:gd name="T6" fmla="*/ 114011 w 141779"/>
                <a:gd name="T7" fmla="*/ 146541 h 170508"/>
                <a:gd name="T8" fmla="*/ 70008 w 141779"/>
                <a:gd name="T9" fmla="*/ 136039 h 170508"/>
                <a:gd name="T10" fmla="*/ 44741 w 141779"/>
                <a:gd name="T11" fmla="*/ 129147 h 170508"/>
                <a:gd name="T12" fmla="*/ 32040 w 141779"/>
                <a:gd name="T13" fmla="*/ 110425 h 170508"/>
                <a:gd name="T14" fmla="*/ 698 w 141779"/>
                <a:gd name="T15" fmla="*/ 92463 h 170508"/>
                <a:gd name="T16" fmla="*/ 25763 w 141779"/>
                <a:gd name="T17" fmla="*/ 21677 h 170508"/>
                <a:gd name="T18" fmla="*/ 23792 w 141779"/>
                <a:gd name="T19" fmla="*/ 56253 h 170508"/>
                <a:gd name="T20" fmla="*/ 74808 w 141779"/>
                <a:gd name="T21" fmla="*/ 97300 h 170508"/>
                <a:gd name="T22" fmla="*/ 86937 w 141779"/>
                <a:gd name="T23" fmla="*/ 104841 h 170508"/>
                <a:gd name="T24" fmla="*/ 93028 w 141779"/>
                <a:gd name="T25" fmla="*/ 113942 h 170508"/>
                <a:gd name="T26" fmla="*/ 92419 w 141779"/>
                <a:gd name="T27" fmla="*/ 120860 h 170508"/>
                <a:gd name="T28" fmla="*/ 87303 w 141779"/>
                <a:gd name="T29" fmla="*/ 130689 h 170508"/>
                <a:gd name="T30" fmla="*/ 70008 w 141779"/>
                <a:gd name="T31" fmla="*/ 136039 h 170508"/>
                <a:gd name="T32" fmla="*/ 124250 w 141779"/>
                <a:gd name="T33" fmla="*/ 123313 h 170508"/>
                <a:gd name="T34" fmla="*/ 121975 w 141779"/>
                <a:gd name="T35" fmla="*/ 99399 h 170508"/>
                <a:gd name="T36" fmla="*/ 71520 w 141779"/>
                <a:gd name="T37" fmla="*/ 59590 h 170508"/>
                <a:gd name="T38" fmla="*/ 54046 w 141779"/>
                <a:gd name="T39" fmla="*/ 46833 h 170508"/>
                <a:gd name="T40" fmla="*/ 50881 w 141779"/>
                <a:gd name="T41" fmla="*/ 40037 h 170508"/>
                <a:gd name="T42" fmla="*/ 55144 w 141779"/>
                <a:gd name="T43" fmla="*/ 29845 h 170508"/>
                <a:gd name="T44" fmla="*/ 127161 w 141779"/>
                <a:gd name="T45" fmla="*/ 25840 h 170508"/>
                <a:gd name="T46" fmla="*/ 117609 w 141779"/>
                <a:gd name="T47" fmla="*/ 15722 h 170508"/>
                <a:gd name="T48" fmla="*/ 94875 w 141779"/>
                <a:gd name="T49" fmla="*/ 5310 h 170508"/>
                <a:gd name="T50" fmla="*/ 66216 w 141779"/>
                <a:gd name="T51" fmla="*/ 0 h 170508"/>
                <a:gd name="T52" fmla="*/ 72442 w 141779"/>
                <a:gd name="T53" fmla="*/ 25840 h 170508"/>
                <a:gd name="T54" fmla="*/ 96072 w 141779"/>
                <a:gd name="T55" fmla="*/ 33483 h 170508"/>
                <a:gd name="T56" fmla="*/ 103016 w 141779"/>
                <a:gd name="T57" fmla="*/ 42466 h 170508"/>
                <a:gd name="T58" fmla="*/ 103869 w 141779"/>
                <a:gd name="T59" fmla="*/ 56906 h 170508"/>
                <a:gd name="T60" fmla="*/ 135424 w 141779"/>
                <a:gd name="T61" fmla="*/ 44763 h 170508"/>
                <a:gd name="T62" fmla="*/ 127161 w 141779"/>
                <a:gd name="T63" fmla="*/ 25840 h 170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779"/>
                <a:gd name="T97" fmla="*/ 0 h 170508"/>
                <a:gd name="T98" fmla="*/ 141779 w 141779"/>
                <a:gd name="T99" fmla="*/ 170508 h 170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779" h="170508">
                  <a:moveTo>
                    <a:pt x="724" y="96765"/>
                  </a:moveTo>
                  <a:lnTo>
                    <a:pt x="682" y="97082"/>
                  </a:lnTo>
                  <a:lnTo>
                    <a:pt x="0" y="110154"/>
                  </a:lnTo>
                  <a:lnTo>
                    <a:pt x="1575" y="122338"/>
                  </a:lnTo>
                  <a:lnTo>
                    <a:pt x="29788" y="158792"/>
                  </a:lnTo>
                  <a:lnTo>
                    <a:pt x="70103" y="170508"/>
                  </a:lnTo>
                  <a:lnTo>
                    <a:pt x="82418" y="170443"/>
                  </a:lnTo>
                  <a:lnTo>
                    <a:pt x="118867" y="153360"/>
                  </a:lnTo>
                  <a:lnTo>
                    <a:pt x="125258" y="142367"/>
                  </a:lnTo>
                  <a:lnTo>
                    <a:pt x="72990" y="142367"/>
                  </a:lnTo>
                  <a:lnTo>
                    <a:pt x="58816" y="140334"/>
                  </a:lnTo>
                  <a:lnTo>
                    <a:pt x="46647" y="135155"/>
                  </a:lnTo>
                  <a:lnTo>
                    <a:pt x="37625" y="126462"/>
                  </a:lnTo>
                  <a:lnTo>
                    <a:pt x="33406" y="115563"/>
                  </a:lnTo>
                  <a:lnTo>
                    <a:pt x="32601" y="101591"/>
                  </a:lnTo>
                  <a:lnTo>
                    <a:pt x="724" y="96765"/>
                  </a:lnTo>
                  <a:close/>
                </a:path>
                <a:path w="141779" h="170508">
                  <a:moveTo>
                    <a:pt x="69037" y="0"/>
                  </a:moveTo>
                  <a:lnTo>
                    <a:pt x="26861" y="22686"/>
                  </a:lnTo>
                  <a:lnTo>
                    <a:pt x="21716" y="47187"/>
                  </a:lnTo>
                  <a:lnTo>
                    <a:pt x="24805" y="58871"/>
                  </a:lnTo>
                  <a:lnTo>
                    <a:pt x="64434" y="94430"/>
                  </a:lnTo>
                  <a:lnTo>
                    <a:pt x="77995" y="101827"/>
                  </a:lnTo>
                  <a:lnTo>
                    <a:pt x="85687" y="106290"/>
                  </a:lnTo>
                  <a:lnTo>
                    <a:pt x="90640" y="109719"/>
                  </a:lnTo>
                  <a:lnTo>
                    <a:pt x="93942" y="112894"/>
                  </a:lnTo>
                  <a:lnTo>
                    <a:pt x="96990" y="119244"/>
                  </a:lnTo>
                  <a:lnTo>
                    <a:pt x="97371" y="122800"/>
                  </a:lnTo>
                  <a:lnTo>
                    <a:pt x="96355" y="126483"/>
                  </a:lnTo>
                  <a:lnTo>
                    <a:pt x="94958" y="132325"/>
                  </a:lnTo>
                  <a:lnTo>
                    <a:pt x="91021" y="136770"/>
                  </a:lnTo>
                  <a:lnTo>
                    <a:pt x="83785" y="140236"/>
                  </a:lnTo>
                  <a:lnTo>
                    <a:pt x="72990" y="142367"/>
                  </a:lnTo>
                  <a:lnTo>
                    <a:pt x="125258" y="142367"/>
                  </a:lnTo>
                  <a:lnTo>
                    <a:pt x="129543" y="129050"/>
                  </a:lnTo>
                  <a:lnTo>
                    <a:pt x="129968" y="117051"/>
                  </a:lnTo>
                  <a:lnTo>
                    <a:pt x="127171" y="104025"/>
                  </a:lnTo>
                  <a:lnTo>
                    <a:pt x="90765" y="71087"/>
                  </a:lnTo>
                  <a:lnTo>
                    <a:pt x="74567" y="62362"/>
                  </a:lnTo>
                  <a:lnTo>
                    <a:pt x="62773" y="54977"/>
                  </a:lnTo>
                  <a:lnTo>
                    <a:pt x="56350" y="49013"/>
                  </a:lnTo>
                  <a:lnTo>
                    <a:pt x="53810" y="45584"/>
                  </a:lnTo>
                  <a:lnTo>
                    <a:pt x="53048" y="41901"/>
                  </a:lnTo>
                  <a:lnTo>
                    <a:pt x="54953" y="34027"/>
                  </a:lnTo>
                  <a:lnTo>
                    <a:pt x="57493" y="31233"/>
                  </a:lnTo>
                  <a:lnTo>
                    <a:pt x="67780" y="27042"/>
                  </a:lnTo>
                  <a:lnTo>
                    <a:pt x="132577" y="27042"/>
                  </a:lnTo>
                  <a:lnTo>
                    <a:pt x="130087" y="22881"/>
                  </a:lnTo>
                  <a:lnTo>
                    <a:pt x="122620" y="16454"/>
                  </a:lnTo>
                  <a:lnTo>
                    <a:pt x="112449" y="10728"/>
                  </a:lnTo>
                  <a:lnTo>
                    <a:pt x="98917" y="5557"/>
                  </a:lnTo>
                  <a:lnTo>
                    <a:pt x="81370" y="795"/>
                  </a:lnTo>
                  <a:lnTo>
                    <a:pt x="69037" y="0"/>
                  </a:lnTo>
                  <a:close/>
                </a:path>
                <a:path w="141779" h="170508">
                  <a:moveTo>
                    <a:pt x="132577" y="27042"/>
                  </a:moveTo>
                  <a:lnTo>
                    <a:pt x="75527" y="27042"/>
                  </a:lnTo>
                  <a:lnTo>
                    <a:pt x="93815" y="31614"/>
                  </a:lnTo>
                  <a:lnTo>
                    <a:pt x="100165" y="35043"/>
                  </a:lnTo>
                  <a:lnTo>
                    <a:pt x="103848" y="39742"/>
                  </a:lnTo>
                  <a:lnTo>
                    <a:pt x="107404" y="44441"/>
                  </a:lnTo>
                  <a:lnTo>
                    <a:pt x="108928" y="51045"/>
                  </a:lnTo>
                  <a:lnTo>
                    <a:pt x="108293" y="59554"/>
                  </a:lnTo>
                  <a:lnTo>
                    <a:pt x="141779" y="58411"/>
                  </a:lnTo>
                  <a:lnTo>
                    <a:pt x="141194" y="46847"/>
                  </a:lnTo>
                  <a:lnTo>
                    <a:pt x="137450" y="35185"/>
                  </a:lnTo>
                  <a:lnTo>
                    <a:pt x="132577" y="270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6" name="object 26"/>
            <p:cNvSpPr>
              <a:spLocks/>
            </p:cNvSpPr>
            <p:nvPr/>
          </p:nvSpPr>
          <p:spPr bwMode="auto">
            <a:xfrm>
              <a:off x="4146550" y="3821113"/>
              <a:ext cx="150813" cy="166687"/>
            </a:xfrm>
            <a:custGeom>
              <a:avLst/>
              <a:gdLst>
                <a:gd name="T0" fmla="*/ 39113 w 150976"/>
                <a:gd name="T1" fmla="*/ 0 h 166750"/>
                <a:gd name="T2" fmla="*/ 0 w 150976"/>
                <a:gd name="T3" fmla="*/ 158030 h 166750"/>
                <a:gd name="T4" fmla="*/ 31717 w 150976"/>
                <a:gd name="T5" fmla="*/ 165995 h 166750"/>
                <a:gd name="T6" fmla="*/ 46384 w 150976"/>
                <a:gd name="T7" fmla="*/ 106327 h 166750"/>
                <a:gd name="T8" fmla="*/ 130557 w 150976"/>
                <a:gd name="T9" fmla="*/ 106327 h 166750"/>
                <a:gd name="T10" fmla="*/ 140567 w 150976"/>
                <a:gd name="T11" fmla="*/ 95233 h 166750"/>
                <a:gd name="T12" fmla="*/ 143500 w 150976"/>
                <a:gd name="T13" fmla="*/ 87796 h 166750"/>
                <a:gd name="T14" fmla="*/ 95431 w 150976"/>
                <a:gd name="T15" fmla="*/ 87796 h 166750"/>
                <a:gd name="T16" fmla="*/ 85601 w 150976"/>
                <a:gd name="T17" fmla="*/ 87071 h 166750"/>
                <a:gd name="T18" fmla="*/ 70329 w 150976"/>
                <a:gd name="T19" fmla="*/ 83817 h 166750"/>
                <a:gd name="T20" fmla="*/ 53029 w 150976"/>
                <a:gd name="T21" fmla="*/ 79523 h 166750"/>
                <a:gd name="T22" fmla="*/ 64186 w 150976"/>
                <a:gd name="T23" fmla="*/ 34642 h 166750"/>
                <a:gd name="T24" fmla="*/ 138533 w 150976"/>
                <a:gd name="T25" fmla="*/ 34642 h 166750"/>
                <a:gd name="T26" fmla="*/ 136611 w 150976"/>
                <a:gd name="T27" fmla="*/ 31960 h 166750"/>
                <a:gd name="T28" fmla="*/ 126423 w 150976"/>
                <a:gd name="T29" fmla="*/ 24224 h 166750"/>
                <a:gd name="T30" fmla="*/ 118536 w 150976"/>
                <a:gd name="T31" fmla="*/ 20955 h 166750"/>
                <a:gd name="T32" fmla="*/ 106374 w 150976"/>
                <a:gd name="T33" fmla="*/ 17142 h 166750"/>
                <a:gd name="T34" fmla="*/ 89887 w 150976"/>
                <a:gd name="T35" fmla="*/ 12767 h 166750"/>
                <a:gd name="T36" fmla="*/ 39113 w 150976"/>
                <a:gd name="T37" fmla="*/ 0 h 166750"/>
                <a:gd name="T38" fmla="*/ 130557 w 150976"/>
                <a:gd name="T39" fmla="*/ 106327 h 166750"/>
                <a:gd name="T40" fmla="*/ 46384 w 150976"/>
                <a:gd name="T41" fmla="*/ 106327 h 166750"/>
                <a:gd name="T42" fmla="*/ 77582 w 150976"/>
                <a:gd name="T43" fmla="*/ 114036 h 166750"/>
                <a:gd name="T44" fmla="*/ 90318 w 150976"/>
                <a:gd name="T45" fmla="*/ 116481 h 166750"/>
                <a:gd name="T46" fmla="*/ 100415 w 150976"/>
                <a:gd name="T47" fmla="*/ 117574 h 166750"/>
                <a:gd name="T48" fmla="*/ 106309 w 150976"/>
                <a:gd name="T49" fmla="*/ 117698 h 166750"/>
                <a:gd name="T50" fmla="*/ 112325 w 150976"/>
                <a:gd name="T51" fmla="*/ 116566 h 166750"/>
                <a:gd name="T52" fmla="*/ 121141 w 150976"/>
                <a:gd name="T53" fmla="*/ 113129 h 166750"/>
                <a:gd name="T54" fmla="*/ 129679 w 150976"/>
                <a:gd name="T55" fmla="*/ 107291 h 166750"/>
                <a:gd name="T56" fmla="*/ 130557 w 150976"/>
                <a:gd name="T57" fmla="*/ 106327 h 166750"/>
                <a:gd name="T58" fmla="*/ 138533 w 150976"/>
                <a:gd name="T59" fmla="*/ 34642 h 166750"/>
                <a:gd name="T60" fmla="*/ 64186 w 150976"/>
                <a:gd name="T61" fmla="*/ 34642 h 166750"/>
                <a:gd name="T62" fmla="*/ 79480 w 150976"/>
                <a:gd name="T63" fmla="*/ 38555 h 166750"/>
                <a:gd name="T64" fmla="*/ 90890 w 150976"/>
                <a:gd name="T65" fmla="*/ 41337 h 166750"/>
                <a:gd name="T66" fmla="*/ 98286 w 150976"/>
                <a:gd name="T67" fmla="*/ 43614 h 166750"/>
                <a:gd name="T68" fmla="*/ 115837 w 150976"/>
                <a:gd name="T69" fmla="*/ 65232 h 166750"/>
                <a:gd name="T70" fmla="*/ 113329 w 150976"/>
                <a:gd name="T71" fmla="*/ 75725 h 166750"/>
                <a:gd name="T72" fmla="*/ 111074 w 150976"/>
                <a:gd name="T73" fmla="*/ 79523 h 166750"/>
                <a:gd name="T74" fmla="*/ 104554 w 150976"/>
                <a:gd name="T75" fmla="*/ 85341 h 166750"/>
                <a:gd name="T76" fmla="*/ 100667 w 150976"/>
                <a:gd name="T77" fmla="*/ 87107 h 166750"/>
                <a:gd name="T78" fmla="*/ 95431 w 150976"/>
                <a:gd name="T79" fmla="*/ 87796 h 166750"/>
                <a:gd name="T80" fmla="*/ 143500 w 150976"/>
                <a:gd name="T81" fmla="*/ 87796 h 166750"/>
                <a:gd name="T82" fmla="*/ 144849 w 150976"/>
                <a:gd name="T83" fmla="*/ 84369 h 166750"/>
                <a:gd name="T84" fmla="*/ 149032 w 150976"/>
                <a:gd name="T85" fmla="*/ 66710 h 166750"/>
                <a:gd name="T86" fmla="*/ 148109 w 150976"/>
                <a:gd name="T87" fmla="*/ 54706 h 166750"/>
                <a:gd name="T88" fmla="*/ 143983 w 150976"/>
                <a:gd name="T89" fmla="*/ 42240 h 166750"/>
                <a:gd name="T90" fmla="*/ 138533 w 150976"/>
                <a:gd name="T91" fmla="*/ 34642 h 1667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0976"/>
                <a:gd name="T139" fmla="*/ 0 h 166750"/>
                <a:gd name="T140" fmla="*/ 150976 w 150976"/>
                <a:gd name="T141" fmla="*/ 166750 h 1667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0976" h="166750">
                  <a:moveTo>
                    <a:pt x="39624" y="0"/>
                  </a:moveTo>
                  <a:lnTo>
                    <a:pt x="0" y="158750"/>
                  </a:lnTo>
                  <a:lnTo>
                    <a:pt x="32131" y="166751"/>
                  </a:lnTo>
                  <a:lnTo>
                    <a:pt x="46989" y="106807"/>
                  </a:lnTo>
                  <a:lnTo>
                    <a:pt x="132260" y="106807"/>
                  </a:lnTo>
                  <a:lnTo>
                    <a:pt x="142401" y="95665"/>
                  </a:lnTo>
                  <a:lnTo>
                    <a:pt x="145372" y="88192"/>
                  </a:lnTo>
                  <a:lnTo>
                    <a:pt x="96675" y="88192"/>
                  </a:lnTo>
                  <a:lnTo>
                    <a:pt x="86719" y="87467"/>
                  </a:lnTo>
                  <a:lnTo>
                    <a:pt x="71247" y="84201"/>
                  </a:lnTo>
                  <a:lnTo>
                    <a:pt x="53721" y="79883"/>
                  </a:lnTo>
                  <a:lnTo>
                    <a:pt x="65024" y="34798"/>
                  </a:lnTo>
                  <a:lnTo>
                    <a:pt x="140341" y="34798"/>
                  </a:lnTo>
                  <a:lnTo>
                    <a:pt x="138393" y="32104"/>
                  </a:lnTo>
                  <a:lnTo>
                    <a:pt x="128073" y="24332"/>
                  </a:lnTo>
                  <a:lnTo>
                    <a:pt x="120083" y="21051"/>
                  </a:lnTo>
                  <a:lnTo>
                    <a:pt x="107761" y="17216"/>
                  </a:lnTo>
                  <a:lnTo>
                    <a:pt x="91059" y="12827"/>
                  </a:lnTo>
                  <a:lnTo>
                    <a:pt x="39624" y="0"/>
                  </a:lnTo>
                  <a:close/>
                </a:path>
                <a:path w="150976" h="166750">
                  <a:moveTo>
                    <a:pt x="132260" y="106807"/>
                  </a:moveTo>
                  <a:lnTo>
                    <a:pt x="46989" y="106807"/>
                  </a:lnTo>
                  <a:lnTo>
                    <a:pt x="78594" y="114552"/>
                  </a:lnTo>
                  <a:lnTo>
                    <a:pt x="91497" y="117009"/>
                  </a:lnTo>
                  <a:lnTo>
                    <a:pt x="101726" y="118110"/>
                  </a:lnTo>
                  <a:lnTo>
                    <a:pt x="107696" y="118237"/>
                  </a:lnTo>
                  <a:lnTo>
                    <a:pt x="113791" y="117094"/>
                  </a:lnTo>
                  <a:lnTo>
                    <a:pt x="122720" y="113645"/>
                  </a:lnTo>
                  <a:lnTo>
                    <a:pt x="131371" y="107783"/>
                  </a:lnTo>
                  <a:lnTo>
                    <a:pt x="132260" y="106807"/>
                  </a:lnTo>
                  <a:close/>
                </a:path>
                <a:path w="150976" h="166750">
                  <a:moveTo>
                    <a:pt x="140341" y="34798"/>
                  </a:moveTo>
                  <a:lnTo>
                    <a:pt x="65024" y="34798"/>
                  </a:lnTo>
                  <a:lnTo>
                    <a:pt x="80517" y="38735"/>
                  </a:lnTo>
                  <a:lnTo>
                    <a:pt x="92075" y="41529"/>
                  </a:lnTo>
                  <a:lnTo>
                    <a:pt x="99567" y="43815"/>
                  </a:lnTo>
                  <a:lnTo>
                    <a:pt x="117348" y="65532"/>
                  </a:lnTo>
                  <a:lnTo>
                    <a:pt x="114808" y="76073"/>
                  </a:lnTo>
                  <a:lnTo>
                    <a:pt x="112522" y="79883"/>
                  </a:lnTo>
                  <a:lnTo>
                    <a:pt x="105917" y="85725"/>
                  </a:lnTo>
                  <a:lnTo>
                    <a:pt x="101981" y="87503"/>
                  </a:lnTo>
                  <a:lnTo>
                    <a:pt x="96675" y="88192"/>
                  </a:lnTo>
                  <a:lnTo>
                    <a:pt x="145372" y="88192"/>
                  </a:lnTo>
                  <a:lnTo>
                    <a:pt x="146739" y="84753"/>
                  </a:lnTo>
                  <a:lnTo>
                    <a:pt x="150976" y="67010"/>
                  </a:lnTo>
                  <a:lnTo>
                    <a:pt x="150041" y="54958"/>
                  </a:lnTo>
                  <a:lnTo>
                    <a:pt x="145861" y="42432"/>
                  </a:lnTo>
                  <a:lnTo>
                    <a:pt x="140341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7" name="object 27"/>
            <p:cNvSpPr>
              <a:spLocks/>
            </p:cNvSpPr>
            <p:nvPr/>
          </p:nvSpPr>
          <p:spPr bwMode="auto">
            <a:xfrm>
              <a:off x="4410075" y="3898900"/>
              <a:ext cx="158750" cy="182563"/>
            </a:xfrm>
            <a:custGeom>
              <a:avLst/>
              <a:gdLst>
                <a:gd name="T0" fmla="*/ 143543 w 159385"/>
                <a:gd name="T1" fmla="*/ 114751 h 183133"/>
                <a:gd name="T2" fmla="*/ 53508 w 159385"/>
                <a:gd name="T3" fmla="*/ 114751 h 183133"/>
                <a:gd name="T4" fmla="*/ 114038 w 159385"/>
                <a:gd name="T5" fmla="*/ 129922 h 183133"/>
                <a:gd name="T6" fmla="*/ 118639 w 159385"/>
                <a:gd name="T7" fmla="*/ 168092 h 183133"/>
                <a:gd name="T8" fmla="*/ 151930 w 159385"/>
                <a:gd name="T9" fmla="*/ 176409 h 183133"/>
                <a:gd name="T10" fmla="*/ 143543 w 159385"/>
                <a:gd name="T11" fmla="*/ 114751 h 183133"/>
                <a:gd name="T12" fmla="*/ 96727 w 159385"/>
                <a:gd name="T13" fmla="*/ 0 h 183133"/>
                <a:gd name="T14" fmla="*/ 0 w 159385"/>
                <a:gd name="T15" fmla="*/ 138117 h 183133"/>
                <a:gd name="T16" fmla="*/ 32444 w 159385"/>
                <a:gd name="T17" fmla="*/ 146315 h 183133"/>
                <a:gd name="T18" fmla="*/ 53508 w 159385"/>
                <a:gd name="T19" fmla="*/ 114751 h 183133"/>
                <a:gd name="T20" fmla="*/ 143543 w 159385"/>
                <a:gd name="T21" fmla="*/ 114751 h 183133"/>
                <a:gd name="T22" fmla="*/ 141778 w 159385"/>
                <a:gd name="T23" fmla="*/ 101781 h 183133"/>
                <a:gd name="T24" fmla="*/ 110527 w 159385"/>
                <a:gd name="T25" fmla="*/ 101781 h 183133"/>
                <a:gd name="T26" fmla="*/ 69247 w 159385"/>
                <a:gd name="T27" fmla="*/ 91263 h 183133"/>
                <a:gd name="T28" fmla="*/ 103747 w 159385"/>
                <a:gd name="T29" fmla="*/ 39760 h 183133"/>
                <a:gd name="T30" fmla="*/ 133342 w 159385"/>
                <a:gd name="T31" fmla="*/ 39760 h 183133"/>
                <a:gd name="T32" fmla="*/ 129050 w 159385"/>
                <a:gd name="T33" fmla="*/ 8196 h 183133"/>
                <a:gd name="T34" fmla="*/ 96727 w 159385"/>
                <a:gd name="T35" fmla="*/ 0 h 183133"/>
                <a:gd name="T36" fmla="*/ 133342 w 159385"/>
                <a:gd name="T37" fmla="*/ 39760 h 183133"/>
                <a:gd name="T38" fmla="*/ 103747 w 159385"/>
                <a:gd name="T39" fmla="*/ 39760 h 183133"/>
                <a:gd name="T40" fmla="*/ 110527 w 159385"/>
                <a:gd name="T41" fmla="*/ 101781 h 183133"/>
                <a:gd name="T42" fmla="*/ 141778 w 159385"/>
                <a:gd name="T43" fmla="*/ 101781 h 183133"/>
                <a:gd name="T44" fmla="*/ 133342 w 159385"/>
                <a:gd name="T45" fmla="*/ 39760 h 1831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385"/>
                <a:gd name="T70" fmla="*/ 0 h 183133"/>
                <a:gd name="T71" fmla="*/ 159385 w 159385"/>
                <a:gd name="T72" fmla="*/ 183133 h 1831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385" h="183133">
                  <a:moveTo>
                    <a:pt x="150586" y="119125"/>
                  </a:moveTo>
                  <a:lnTo>
                    <a:pt x="56134" y="119125"/>
                  </a:lnTo>
                  <a:lnTo>
                    <a:pt x="119634" y="134874"/>
                  </a:lnTo>
                  <a:lnTo>
                    <a:pt x="124460" y="174498"/>
                  </a:lnTo>
                  <a:lnTo>
                    <a:pt x="159385" y="183133"/>
                  </a:lnTo>
                  <a:lnTo>
                    <a:pt x="150586" y="119125"/>
                  </a:lnTo>
                  <a:close/>
                </a:path>
                <a:path w="159385" h="183133">
                  <a:moveTo>
                    <a:pt x="101473" y="0"/>
                  </a:moveTo>
                  <a:lnTo>
                    <a:pt x="0" y="143382"/>
                  </a:lnTo>
                  <a:lnTo>
                    <a:pt x="34036" y="151892"/>
                  </a:lnTo>
                  <a:lnTo>
                    <a:pt x="56134" y="119125"/>
                  </a:lnTo>
                  <a:lnTo>
                    <a:pt x="150586" y="119125"/>
                  </a:lnTo>
                  <a:lnTo>
                    <a:pt x="148736" y="105663"/>
                  </a:lnTo>
                  <a:lnTo>
                    <a:pt x="115950" y="105663"/>
                  </a:lnTo>
                  <a:lnTo>
                    <a:pt x="72644" y="94742"/>
                  </a:lnTo>
                  <a:lnTo>
                    <a:pt x="108838" y="41275"/>
                  </a:lnTo>
                  <a:lnTo>
                    <a:pt x="139885" y="41275"/>
                  </a:lnTo>
                  <a:lnTo>
                    <a:pt x="135382" y="8508"/>
                  </a:lnTo>
                  <a:lnTo>
                    <a:pt x="101473" y="0"/>
                  </a:lnTo>
                  <a:close/>
                </a:path>
                <a:path w="159385" h="183133">
                  <a:moveTo>
                    <a:pt x="139885" y="41275"/>
                  </a:moveTo>
                  <a:lnTo>
                    <a:pt x="108838" y="41275"/>
                  </a:lnTo>
                  <a:lnTo>
                    <a:pt x="115950" y="105663"/>
                  </a:lnTo>
                  <a:lnTo>
                    <a:pt x="148736" y="105663"/>
                  </a:lnTo>
                  <a:lnTo>
                    <a:pt x="139885" y="41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6" name="object 28"/>
            <p:cNvSpPr>
              <a:spLocks/>
            </p:cNvSpPr>
            <p:nvPr/>
          </p:nvSpPr>
          <p:spPr bwMode="auto">
            <a:xfrm>
              <a:off x="2050584" y="3500552"/>
              <a:ext cx="1031911" cy="625440"/>
            </a:xfrm>
            <a:custGeom>
              <a:avLst/>
              <a:gdLst>
                <a:gd name="T0" fmla="*/ 944987 w 1032001"/>
                <a:gd name="T1" fmla="*/ 37082 h 625348"/>
                <a:gd name="T2" fmla="*/ 0 w 1032001"/>
                <a:gd name="T3" fmla="*/ 604118 h 625348"/>
                <a:gd name="T4" fmla="*/ 12943 w 1032001"/>
                <a:gd name="T5" fmla="*/ 625983 h 625348"/>
                <a:gd name="T6" fmla="*/ 957973 w 1032001"/>
                <a:gd name="T7" fmla="*/ 58995 h 625348"/>
                <a:gd name="T8" fmla="*/ 966006 w 1032001"/>
                <a:gd name="T9" fmla="*/ 39282 h 625348"/>
                <a:gd name="T10" fmla="*/ 944987 w 1032001"/>
                <a:gd name="T11" fmla="*/ 37082 h 625348"/>
                <a:gd name="T12" fmla="*/ 1005560 w 1032001"/>
                <a:gd name="T13" fmla="*/ 28351 h 625348"/>
                <a:gd name="T14" fmla="*/ 959534 w 1032001"/>
                <a:gd name="T15" fmla="*/ 28351 h 625348"/>
                <a:gd name="T16" fmla="*/ 972606 w 1032001"/>
                <a:gd name="T17" fmla="*/ 50214 h 625348"/>
                <a:gd name="T18" fmla="*/ 957973 w 1032001"/>
                <a:gd name="T19" fmla="*/ 58995 h 625348"/>
                <a:gd name="T20" fmla="*/ 942019 w 1032001"/>
                <a:gd name="T21" fmla="*/ 98143 h 625348"/>
                <a:gd name="T22" fmla="*/ 1005560 w 1032001"/>
                <a:gd name="T23" fmla="*/ 28351 h 625348"/>
                <a:gd name="T24" fmla="*/ 959534 w 1032001"/>
                <a:gd name="T25" fmla="*/ 28351 h 625348"/>
                <a:gd name="T26" fmla="*/ 944987 w 1032001"/>
                <a:gd name="T27" fmla="*/ 37082 h 625348"/>
                <a:gd name="T28" fmla="*/ 966006 w 1032001"/>
                <a:gd name="T29" fmla="*/ 39282 h 625348"/>
                <a:gd name="T30" fmla="*/ 957973 w 1032001"/>
                <a:gd name="T31" fmla="*/ 58995 h 625348"/>
                <a:gd name="T32" fmla="*/ 972606 w 1032001"/>
                <a:gd name="T33" fmla="*/ 50214 h 625348"/>
                <a:gd name="T34" fmla="*/ 959534 w 1032001"/>
                <a:gd name="T35" fmla="*/ 28351 h 625348"/>
                <a:gd name="T36" fmla="*/ 1031371 w 1032001"/>
                <a:gd name="T37" fmla="*/ 0 h 625348"/>
                <a:gd name="T38" fmla="*/ 902927 w 1032001"/>
                <a:gd name="T39" fmla="*/ 32673 h 625348"/>
                <a:gd name="T40" fmla="*/ 944987 w 1032001"/>
                <a:gd name="T41" fmla="*/ 37082 h 625348"/>
                <a:gd name="T42" fmla="*/ 959534 w 1032001"/>
                <a:gd name="T43" fmla="*/ 28351 h 625348"/>
                <a:gd name="T44" fmla="*/ 1005560 w 1032001"/>
                <a:gd name="T45" fmla="*/ 28351 h 625348"/>
                <a:gd name="T46" fmla="*/ 1031371 w 1032001"/>
                <a:gd name="T47" fmla="*/ 0 h 6253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32001" h="625348">
                  <a:moveTo>
                    <a:pt x="945562" y="37042"/>
                  </a:moveTo>
                  <a:lnTo>
                    <a:pt x="0" y="603503"/>
                  </a:lnTo>
                  <a:lnTo>
                    <a:pt x="12953" y="625348"/>
                  </a:lnTo>
                  <a:lnTo>
                    <a:pt x="958558" y="58935"/>
                  </a:lnTo>
                  <a:lnTo>
                    <a:pt x="966596" y="39242"/>
                  </a:lnTo>
                  <a:lnTo>
                    <a:pt x="945562" y="37042"/>
                  </a:lnTo>
                  <a:close/>
                </a:path>
                <a:path w="1032001" h="625348">
                  <a:moveTo>
                    <a:pt x="1006175" y="28321"/>
                  </a:moveTo>
                  <a:lnTo>
                    <a:pt x="960119" y="28321"/>
                  </a:lnTo>
                  <a:lnTo>
                    <a:pt x="973201" y="50164"/>
                  </a:lnTo>
                  <a:lnTo>
                    <a:pt x="958558" y="58935"/>
                  </a:lnTo>
                  <a:lnTo>
                    <a:pt x="942594" y="98043"/>
                  </a:lnTo>
                  <a:lnTo>
                    <a:pt x="1006175" y="28321"/>
                  </a:lnTo>
                  <a:close/>
                </a:path>
                <a:path w="1032001" h="625348">
                  <a:moveTo>
                    <a:pt x="960119" y="28321"/>
                  </a:moveTo>
                  <a:lnTo>
                    <a:pt x="945562" y="37042"/>
                  </a:lnTo>
                  <a:lnTo>
                    <a:pt x="966596" y="39242"/>
                  </a:lnTo>
                  <a:lnTo>
                    <a:pt x="958558" y="58935"/>
                  </a:lnTo>
                  <a:lnTo>
                    <a:pt x="973201" y="50164"/>
                  </a:lnTo>
                  <a:lnTo>
                    <a:pt x="960119" y="28321"/>
                  </a:lnTo>
                  <a:close/>
                </a:path>
                <a:path w="1032001" h="625348">
                  <a:moveTo>
                    <a:pt x="1032001" y="0"/>
                  </a:moveTo>
                  <a:lnTo>
                    <a:pt x="903477" y="32638"/>
                  </a:lnTo>
                  <a:lnTo>
                    <a:pt x="945562" y="37042"/>
                  </a:lnTo>
                  <a:lnTo>
                    <a:pt x="960119" y="28321"/>
                  </a:lnTo>
                  <a:lnTo>
                    <a:pt x="1006175" y="28321"/>
                  </a:lnTo>
                  <a:lnTo>
                    <a:pt x="10320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317" name="object 29"/>
            <p:cNvSpPr>
              <a:spLocks/>
            </p:cNvSpPr>
            <p:nvPr/>
          </p:nvSpPr>
          <p:spPr bwMode="auto">
            <a:xfrm>
              <a:off x="3192037" y="3008455"/>
              <a:ext cx="738213" cy="500035"/>
            </a:xfrm>
            <a:custGeom>
              <a:avLst/>
              <a:gdLst>
                <a:gd name="T0" fmla="*/ 100478 w 737917"/>
                <a:gd name="T1" fmla="*/ 225660 h 499110"/>
                <a:gd name="T2" fmla="*/ 201930 w 737917"/>
                <a:gd name="T3" fmla="*/ 461577 h 499110"/>
                <a:gd name="T4" fmla="*/ 122305 w 737917"/>
                <a:gd name="T5" fmla="*/ 248740 h 499110"/>
                <a:gd name="T6" fmla="*/ 188097 w 737917"/>
                <a:gd name="T7" fmla="*/ 225660 h 499110"/>
                <a:gd name="T8" fmla="*/ 142200 w 737917"/>
                <a:gd name="T9" fmla="*/ 246174 h 499110"/>
                <a:gd name="T10" fmla="*/ 237010 w 737917"/>
                <a:gd name="T11" fmla="*/ 361567 h 499110"/>
                <a:gd name="T12" fmla="*/ 219081 w 737917"/>
                <a:gd name="T13" fmla="*/ 451319 h 499110"/>
                <a:gd name="T14" fmla="*/ 269958 w 737917"/>
                <a:gd name="T15" fmla="*/ 355157 h 499110"/>
                <a:gd name="T16" fmla="*/ 219143 w 737917"/>
                <a:gd name="T17" fmla="*/ 250020 h 499110"/>
                <a:gd name="T18" fmla="*/ 374955 w 737917"/>
                <a:gd name="T19" fmla="*/ 192323 h 499110"/>
                <a:gd name="T20" fmla="*/ 375367 w 737917"/>
                <a:gd name="T21" fmla="*/ 224378 h 499110"/>
                <a:gd name="T22" fmla="*/ 322477 w 737917"/>
                <a:gd name="T23" fmla="*/ 270535 h 499110"/>
                <a:gd name="T24" fmla="*/ 327532 w 737917"/>
                <a:gd name="T25" fmla="*/ 352593 h 499110"/>
                <a:gd name="T26" fmla="*/ 360451 w 737917"/>
                <a:gd name="T27" fmla="*/ 332079 h 499110"/>
                <a:gd name="T28" fmla="*/ 337419 w 737917"/>
                <a:gd name="T29" fmla="*/ 309000 h 499110"/>
                <a:gd name="T30" fmla="*/ 352435 w 737917"/>
                <a:gd name="T31" fmla="*/ 278229 h 499110"/>
                <a:gd name="T32" fmla="*/ 400910 w 737917"/>
                <a:gd name="T33" fmla="*/ 232070 h 499110"/>
                <a:gd name="T34" fmla="*/ 437370 w 737917"/>
                <a:gd name="T35" fmla="*/ 232070 h 499110"/>
                <a:gd name="T36" fmla="*/ 417957 w 737917"/>
                <a:gd name="T37" fmla="*/ 283355 h 499110"/>
                <a:gd name="T38" fmla="*/ 371616 w 737917"/>
                <a:gd name="T39" fmla="*/ 332079 h 499110"/>
                <a:gd name="T40" fmla="*/ 439079 w 737917"/>
                <a:gd name="T41" fmla="*/ 291049 h 499110"/>
                <a:gd name="T42" fmla="*/ 437370 w 737917"/>
                <a:gd name="T43" fmla="*/ 232070 h 499110"/>
                <a:gd name="T44" fmla="*/ 456129 w 737917"/>
                <a:gd name="T45" fmla="*/ 307718 h 499110"/>
                <a:gd name="T46" fmla="*/ 311068 w 737917"/>
                <a:gd name="T47" fmla="*/ 174373 h 499110"/>
                <a:gd name="T48" fmla="*/ 303002 w 737917"/>
                <a:gd name="T49" fmla="*/ 247456 h 499110"/>
                <a:gd name="T50" fmla="*/ 409006 w 737917"/>
                <a:gd name="T51" fmla="*/ 184630 h 499110"/>
                <a:gd name="T52" fmla="*/ 476693 w 737917"/>
                <a:gd name="T53" fmla="*/ 129499 h 499110"/>
                <a:gd name="T54" fmla="*/ 522290 w 737917"/>
                <a:gd name="T55" fmla="*/ 253867 h 499110"/>
                <a:gd name="T56" fmla="*/ 572485 w 737917"/>
                <a:gd name="T57" fmla="*/ 223095 h 499110"/>
                <a:gd name="T58" fmla="*/ 522290 w 737917"/>
                <a:gd name="T59" fmla="*/ 206427 h 499110"/>
                <a:gd name="T60" fmla="*/ 550661 w 737917"/>
                <a:gd name="T61" fmla="*/ 219249 h 499110"/>
                <a:gd name="T62" fmla="*/ 664946 w 737917"/>
                <a:gd name="T63" fmla="*/ 30771 h 499110"/>
                <a:gd name="T64" fmla="*/ 639980 w 737917"/>
                <a:gd name="T65" fmla="*/ 50004 h 499110"/>
                <a:gd name="T66" fmla="*/ 609849 w 737917"/>
                <a:gd name="T67" fmla="*/ 88468 h 499110"/>
                <a:gd name="T68" fmla="*/ 609568 w 737917"/>
                <a:gd name="T69" fmla="*/ 207708 h 499110"/>
                <a:gd name="T70" fmla="*/ 607408 w 737917"/>
                <a:gd name="T71" fmla="*/ 175654 h 499110"/>
                <a:gd name="T72" fmla="*/ 592904 w 737917"/>
                <a:gd name="T73" fmla="*/ 148731 h 499110"/>
                <a:gd name="T74" fmla="*/ 649779 w 737917"/>
                <a:gd name="T75" fmla="*/ 85904 h 499110"/>
                <a:gd name="T76" fmla="*/ 664946 w 737917"/>
                <a:gd name="T77" fmla="*/ 30771 h 499110"/>
                <a:gd name="T78" fmla="*/ 673851 w 737917"/>
                <a:gd name="T79" fmla="*/ 119241 h 499110"/>
                <a:gd name="T80" fmla="*/ 639184 w 737917"/>
                <a:gd name="T81" fmla="*/ 173092 h 499110"/>
                <a:gd name="T82" fmla="*/ 689140 w 737917"/>
                <a:gd name="T83" fmla="*/ 150011 h 499110"/>
                <a:gd name="T84" fmla="*/ 719883 w 737917"/>
                <a:gd name="T85" fmla="*/ 119241 h 499110"/>
                <a:gd name="T86" fmla="*/ 737274 w 737917"/>
                <a:gd name="T87" fmla="*/ 137190 h 499110"/>
                <a:gd name="T88" fmla="*/ 737274 w 737917"/>
                <a:gd name="T89" fmla="*/ 137190 h 499110"/>
                <a:gd name="T90" fmla="*/ 420505 w 737917"/>
                <a:gd name="T91" fmla="*/ 141037 h 499110"/>
                <a:gd name="T92" fmla="*/ 491428 w 737917"/>
                <a:gd name="T93" fmla="*/ 92314 h 499110"/>
                <a:gd name="T94" fmla="*/ 602803 w 737917"/>
                <a:gd name="T95" fmla="*/ 1280 h 499110"/>
                <a:gd name="T96" fmla="*/ 525434 w 737917"/>
                <a:gd name="T97" fmla="*/ 82058 h 499110"/>
                <a:gd name="T98" fmla="*/ 557254 w 737917"/>
                <a:gd name="T99" fmla="*/ 69237 h 499110"/>
                <a:gd name="T100" fmla="*/ 651889 w 737917"/>
                <a:gd name="T101" fmla="*/ 12820 h 499110"/>
                <a:gd name="T102" fmla="*/ 491428 w 737917"/>
                <a:gd name="T103" fmla="*/ 92314 h 499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37917" h="499110">
                  <a:moveTo>
                    <a:pt x="148955" y="212089"/>
                  </a:moveTo>
                  <a:lnTo>
                    <a:pt x="137542" y="212089"/>
                  </a:lnTo>
                  <a:lnTo>
                    <a:pt x="124943" y="214630"/>
                  </a:lnTo>
                  <a:lnTo>
                    <a:pt x="110542" y="218439"/>
                  </a:lnTo>
                  <a:lnTo>
                    <a:pt x="100293" y="223520"/>
                  </a:lnTo>
                  <a:lnTo>
                    <a:pt x="88459" y="228600"/>
                  </a:lnTo>
                  <a:lnTo>
                    <a:pt x="75056" y="236220"/>
                  </a:lnTo>
                  <a:lnTo>
                    <a:pt x="0" y="281939"/>
                  </a:lnTo>
                  <a:lnTo>
                    <a:pt x="130937" y="499110"/>
                  </a:lnTo>
                  <a:lnTo>
                    <a:pt x="201560" y="457200"/>
                  </a:lnTo>
                  <a:lnTo>
                    <a:pt x="144271" y="457200"/>
                  </a:lnTo>
                  <a:lnTo>
                    <a:pt x="44323" y="289560"/>
                  </a:lnTo>
                  <a:lnTo>
                    <a:pt x="98507" y="257810"/>
                  </a:lnTo>
                  <a:lnTo>
                    <a:pt x="110949" y="251460"/>
                  </a:lnTo>
                  <a:lnTo>
                    <a:pt x="122080" y="246380"/>
                  </a:lnTo>
                  <a:lnTo>
                    <a:pt x="132168" y="243839"/>
                  </a:lnTo>
                  <a:lnTo>
                    <a:pt x="214587" y="243839"/>
                  </a:lnTo>
                  <a:lnTo>
                    <a:pt x="209046" y="238760"/>
                  </a:lnTo>
                  <a:lnTo>
                    <a:pt x="197858" y="229870"/>
                  </a:lnTo>
                  <a:lnTo>
                    <a:pt x="187752" y="223520"/>
                  </a:lnTo>
                  <a:lnTo>
                    <a:pt x="176536" y="218439"/>
                  </a:lnTo>
                  <a:lnTo>
                    <a:pt x="163756" y="214630"/>
                  </a:lnTo>
                  <a:lnTo>
                    <a:pt x="148955" y="212089"/>
                  </a:lnTo>
                  <a:close/>
                </a:path>
                <a:path w="737917" h="499110">
                  <a:moveTo>
                    <a:pt x="214587" y="243839"/>
                  </a:moveTo>
                  <a:lnTo>
                    <a:pt x="141940" y="243839"/>
                  </a:lnTo>
                  <a:lnTo>
                    <a:pt x="152806" y="246380"/>
                  </a:lnTo>
                  <a:lnTo>
                    <a:pt x="165452" y="250189"/>
                  </a:lnTo>
                  <a:lnTo>
                    <a:pt x="198010" y="274320"/>
                  </a:lnTo>
                  <a:lnTo>
                    <a:pt x="221717" y="311150"/>
                  </a:lnTo>
                  <a:lnTo>
                    <a:pt x="236575" y="358139"/>
                  </a:lnTo>
                  <a:lnTo>
                    <a:pt x="236546" y="370839"/>
                  </a:lnTo>
                  <a:lnTo>
                    <a:pt x="213559" y="412750"/>
                  </a:lnTo>
                  <a:lnTo>
                    <a:pt x="144271" y="457200"/>
                  </a:lnTo>
                  <a:lnTo>
                    <a:pt x="201560" y="457200"/>
                  </a:lnTo>
                  <a:lnTo>
                    <a:pt x="218681" y="447039"/>
                  </a:lnTo>
                  <a:lnTo>
                    <a:pt x="228123" y="439420"/>
                  </a:lnTo>
                  <a:lnTo>
                    <a:pt x="237855" y="431800"/>
                  </a:lnTo>
                  <a:lnTo>
                    <a:pt x="262237" y="400050"/>
                  </a:lnTo>
                  <a:lnTo>
                    <a:pt x="270054" y="361950"/>
                  </a:lnTo>
                  <a:lnTo>
                    <a:pt x="269463" y="351789"/>
                  </a:lnTo>
                  <a:lnTo>
                    <a:pt x="260325" y="312420"/>
                  </a:lnTo>
                  <a:lnTo>
                    <a:pt x="241527" y="275589"/>
                  </a:lnTo>
                  <a:lnTo>
                    <a:pt x="234720" y="266700"/>
                  </a:lnTo>
                  <a:lnTo>
                    <a:pt x="227214" y="256539"/>
                  </a:lnTo>
                  <a:lnTo>
                    <a:pt x="218743" y="247650"/>
                  </a:lnTo>
                  <a:lnTo>
                    <a:pt x="214587" y="243839"/>
                  </a:lnTo>
                  <a:close/>
                </a:path>
                <a:path w="737917" h="499110">
                  <a:moveTo>
                    <a:pt x="408259" y="182880"/>
                  </a:moveTo>
                  <a:lnTo>
                    <a:pt x="352503" y="182880"/>
                  </a:lnTo>
                  <a:lnTo>
                    <a:pt x="364354" y="184150"/>
                  </a:lnTo>
                  <a:lnTo>
                    <a:pt x="374270" y="190500"/>
                  </a:lnTo>
                  <a:lnTo>
                    <a:pt x="383413" y="201930"/>
                  </a:lnTo>
                  <a:lnTo>
                    <a:pt x="384048" y="203200"/>
                  </a:lnTo>
                  <a:lnTo>
                    <a:pt x="385444" y="205739"/>
                  </a:lnTo>
                  <a:lnTo>
                    <a:pt x="381965" y="215900"/>
                  </a:lnTo>
                  <a:lnTo>
                    <a:pt x="374682" y="222250"/>
                  </a:lnTo>
                  <a:lnTo>
                    <a:pt x="365439" y="231139"/>
                  </a:lnTo>
                  <a:lnTo>
                    <a:pt x="353990" y="240030"/>
                  </a:lnTo>
                  <a:lnTo>
                    <a:pt x="340088" y="251460"/>
                  </a:lnTo>
                  <a:lnTo>
                    <a:pt x="330280" y="259080"/>
                  </a:lnTo>
                  <a:lnTo>
                    <a:pt x="321887" y="267970"/>
                  </a:lnTo>
                  <a:lnTo>
                    <a:pt x="314931" y="276860"/>
                  </a:lnTo>
                  <a:lnTo>
                    <a:pt x="308365" y="289560"/>
                  </a:lnTo>
                  <a:lnTo>
                    <a:pt x="306083" y="300989"/>
                  </a:lnTo>
                  <a:lnTo>
                    <a:pt x="306180" y="316230"/>
                  </a:lnTo>
                  <a:lnTo>
                    <a:pt x="326932" y="349250"/>
                  </a:lnTo>
                  <a:lnTo>
                    <a:pt x="353764" y="358139"/>
                  </a:lnTo>
                  <a:lnTo>
                    <a:pt x="363706" y="358139"/>
                  </a:lnTo>
                  <a:lnTo>
                    <a:pt x="402835" y="340360"/>
                  </a:lnTo>
                  <a:lnTo>
                    <a:pt x="415650" y="328930"/>
                  </a:lnTo>
                  <a:lnTo>
                    <a:pt x="359791" y="328930"/>
                  </a:lnTo>
                  <a:lnTo>
                    <a:pt x="351536" y="327660"/>
                  </a:lnTo>
                  <a:lnTo>
                    <a:pt x="345313" y="322580"/>
                  </a:lnTo>
                  <a:lnTo>
                    <a:pt x="340994" y="316230"/>
                  </a:lnTo>
                  <a:lnTo>
                    <a:pt x="338201" y="311150"/>
                  </a:lnTo>
                  <a:lnTo>
                    <a:pt x="336804" y="306070"/>
                  </a:lnTo>
                  <a:lnTo>
                    <a:pt x="337057" y="300989"/>
                  </a:lnTo>
                  <a:lnTo>
                    <a:pt x="337185" y="295910"/>
                  </a:lnTo>
                  <a:lnTo>
                    <a:pt x="338963" y="290830"/>
                  </a:lnTo>
                  <a:lnTo>
                    <a:pt x="344142" y="283210"/>
                  </a:lnTo>
                  <a:lnTo>
                    <a:pt x="351790" y="275589"/>
                  </a:lnTo>
                  <a:lnTo>
                    <a:pt x="364037" y="265430"/>
                  </a:lnTo>
                  <a:lnTo>
                    <a:pt x="375828" y="255270"/>
                  </a:lnTo>
                  <a:lnTo>
                    <a:pt x="385782" y="246380"/>
                  </a:lnTo>
                  <a:lnTo>
                    <a:pt x="393898" y="237489"/>
                  </a:lnTo>
                  <a:lnTo>
                    <a:pt x="400177" y="229870"/>
                  </a:lnTo>
                  <a:lnTo>
                    <a:pt x="436570" y="229870"/>
                  </a:lnTo>
                  <a:lnTo>
                    <a:pt x="434975" y="227330"/>
                  </a:lnTo>
                  <a:lnTo>
                    <a:pt x="409914" y="185420"/>
                  </a:lnTo>
                  <a:lnTo>
                    <a:pt x="408259" y="182880"/>
                  </a:lnTo>
                  <a:close/>
                </a:path>
                <a:path w="737917" h="499110">
                  <a:moveTo>
                    <a:pt x="436570" y="229870"/>
                  </a:moveTo>
                  <a:lnTo>
                    <a:pt x="400177" y="229870"/>
                  </a:lnTo>
                  <a:lnTo>
                    <a:pt x="410630" y="247650"/>
                  </a:lnTo>
                  <a:lnTo>
                    <a:pt x="415628" y="260350"/>
                  </a:lnTo>
                  <a:lnTo>
                    <a:pt x="417963" y="271780"/>
                  </a:lnTo>
                  <a:lnTo>
                    <a:pt x="417192" y="280670"/>
                  </a:lnTo>
                  <a:lnTo>
                    <a:pt x="413235" y="292100"/>
                  </a:lnTo>
                  <a:lnTo>
                    <a:pt x="404924" y="307339"/>
                  </a:lnTo>
                  <a:lnTo>
                    <a:pt x="395910" y="316230"/>
                  </a:lnTo>
                  <a:lnTo>
                    <a:pt x="383253" y="323850"/>
                  </a:lnTo>
                  <a:lnTo>
                    <a:pt x="370936" y="328930"/>
                  </a:lnTo>
                  <a:lnTo>
                    <a:pt x="415650" y="328930"/>
                  </a:lnTo>
                  <a:lnTo>
                    <a:pt x="421050" y="322580"/>
                  </a:lnTo>
                  <a:lnTo>
                    <a:pt x="427506" y="312420"/>
                  </a:lnTo>
                  <a:lnTo>
                    <a:pt x="433248" y="300989"/>
                  </a:lnTo>
                  <a:lnTo>
                    <a:pt x="438277" y="288289"/>
                  </a:lnTo>
                  <a:lnTo>
                    <a:pt x="483167" y="288289"/>
                  </a:lnTo>
                  <a:lnTo>
                    <a:pt x="473247" y="280670"/>
                  </a:lnTo>
                  <a:lnTo>
                    <a:pt x="463775" y="271780"/>
                  </a:lnTo>
                  <a:lnTo>
                    <a:pt x="458938" y="265430"/>
                  </a:lnTo>
                  <a:lnTo>
                    <a:pt x="436570" y="229870"/>
                  </a:lnTo>
                  <a:close/>
                </a:path>
                <a:path w="737917" h="499110">
                  <a:moveTo>
                    <a:pt x="483167" y="288289"/>
                  </a:moveTo>
                  <a:lnTo>
                    <a:pt x="438277" y="288289"/>
                  </a:lnTo>
                  <a:lnTo>
                    <a:pt x="443483" y="295910"/>
                  </a:lnTo>
                  <a:lnTo>
                    <a:pt x="449199" y="300989"/>
                  </a:lnTo>
                  <a:lnTo>
                    <a:pt x="455294" y="304800"/>
                  </a:lnTo>
                  <a:lnTo>
                    <a:pt x="483167" y="288289"/>
                  </a:lnTo>
                  <a:close/>
                </a:path>
                <a:path w="737917" h="499110">
                  <a:moveTo>
                    <a:pt x="373781" y="152400"/>
                  </a:moveTo>
                  <a:lnTo>
                    <a:pt x="362739" y="152400"/>
                  </a:lnTo>
                  <a:lnTo>
                    <a:pt x="346905" y="154939"/>
                  </a:lnTo>
                  <a:lnTo>
                    <a:pt x="310498" y="172720"/>
                  </a:lnTo>
                  <a:lnTo>
                    <a:pt x="276353" y="207010"/>
                  </a:lnTo>
                  <a:lnTo>
                    <a:pt x="269714" y="233680"/>
                  </a:lnTo>
                  <a:lnTo>
                    <a:pt x="271105" y="246380"/>
                  </a:lnTo>
                  <a:lnTo>
                    <a:pt x="274701" y="260350"/>
                  </a:lnTo>
                  <a:lnTo>
                    <a:pt x="302447" y="245110"/>
                  </a:lnTo>
                  <a:lnTo>
                    <a:pt x="300471" y="233680"/>
                  </a:lnTo>
                  <a:lnTo>
                    <a:pt x="301560" y="222250"/>
                  </a:lnTo>
                  <a:lnTo>
                    <a:pt x="328585" y="191770"/>
                  </a:lnTo>
                  <a:lnTo>
                    <a:pt x="352503" y="182880"/>
                  </a:lnTo>
                  <a:lnTo>
                    <a:pt x="408259" y="182880"/>
                  </a:lnTo>
                  <a:lnTo>
                    <a:pt x="402466" y="173989"/>
                  </a:lnTo>
                  <a:lnTo>
                    <a:pt x="395918" y="166370"/>
                  </a:lnTo>
                  <a:lnTo>
                    <a:pt x="386648" y="158750"/>
                  </a:lnTo>
                  <a:lnTo>
                    <a:pt x="373781" y="152400"/>
                  </a:lnTo>
                  <a:close/>
                </a:path>
                <a:path w="737917" h="499110">
                  <a:moveTo>
                    <a:pt x="475823" y="128270"/>
                  </a:moveTo>
                  <a:lnTo>
                    <a:pt x="439293" y="128270"/>
                  </a:lnTo>
                  <a:lnTo>
                    <a:pt x="502314" y="232410"/>
                  </a:lnTo>
                  <a:lnTo>
                    <a:pt x="509999" y="242570"/>
                  </a:lnTo>
                  <a:lnTo>
                    <a:pt x="516128" y="248920"/>
                  </a:lnTo>
                  <a:lnTo>
                    <a:pt x="521335" y="251460"/>
                  </a:lnTo>
                  <a:lnTo>
                    <a:pt x="527557" y="254000"/>
                  </a:lnTo>
                  <a:lnTo>
                    <a:pt x="535901" y="254000"/>
                  </a:lnTo>
                  <a:lnTo>
                    <a:pt x="572262" y="236220"/>
                  </a:lnTo>
                  <a:lnTo>
                    <a:pt x="578866" y="229870"/>
                  </a:lnTo>
                  <a:lnTo>
                    <a:pt x="571440" y="220980"/>
                  </a:lnTo>
                  <a:lnTo>
                    <a:pt x="536448" y="220980"/>
                  </a:lnTo>
                  <a:lnTo>
                    <a:pt x="533907" y="219710"/>
                  </a:lnTo>
                  <a:lnTo>
                    <a:pt x="529336" y="215900"/>
                  </a:lnTo>
                  <a:lnTo>
                    <a:pt x="526033" y="212089"/>
                  </a:lnTo>
                  <a:lnTo>
                    <a:pt x="521335" y="204470"/>
                  </a:lnTo>
                  <a:lnTo>
                    <a:pt x="475823" y="128270"/>
                  </a:lnTo>
                  <a:close/>
                </a:path>
                <a:path w="737917" h="499110">
                  <a:moveTo>
                    <a:pt x="560832" y="208280"/>
                  </a:moveTo>
                  <a:lnTo>
                    <a:pt x="556387" y="212089"/>
                  </a:lnTo>
                  <a:lnTo>
                    <a:pt x="552704" y="214630"/>
                  </a:lnTo>
                  <a:lnTo>
                    <a:pt x="549656" y="217170"/>
                  </a:lnTo>
                  <a:lnTo>
                    <a:pt x="545719" y="219710"/>
                  </a:lnTo>
                  <a:lnTo>
                    <a:pt x="542290" y="220980"/>
                  </a:lnTo>
                  <a:lnTo>
                    <a:pt x="571440" y="220980"/>
                  </a:lnTo>
                  <a:lnTo>
                    <a:pt x="560832" y="208280"/>
                  </a:lnTo>
                  <a:close/>
                </a:path>
                <a:path w="737917" h="499110">
                  <a:moveTo>
                    <a:pt x="663731" y="30480"/>
                  </a:moveTo>
                  <a:lnTo>
                    <a:pt x="607247" y="30480"/>
                  </a:lnTo>
                  <a:lnTo>
                    <a:pt x="619085" y="31750"/>
                  </a:lnTo>
                  <a:lnTo>
                    <a:pt x="628989" y="36830"/>
                  </a:lnTo>
                  <a:lnTo>
                    <a:pt x="638175" y="49530"/>
                  </a:lnTo>
                  <a:lnTo>
                    <a:pt x="638810" y="49530"/>
                  </a:lnTo>
                  <a:lnTo>
                    <a:pt x="640207" y="52070"/>
                  </a:lnTo>
                  <a:lnTo>
                    <a:pt x="636715" y="62230"/>
                  </a:lnTo>
                  <a:lnTo>
                    <a:pt x="629431" y="69850"/>
                  </a:lnTo>
                  <a:lnTo>
                    <a:pt x="620186" y="77470"/>
                  </a:lnTo>
                  <a:lnTo>
                    <a:pt x="608734" y="87630"/>
                  </a:lnTo>
                  <a:lnTo>
                    <a:pt x="576586" y="114300"/>
                  </a:lnTo>
                  <a:lnTo>
                    <a:pt x="560840" y="147320"/>
                  </a:lnTo>
                  <a:lnTo>
                    <a:pt x="560937" y="162560"/>
                  </a:lnTo>
                  <a:lnTo>
                    <a:pt x="581687" y="195580"/>
                  </a:lnTo>
                  <a:lnTo>
                    <a:pt x="608453" y="205739"/>
                  </a:lnTo>
                  <a:lnTo>
                    <a:pt x="618361" y="204470"/>
                  </a:lnTo>
                  <a:lnTo>
                    <a:pt x="657564" y="187960"/>
                  </a:lnTo>
                  <a:lnTo>
                    <a:pt x="670843" y="175260"/>
                  </a:lnTo>
                  <a:lnTo>
                    <a:pt x="614553" y="175260"/>
                  </a:lnTo>
                  <a:lnTo>
                    <a:pt x="606298" y="173989"/>
                  </a:lnTo>
                  <a:lnTo>
                    <a:pt x="599948" y="170180"/>
                  </a:lnTo>
                  <a:lnTo>
                    <a:pt x="595757" y="162560"/>
                  </a:lnTo>
                  <a:lnTo>
                    <a:pt x="592963" y="158750"/>
                  </a:lnTo>
                  <a:lnTo>
                    <a:pt x="591566" y="153670"/>
                  </a:lnTo>
                  <a:lnTo>
                    <a:pt x="591819" y="147320"/>
                  </a:lnTo>
                  <a:lnTo>
                    <a:pt x="591946" y="142239"/>
                  </a:lnTo>
                  <a:lnTo>
                    <a:pt x="618710" y="111760"/>
                  </a:lnTo>
                  <a:lnTo>
                    <a:pt x="630531" y="101600"/>
                  </a:lnTo>
                  <a:lnTo>
                    <a:pt x="640495" y="92710"/>
                  </a:lnTo>
                  <a:lnTo>
                    <a:pt x="648592" y="85089"/>
                  </a:lnTo>
                  <a:lnTo>
                    <a:pt x="654812" y="77470"/>
                  </a:lnTo>
                  <a:lnTo>
                    <a:pt x="691947" y="77470"/>
                  </a:lnTo>
                  <a:lnTo>
                    <a:pt x="689737" y="73660"/>
                  </a:lnTo>
                  <a:lnTo>
                    <a:pt x="664657" y="31750"/>
                  </a:lnTo>
                  <a:lnTo>
                    <a:pt x="663731" y="30480"/>
                  </a:lnTo>
                  <a:close/>
                </a:path>
                <a:path w="737917" h="499110">
                  <a:moveTo>
                    <a:pt x="691947" y="77470"/>
                  </a:moveTo>
                  <a:lnTo>
                    <a:pt x="654812" y="77470"/>
                  </a:lnTo>
                  <a:lnTo>
                    <a:pt x="665318" y="95250"/>
                  </a:lnTo>
                  <a:lnTo>
                    <a:pt x="670275" y="106680"/>
                  </a:lnTo>
                  <a:lnTo>
                    <a:pt x="672621" y="118110"/>
                  </a:lnTo>
                  <a:lnTo>
                    <a:pt x="671885" y="128270"/>
                  </a:lnTo>
                  <a:lnTo>
                    <a:pt x="667930" y="139700"/>
                  </a:lnTo>
                  <a:lnTo>
                    <a:pt x="659686" y="153670"/>
                  </a:lnTo>
                  <a:lnTo>
                    <a:pt x="650672" y="162560"/>
                  </a:lnTo>
                  <a:lnTo>
                    <a:pt x="638015" y="171450"/>
                  </a:lnTo>
                  <a:lnTo>
                    <a:pt x="625698" y="175260"/>
                  </a:lnTo>
                  <a:lnTo>
                    <a:pt x="670843" y="175260"/>
                  </a:lnTo>
                  <a:lnTo>
                    <a:pt x="675770" y="170180"/>
                  </a:lnTo>
                  <a:lnTo>
                    <a:pt x="682157" y="160020"/>
                  </a:lnTo>
                  <a:lnTo>
                    <a:pt x="687880" y="148589"/>
                  </a:lnTo>
                  <a:lnTo>
                    <a:pt x="692912" y="135889"/>
                  </a:lnTo>
                  <a:lnTo>
                    <a:pt x="735927" y="135889"/>
                  </a:lnTo>
                  <a:lnTo>
                    <a:pt x="737917" y="134620"/>
                  </a:lnTo>
                  <a:lnTo>
                    <a:pt x="728007" y="128270"/>
                  </a:lnTo>
                  <a:lnTo>
                    <a:pt x="718568" y="118110"/>
                  </a:lnTo>
                  <a:lnTo>
                    <a:pt x="713732" y="111760"/>
                  </a:lnTo>
                  <a:lnTo>
                    <a:pt x="707315" y="102870"/>
                  </a:lnTo>
                  <a:lnTo>
                    <a:pt x="699316" y="90170"/>
                  </a:lnTo>
                  <a:lnTo>
                    <a:pt x="691947" y="77470"/>
                  </a:lnTo>
                  <a:close/>
                </a:path>
                <a:path w="737917" h="499110">
                  <a:moveTo>
                    <a:pt x="735927" y="135889"/>
                  </a:moveTo>
                  <a:lnTo>
                    <a:pt x="692912" y="135889"/>
                  </a:lnTo>
                  <a:lnTo>
                    <a:pt x="698245" y="142239"/>
                  </a:lnTo>
                  <a:lnTo>
                    <a:pt x="703961" y="147320"/>
                  </a:lnTo>
                  <a:lnTo>
                    <a:pt x="710057" y="152400"/>
                  </a:lnTo>
                  <a:lnTo>
                    <a:pt x="735927" y="135889"/>
                  </a:lnTo>
                  <a:close/>
                </a:path>
                <a:path w="737917" h="499110">
                  <a:moveTo>
                    <a:pt x="420369" y="35560"/>
                  </a:moveTo>
                  <a:lnTo>
                    <a:pt x="403352" y="67310"/>
                  </a:lnTo>
                  <a:lnTo>
                    <a:pt x="426846" y="106680"/>
                  </a:lnTo>
                  <a:lnTo>
                    <a:pt x="407162" y="119380"/>
                  </a:lnTo>
                  <a:lnTo>
                    <a:pt x="419735" y="139700"/>
                  </a:lnTo>
                  <a:lnTo>
                    <a:pt x="439293" y="128270"/>
                  </a:lnTo>
                  <a:lnTo>
                    <a:pt x="475823" y="128270"/>
                  </a:lnTo>
                  <a:lnTo>
                    <a:pt x="465963" y="111760"/>
                  </a:lnTo>
                  <a:lnTo>
                    <a:pt x="492887" y="95250"/>
                  </a:lnTo>
                  <a:lnTo>
                    <a:pt x="490529" y="91439"/>
                  </a:lnTo>
                  <a:lnTo>
                    <a:pt x="453390" y="91439"/>
                  </a:lnTo>
                  <a:lnTo>
                    <a:pt x="420369" y="35560"/>
                  </a:lnTo>
                  <a:close/>
                </a:path>
                <a:path w="737917" h="499110">
                  <a:moveTo>
                    <a:pt x="628573" y="0"/>
                  </a:moveTo>
                  <a:lnTo>
                    <a:pt x="617567" y="0"/>
                  </a:lnTo>
                  <a:lnTo>
                    <a:pt x="601703" y="1270"/>
                  </a:lnTo>
                  <a:lnTo>
                    <a:pt x="591804" y="5080"/>
                  </a:lnTo>
                  <a:lnTo>
                    <a:pt x="579940" y="11430"/>
                  </a:lnTo>
                  <a:lnTo>
                    <a:pt x="565291" y="19050"/>
                  </a:lnTo>
                  <a:lnTo>
                    <a:pt x="531099" y="54610"/>
                  </a:lnTo>
                  <a:lnTo>
                    <a:pt x="524474" y="81280"/>
                  </a:lnTo>
                  <a:lnTo>
                    <a:pt x="525858" y="93980"/>
                  </a:lnTo>
                  <a:lnTo>
                    <a:pt x="529463" y="106680"/>
                  </a:lnTo>
                  <a:lnTo>
                    <a:pt x="557164" y="92710"/>
                  </a:lnTo>
                  <a:lnTo>
                    <a:pt x="555139" y="81280"/>
                  </a:lnTo>
                  <a:lnTo>
                    <a:pt x="556234" y="68580"/>
                  </a:lnTo>
                  <a:lnTo>
                    <a:pt x="583320" y="38100"/>
                  </a:lnTo>
                  <a:lnTo>
                    <a:pt x="607247" y="30480"/>
                  </a:lnTo>
                  <a:lnTo>
                    <a:pt x="663731" y="30480"/>
                  </a:lnTo>
                  <a:lnTo>
                    <a:pt x="657245" y="21589"/>
                  </a:lnTo>
                  <a:lnTo>
                    <a:pt x="650699" y="12700"/>
                  </a:lnTo>
                  <a:lnTo>
                    <a:pt x="641377" y="5080"/>
                  </a:lnTo>
                  <a:lnTo>
                    <a:pt x="628573" y="0"/>
                  </a:lnTo>
                  <a:close/>
                </a:path>
                <a:path w="737917" h="499110">
                  <a:moveTo>
                    <a:pt x="480314" y="74930"/>
                  </a:moveTo>
                  <a:lnTo>
                    <a:pt x="453390" y="91439"/>
                  </a:lnTo>
                  <a:lnTo>
                    <a:pt x="490529" y="91439"/>
                  </a:lnTo>
                  <a:lnTo>
                    <a:pt x="480314" y="749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 dirty="0">
                <a:solidFill>
                  <a:schemeClr val="tx2">
                    <a:lumMod val="7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318" name="object 30"/>
            <p:cNvSpPr>
              <a:spLocks/>
            </p:cNvSpPr>
            <p:nvPr/>
          </p:nvSpPr>
          <p:spPr bwMode="auto">
            <a:xfrm>
              <a:off x="4284276" y="2171890"/>
              <a:ext cx="1097001" cy="658775"/>
            </a:xfrm>
            <a:custGeom>
              <a:avLst/>
              <a:gdLst>
                <a:gd name="T0" fmla="*/ 1009664 w 1097152"/>
                <a:gd name="T1" fmla="*/ 36668 h 658622"/>
                <a:gd name="T2" fmla="*/ 0 w 1097152"/>
                <a:gd name="T3" fmla="*/ 637702 h 658622"/>
                <a:gd name="T4" fmla="*/ 13070 w 1097152"/>
                <a:gd name="T5" fmla="*/ 659577 h 658622"/>
                <a:gd name="T6" fmla="*/ 1022665 w 1097152"/>
                <a:gd name="T7" fmla="*/ 58509 h 658622"/>
                <a:gd name="T8" fmla="*/ 1030725 w 1097152"/>
                <a:gd name="T9" fmla="*/ 38917 h 658622"/>
                <a:gd name="T10" fmla="*/ 1009664 w 1097152"/>
                <a:gd name="T11" fmla="*/ 36668 h 658622"/>
                <a:gd name="T12" fmla="*/ 1070538 w 1097152"/>
                <a:gd name="T13" fmla="*/ 27979 h 658622"/>
                <a:gd name="T14" fmla="*/ 1024257 w 1097152"/>
                <a:gd name="T15" fmla="*/ 27979 h 658622"/>
                <a:gd name="T16" fmla="*/ 1037198 w 1097152"/>
                <a:gd name="T17" fmla="*/ 49854 h 658622"/>
                <a:gd name="T18" fmla="*/ 1022665 w 1097152"/>
                <a:gd name="T19" fmla="*/ 58509 h 658622"/>
                <a:gd name="T20" fmla="*/ 1006493 w 1097152"/>
                <a:gd name="T21" fmla="*/ 97802 h 658622"/>
                <a:gd name="T22" fmla="*/ 1070538 w 1097152"/>
                <a:gd name="T23" fmla="*/ 27979 h 658622"/>
                <a:gd name="T24" fmla="*/ 1030726 w 1097152"/>
                <a:gd name="T25" fmla="*/ 38917 h 658622"/>
                <a:gd name="T26" fmla="*/ 1022665 w 1097152"/>
                <a:gd name="T27" fmla="*/ 58509 h 658622"/>
                <a:gd name="T28" fmla="*/ 1037198 w 1097152"/>
                <a:gd name="T29" fmla="*/ 49854 h 658622"/>
                <a:gd name="T30" fmla="*/ 1030726 w 1097152"/>
                <a:gd name="T31" fmla="*/ 38917 h 658622"/>
                <a:gd name="T32" fmla="*/ 1024257 w 1097152"/>
                <a:gd name="T33" fmla="*/ 27979 h 658622"/>
                <a:gd name="T34" fmla="*/ 1009664 w 1097152"/>
                <a:gd name="T35" fmla="*/ 36668 h 658622"/>
                <a:gd name="T36" fmla="*/ 1030725 w 1097152"/>
                <a:gd name="T37" fmla="*/ 38917 h 658622"/>
                <a:gd name="T38" fmla="*/ 1024257 w 1097152"/>
                <a:gd name="T39" fmla="*/ 27979 h 658622"/>
                <a:gd name="T40" fmla="*/ 1096202 w 1097152"/>
                <a:gd name="T41" fmla="*/ 0 h 658622"/>
                <a:gd name="T42" fmla="*/ 967661 w 1097152"/>
                <a:gd name="T43" fmla="*/ 32175 h 658622"/>
                <a:gd name="T44" fmla="*/ 1009664 w 1097152"/>
                <a:gd name="T45" fmla="*/ 36668 h 658622"/>
                <a:gd name="T46" fmla="*/ 1024257 w 1097152"/>
                <a:gd name="T47" fmla="*/ 27979 h 658622"/>
                <a:gd name="T48" fmla="*/ 1070538 w 1097152"/>
                <a:gd name="T49" fmla="*/ 27979 h 658622"/>
                <a:gd name="T50" fmla="*/ 1096202 w 1097152"/>
                <a:gd name="T51" fmla="*/ 0 h 658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97152" h="658622">
                  <a:moveTo>
                    <a:pt x="1010539" y="36613"/>
                  </a:moveTo>
                  <a:lnTo>
                    <a:pt x="0" y="636777"/>
                  </a:lnTo>
                  <a:lnTo>
                    <a:pt x="13080" y="658622"/>
                  </a:lnTo>
                  <a:lnTo>
                    <a:pt x="1023550" y="58424"/>
                  </a:lnTo>
                  <a:lnTo>
                    <a:pt x="1031620" y="38862"/>
                  </a:lnTo>
                  <a:lnTo>
                    <a:pt x="1010539" y="36613"/>
                  </a:lnTo>
                  <a:close/>
                </a:path>
                <a:path w="1097152" h="658622">
                  <a:moveTo>
                    <a:pt x="1071465" y="27939"/>
                  </a:moveTo>
                  <a:lnTo>
                    <a:pt x="1025143" y="27939"/>
                  </a:lnTo>
                  <a:lnTo>
                    <a:pt x="1038098" y="49784"/>
                  </a:lnTo>
                  <a:lnTo>
                    <a:pt x="1023550" y="58424"/>
                  </a:lnTo>
                  <a:lnTo>
                    <a:pt x="1007363" y="97662"/>
                  </a:lnTo>
                  <a:lnTo>
                    <a:pt x="1071465" y="27939"/>
                  </a:lnTo>
                  <a:close/>
                </a:path>
                <a:path w="1097152" h="658622">
                  <a:moveTo>
                    <a:pt x="1031621" y="38862"/>
                  </a:moveTo>
                  <a:lnTo>
                    <a:pt x="1023550" y="58424"/>
                  </a:lnTo>
                  <a:lnTo>
                    <a:pt x="1038098" y="49784"/>
                  </a:lnTo>
                  <a:lnTo>
                    <a:pt x="1031621" y="38862"/>
                  </a:lnTo>
                  <a:close/>
                </a:path>
                <a:path w="1097152" h="658622">
                  <a:moveTo>
                    <a:pt x="1025143" y="27939"/>
                  </a:moveTo>
                  <a:lnTo>
                    <a:pt x="1010539" y="36613"/>
                  </a:lnTo>
                  <a:lnTo>
                    <a:pt x="1031620" y="38862"/>
                  </a:lnTo>
                  <a:lnTo>
                    <a:pt x="1025143" y="27939"/>
                  </a:lnTo>
                  <a:close/>
                </a:path>
                <a:path w="1097152" h="658622">
                  <a:moveTo>
                    <a:pt x="1097152" y="0"/>
                  </a:moveTo>
                  <a:lnTo>
                    <a:pt x="968501" y="32130"/>
                  </a:lnTo>
                  <a:lnTo>
                    <a:pt x="1010539" y="36613"/>
                  </a:lnTo>
                  <a:lnTo>
                    <a:pt x="1025143" y="27939"/>
                  </a:lnTo>
                  <a:lnTo>
                    <a:pt x="1071465" y="27939"/>
                  </a:lnTo>
                  <a:lnTo>
                    <a:pt x="10971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GB" dirty="0">
                <a:solidFill>
                  <a:schemeClr val="tx2">
                    <a:lumMod val="75000"/>
                  </a:schemeClr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6411" name="object 31"/>
            <p:cNvSpPr>
              <a:spLocks/>
            </p:cNvSpPr>
            <p:nvPr/>
          </p:nvSpPr>
          <p:spPr bwMode="auto">
            <a:xfrm>
              <a:off x="5832475" y="2347913"/>
              <a:ext cx="728663" cy="703262"/>
            </a:xfrm>
            <a:custGeom>
              <a:avLst/>
              <a:gdLst>
                <a:gd name="T0" fmla="*/ 9779 w 730145"/>
                <a:gd name="T1" fmla="*/ 267622 h 702127"/>
                <a:gd name="T2" fmla="*/ 27712 w 730145"/>
                <a:gd name="T3" fmla="*/ 212635 h 702127"/>
                <a:gd name="T4" fmla="*/ 53560 w 730145"/>
                <a:gd name="T5" fmla="*/ 162772 h 702127"/>
                <a:gd name="T6" fmla="*/ 86432 w 730145"/>
                <a:gd name="T7" fmla="*/ 118563 h 702127"/>
                <a:gd name="T8" fmla="*/ 125450 w 730145"/>
                <a:gd name="T9" fmla="*/ 80536 h 702127"/>
                <a:gd name="T10" fmla="*/ 169724 w 730145"/>
                <a:gd name="T11" fmla="*/ 49212 h 702127"/>
                <a:gd name="T12" fmla="*/ 218371 w 730145"/>
                <a:gd name="T13" fmla="*/ 25121 h 702127"/>
                <a:gd name="T14" fmla="*/ 270506 w 730145"/>
                <a:gd name="T15" fmla="*/ 8792 h 702127"/>
                <a:gd name="T16" fmla="*/ 325243 w 730145"/>
                <a:gd name="T17" fmla="*/ 747 h 702127"/>
                <a:gd name="T18" fmla="*/ 353311 w 730145"/>
                <a:gd name="T19" fmla="*/ 0 h 702127"/>
                <a:gd name="T20" fmla="*/ 381698 w 730145"/>
                <a:gd name="T21" fmla="*/ 1514 h 702127"/>
                <a:gd name="T22" fmla="*/ 410293 w 730145"/>
                <a:gd name="T23" fmla="*/ 5378 h 702127"/>
                <a:gd name="T24" fmla="*/ 438986 w 730145"/>
                <a:gd name="T25" fmla="*/ 11631 h 702127"/>
                <a:gd name="T26" fmla="*/ 467127 w 730145"/>
                <a:gd name="T27" fmla="*/ 20178 h 702127"/>
                <a:gd name="T28" fmla="*/ 494108 w 730145"/>
                <a:gd name="T29" fmla="*/ 30801 h 702127"/>
                <a:gd name="T30" fmla="*/ 544290 w 730145"/>
                <a:gd name="T31" fmla="*/ 57808 h 702127"/>
                <a:gd name="T32" fmla="*/ 588990 w 730145"/>
                <a:gd name="T33" fmla="*/ 91750 h 702127"/>
                <a:gd name="T34" fmla="*/ 627665 w 730145"/>
                <a:gd name="T35" fmla="*/ 131733 h 702127"/>
                <a:gd name="T36" fmla="*/ 659771 w 730145"/>
                <a:gd name="T37" fmla="*/ 176853 h 702127"/>
                <a:gd name="T38" fmla="*/ 684763 w 730145"/>
                <a:gd name="T39" fmla="*/ 226216 h 702127"/>
                <a:gd name="T40" fmla="*/ 702100 w 730145"/>
                <a:gd name="T41" fmla="*/ 278922 h 702127"/>
                <a:gd name="T42" fmla="*/ 711238 w 730145"/>
                <a:gd name="T43" fmla="*/ 334075 h 702127"/>
                <a:gd name="T44" fmla="*/ 712559 w 730145"/>
                <a:gd name="T45" fmla="*/ 362287 h 702127"/>
                <a:gd name="T46" fmla="*/ 711629 w 730145"/>
                <a:gd name="T47" fmla="*/ 390780 h 702127"/>
                <a:gd name="T48" fmla="*/ 708376 w 730145"/>
                <a:gd name="T49" fmla="*/ 419425 h 702127"/>
                <a:gd name="T50" fmla="*/ 702730 w 730145"/>
                <a:gd name="T51" fmla="*/ 448125 h 702127"/>
                <a:gd name="T52" fmla="*/ 694811 w 730145"/>
                <a:gd name="T53" fmla="*/ 476227 h 702127"/>
                <a:gd name="T54" fmla="*/ 684802 w 730145"/>
                <a:gd name="T55" fmla="*/ 503116 h 702127"/>
                <a:gd name="T56" fmla="*/ 658964 w 730145"/>
                <a:gd name="T57" fmla="*/ 552987 h 702127"/>
                <a:gd name="T58" fmla="*/ 626104 w 730145"/>
                <a:gd name="T59" fmla="*/ 597211 h 702127"/>
                <a:gd name="T60" fmla="*/ 587103 w 730145"/>
                <a:gd name="T61" fmla="*/ 635257 h 702127"/>
                <a:gd name="T62" fmla="*/ 542848 w 730145"/>
                <a:gd name="T63" fmla="*/ 666600 h 702127"/>
                <a:gd name="T64" fmla="*/ 494220 w 730145"/>
                <a:gd name="T65" fmla="*/ 690709 h 702127"/>
                <a:gd name="T66" fmla="*/ 442102 w 730145"/>
                <a:gd name="T67" fmla="*/ 707055 h 702127"/>
                <a:gd name="T68" fmla="*/ 387379 w 730145"/>
                <a:gd name="T69" fmla="*/ 715114 h 702127"/>
                <a:gd name="T70" fmla="*/ 359316 w 730145"/>
                <a:gd name="T71" fmla="*/ 715869 h 702127"/>
                <a:gd name="T72" fmla="*/ 330934 w 730145"/>
                <a:gd name="T73" fmla="*/ 714353 h 702127"/>
                <a:gd name="T74" fmla="*/ 302340 w 730145"/>
                <a:gd name="T75" fmla="*/ 710501 h 702127"/>
                <a:gd name="T76" fmla="*/ 273647 w 730145"/>
                <a:gd name="T77" fmla="*/ 704248 h 702127"/>
                <a:gd name="T78" fmla="*/ 245506 w 730145"/>
                <a:gd name="T79" fmla="*/ 695696 h 702127"/>
                <a:gd name="T80" fmla="*/ 218527 w 730145"/>
                <a:gd name="T81" fmla="*/ 685072 h 702127"/>
                <a:gd name="T82" fmla="*/ 168344 w 730145"/>
                <a:gd name="T83" fmla="*/ 658054 h 702127"/>
                <a:gd name="T84" fmla="*/ 123640 w 730145"/>
                <a:gd name="T85" fmla="*/ 624098 h 702127"/>
                <a:gd name="T86" fmla="*/ 84960 w 730145"/>
                <a:gd name="T87" fmla="*/ 584101 h 702127"/>
                <a:gd name="T88" fmla="*/ 52848 w 730145"/>
                <a:gd name="T89" fmla="*/ 538960 h 702127"/>
                <a:gd name="T90" fmla="*/ 27843 w 730145"/>
                <a:gd name="T91" fmla="*/ 489576 h 702127"/>
                <a:gd name="T92" fmla="*/ 10491 w 730145"/>
                <a:gd name="T93" fmla="*/ 436853 h 702127"/>
                <a:gd name="T94" fmla="*/ 1332 w 730145"/>
                <a:gd name="T95" fmla="*/ 381685 h 702127"/>
                <a:gd name="T96" fmla="*/ 0 w 730145"/>
                <a:gd name="T97" fmla="*/ 353467 h 702127"/>
                <a:gd name="T98" fmla="*/ 915 w 730145"/>
                <a:gd name="T99" fmla="*/ 324975 h 702127"/>
                <a:gd name="T100" fmla="*/ 4152 w 730145"/>
                <a:gd name="T101" fmla="*/ 296323 h 702127"/>
                <a:gd name="T102" fmla="*/ 9779 w 730145"/>
                <a:gd name="T103" fmla="*/ 267622 h 7021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0145"/>
                <a:gd name="T157" fmla="*/ 0 h 702127"/>
                <a:gd name="T158" fmla="*/ 730145 w 730145"/>
                <a:gd name="T159" fmla="*/ 702127 h 7021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0145" h="702127">
                  <a:moveTo>
                    <a:pt x="10019" y="262485"/>
                  </a:moveTo>
                  <a:lnTo>
                    <a:pt x="28396" y="208553"/>
                  </a:lnTo>
                  <a:lnTo>
                    <a:pt x="54881" y="159648"/>
                  </a:lnTo>
                  <a:lnTo>
                    <a:pt x="88566" y="116288"/>
                  </a:lnTo>
                  <a:lnTo>
                    <a:pt x="128546" y="78989"/>
                  </a:lnTo>
                  <a:lnTo>
                    <a:pt x="173913" y="48268"/>
                  </a:lnTo>
                  <a:lnTo>
                    <a:pt x="223760" y="24640"/>
                  </a:lnTo>
                  <a:lnTo>
                    <a:pt x="277182" y="8624"/>
                  </a:lnTo>
                  <a:lnTo>
                    <a:pt x="333270" y="735"/>
                  </a:lnTo>
                  <a:lnTo>
                    <a:pt x="362031" y="0"/>
                  </a:lnTo>
                  <a:lnTo>
                    <a:pt x="391118" y="1490"/>
                  </a:lnTo>
                  <a:lnTo>
                    <a:pt x="420419" y="5270"/>
                  </a:lnTo>
                  <a:lnTo>
                    <a:pt x="449820" y="11406"/>
                  </a:lnTo>
                  <a:lnTo>
                    <a:pt x="478659" y="19792"/>
                  </a:lnTo>
                  <a:lnTo>
                    <a:pt x="506302" y="30210"/>
                  </a:lnTo>
                  <a:lnTo>
                    <a:pt x="557724" y="56698"/>
                  </a:lnTo>
                  <a:lnTo>
                    <a:pt x="603528" y="89989"/>
                  </a:lnTo>
                  <a:lnTo>
                    <a:pt x="643157" y="129203"/>
                  </a:lnTo>
                  <a:lnTo>
                    <a:pt x="676055" y="173458"/>
                  </a:lnTo>
                  <a:lnTo>
                    <a:pt x="701664" y="221873"/>
                  </a:lnTo>
                  <a:lnTo>
                    <a:pt x="719428" y="273568"/>
                  </a:lnTo>
                  <a:lnTo>
                    <a:pt x="728790" y="327662"/>
                  </a:lnTo>
                  <a:lnTo>
                    <a:pt x="730145" y="355333"/>
                  </a:lnTo>
                  <a:lnTo>
                    <a:pt x="729191" y="383274"/>
                  </a:lnTo>
                  <a:lnTo>
                    <a:pt x="725858" y="411374"/>
                  </a:lnTo>
                  <a:lnTo>
                    <a:pt x="720076" y="439523"/>
                  </a:lnTo>
                  <a:lnTo>
                    <a:pt x="711959" y="467086"/>
                  </a:lnTo>
                  <a:lnTo>
                    <a:pt x="701703" y="493458"/>
                  </a:lnTo>
                  <a:lnTo>
                    <a:pt x="675228" y="542372"/>
                  </a:lnTo>
                  <a:lnTo>
                    <a:pt x="641557" y="585747"/>
                  </a:lnTo>
                  <a:lnTo>
                    <a:pt x="601594" y="623063"/>
                  </a:lnTo>
                  <a:lnTo>
                    <a:pt x="556246" y="653804"/>
                  </a:lnTo>
                  <a:lnTo>
                    <a:pt x="506418" y="677450"/>
                  </a:lnTo>
                  <a:lnTo>
                    <a:pt x="453014" y="693483"/>
                  </a:lnTo>
                  <a:lnTo>
                    <a:pt x="396940" y="701387"/>
                  </a:lnTo>
                  <a:lnTo>
                    <a:pt x="368184" y="702127"/>
                  </a:lnTo>
                  <a:lnTo>
                    <a:pt x="339101" y="700641"/>
                  </a:lnTo>
                  <a:lnTo>
                    <a:pt x="309802" y="696863"/>
                  </a:lnTo>
                  <a:lnTo>
                    <a:pt x="280402" y="690729"/>
                  </a:lnTo>
                  <a:lnTo>
                    <a:pt x="251564" y="682341"/>
                  </a:lnTo>
                  <a:lnTo>
                    <a:pt x="223920" y="671921"/>
                  </a:lnTo>
                  <a:lnTo>
                    <a:pt x="172498" y="645423"/>
                  </a:lnTo>
                  <a:lnTo>
                    <a:pt x="126692" y="612118"/>
                  </a:lnTo>
                  <a:lnTo>
                    <a:pt x="87058" y="572887"/>
                  </a:lnTo>
                  <a:lnTo>
                    <a:pt x="54152" y="528613"/>
                  </a:lnTo>
                  <a:lnTo>
                    <a:pt x="28531" y="480179"/>
                  </a:lnTo>
                  <a:lnTo>
                    <a:pt x="10751" y="428467"/>
                  </a:lnTo>
                  <a:lnTo>
                    <a:pt x="1368" y="374359"/>
                  </a:lnTo>
                  <a:lnTo>
                    <a:pt x="0" y="346682"/>
                  </a:lnTo>
                  <a:lnTo>
                    <a:pt x="939" y="318737"/>
                  </a:lnTo>
                  <a:lnTo>
                    <a:pt x="4256" y="290635"/>
                  </a:lnTo>
                  <a:lnTo>
                    <a:pt x="10019" y="262485"/>
                  </a:lnTo>
                  <a:close/>
                </a:path>
              </a:pathLst>
            </a:custGeom>
            <a:noFill/>
            <a:ln w="126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2" name="object 32"/>
            <p:cNvSpPr>
              <a:spLocks/>
            </p:cNvSpPr>
            <p:nvPr/>
          </p:nvSpPr>
          <p:spPr bwMode="auto">
            <a:xfrm>
              <a:off x="5835650" y="2613025"/>
              <a:ext cx="722313" cy="173038"/>
            </a:xfrm>
            <a:custGeom>
              <a:avLst/>
              <a:gdLst>
                <a:gd name="T0" fmla="*/ 0 w 722249"/>
                <a:gd name="T1" fmla="*/ 0 h 172974"/>
                <a:gd name="T2" fmla="*/ 723017 w 722249"/>
                <a:gd name="T3" fmla="*/ 173742 h 172974"/>
                <a:gd name="T4" fmla="*/ 0 60000 65536"/>
                <a:gd name="T5" fmla="*/ 0 60000 65536"/>
                <a:gd name="T6" fmla="*/ 0 w 722249"/>
                <a:gd name="T7" fmla="*/ 0 h 172974"/>
                <a:gd name="T8" fmla="*/ 722249 w 722249"/>
                <a:gd name="T9" fmla="*/ 172974 h 172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2249" h="172974">
                  <a:moveTo>
                    <a:pt x="0" y="0"/>
                  </a:moveTo>
                  <a:lnTo>
                    <a:pt x="722249" y="1729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3" name="object 33"/>
            <p:cNvSpPr>
              <a:spLocks/>
            </p:cNvSpPr>
            <p:nvPr/>
          </p:nvSpPr>
          <p:spPr bwMode="auto">
            <a:xfrm>
              <a:off x="6107113" y="2352675"/>
              <a:ext cx="179387" cy="690563"/>
            </a:xfrm>
            <a:custGeom>
              <a:avLst/>
              <a:gdLst>
                <a:gd name="T0" fmla="*/ 180080 w 179324"/>
                <a:gd name="T1" fmla="*/ 0 h 690499"/>
                <a:gd name="T2" fmla="*/ 0 w 179324"/>
                <a:gd name="T3" fmla="*/ 691267 h 690499"/>
                <a:gd name="T4" fmla="*/ 0 60000 65536"/>
                <a:gd name="T5" fmla="*/ 0 60000 65536"/>
                <a:gd name="T6" fmla="*/ 0 w 179324"/>
                <a:gd name="T7" fmla="*/ 0 h 690499"/>
                <a:gd name="T8" fmla="*/ 179324 w 179324"/>
                <a:gd name="T9" fmla="*/ 690499 h 690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9324" h="690499">
                  <a:moveTo>
                    <a:pt x="179324" y="0"/>
                  </a:moveTo>
                  <a:lnTo>
                    <a:pt x="0" y="6904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4" name="object 34"/>
            <p:cNvSpPr>
              <a:spLocks/>
            </p:cNvSpPr>
            <p:nvPr/>
          </p:nvSpPr>
          <p:spPr bwMode="auto">
            <a:xfrm>
              <a:off x="6048375" y="2463800"/>
              <a:ext cx="157163" cy="177800"/>
            </a:xfrm>
            <a:custGeom>
              <a:avLst/>
              <a:gdLst>
                <a:gd name="T0" fmla="*/ 42532 w 156238"/>
                <a:gd name="T1" fmla="*/ 0 h 177390"/>
                <a:gd name="T2" fmla="*/ 0 w 156238"/>
                <a:gd name="T3" fmla="*/ 163209 h 177390"/>
                <a:gd name="T4" fmla="*/ 72023 w 156238"/>
                <a:gd name="T5" fmla="*/ 180323 h 177390"/>
                <a:gd name="T6" fmla="*/ 85625 w 156238"/>
                <a:gd name="T7" fmla="*/ 182252 h 177390"/>
                <a:gd name="T8" fmla="*/ 98324 w 156238"/>
                <a:gd name="T9" fmla="*/ 182376 h 177390"/>
                <a:gd name="T10" fmla="*/ 112238 w 156238"/>
                <a:gd name="T11" fmla="*/ 179888 h 177390"/>
                <a:gd name="T12" fmla="*/ 124263 w 156238"/>
                <a:gd name="T13" fmla="*/ 174879 h 177390"/>
                <a:gd name="T14" fmla="*/ 133550 w 156238"/>
                <a:gd name="T15" fmla="*/ 168418 h 177390"/>
                <a:gd name="T16" fmla="*/ 142699 w 156238"/>
                <a:gd name="T17" fmla="*/ 159138 h 177390"/>
                <a:gd name="T18" fmla="*/ 146830 w 156238"/>
                <a:gd name="T19" fmla="*/ 153546 h 177390"/>
                <a:gd name="T20" fmla="*/ 83974 w 156238"/>
                <a:gd name="T21" fmla="*/ 153546 h 177390"/>
                <a:gd name="T22" fmla="*/ 76886 w 156238"/>
                <a:gd name="T23" fmla="*/ 152373 h 177390"/>
                <a:gd name="T24" fmla="*/ 67208 w 156238"/>
                <a:gd name="T25" fmla="*/ 150152 h 177390"/>
                <a:gd name="T26" fmla="*/ 41578 w 156238"/>
                <a:gd name="T27" fmla="*/ 144017 h 177390"/>
                <a:gd name="T28" fmla="*/ 69660 w 156238"/>
                <a:gd name="T29" fmla="*/ 35775 h 177390"/>
                <a:gd name="T30" fmla="*/ 149401 w 156238"/>
                <a:gd name="T31" fmla="*/ 35775 h 177390"/>
                <a:gd name="T32" fmla="*/ 145729 w 156238"/>
                <a:gd name="T33" fmla="*/ 32138 h 177390"/>
                <a:gd name="T34" fmla="*/ 132697 w 156238"/>
                <a:gd name="T35" fmla="*/ 23727 h 177390"/>
                <a:gd name="T36" fmla="*/ 120827 w 156238"/>
                <a:gd name="T37" fmla="*/ 19268 h 177390"/>
                <a:gd name="T38" fmla="*/ 105378 w 156238"/>
                <a:gd name="T39" fmla="*/ 15015 h 177390"/>
                <a:gd name="T40" fmla="*/ 42532 w 156238"/>
                <a:gd name="T41" fmla="*/ 0 h 177390"/>
                <a:gd name="T42" fmla="*/ 149401 w 156238"/>
                <a:gd name="T43" fmla="*/ 35775 h 177390"/>
                <a:gd name="T44" fmla="*/ 69660 w 156238"/>
                <a:gd name="T45" fmla="*/ 35775 h 177390"/>
                <a:gd name="T46" fmla="*/ 87810 w 156238"/>
                <a:gd name="T47" fmla="*/ 40176 h 177390"/>
                <a:gd name="T48" fmla="*/ 103549 w 156238"/>
                <a:gd name="T49" fmla="*/ 44376 h 177390"/>
                <a:gd name="T50" fmla="*/ 113010 w 156238"/>
                <a:gd name="T51" fmla="*/ 47787 h 177390"/>
                <a:gd name="T52" fmla="*/ 119146 w 156238"/>
                <a:gd name="T53" fmla="*/ 50659 h 177390"/>
                <a:gd name="T54" fmla="*/ 123781 w 156238"/>
                <a:gd name="T55" fmla="*/ 54578 h 177390"/>
                <a:gd name="T56" fmla="*/ 126917 w 156238"/>
                <a:gd name="T57" fmla="*/ 59278 h 177390"/>
                <a:gd name="T58" fmla="*/ 130188 w 156238"/>
                <a:gd name="T59" fmla="*/ 64107 h 177390"/>
                <a:gd name="T60" fmla="*/ 131961 w 156238"/>
                <a:gd name="T61" fmla="*/ 70115 h 177390"/>
                <a:gd name="T62" fmla="*/ 132613 w 156238"/>
                <a:gd name="T63" fmla="*/ 84363 h 177390"/>
                <a:gd name="T64" fmla="*/ 130918 w 156238"/>
                <a:gd name="T65" fmla="*/ 96315 h 177390"/>
                <a:gd name="T66" fmla="*/ 117237 w 156238"/>
                <a:gd name="T67" fmla="*/ 136443 h 177390"/>
                <a:gd name="T68" fmla="*/ 94334 w 156238"/>
                <a:gd name="T69" fmla="*/ 153546 h 177390"/>
                <a:gd name="T70" fmla="*/ 146830 w 156238"/>
                <a:gd name="T71" fmla="*/ 153546 h 177390"/>
                <a:gd name="T72" fmla="*/ 166092 w 156238"/>
                <a:gd name="T73" fmla="*/ 106599 h 177390"/>
                <a:gd name="T74" fmla="*/ 167706 w 156238"/>
                <a:gd name="T75" fmla="*/ 81903 h 177390"/>
                <a:gd name="T76" fmla="*/ 166372 w 156238"/>
                <a:gd name="T77" fmla="*/ 66561 h 177390"/>
                <a:gd name="T78" fmla="*/ 162161 w 156238"/>
                <a:gd name="T79" fmla="*/ 54754 h 177390"/>
                <a:gd name="T80" fmla="*/ 154678 w 156238"/>
                <a:gd name="T81" fmla="*/ 41001 h 177390"/>
                <a:gd name="T82" fmla="*/ 149401 w 156238"/>
                <a:gd name="T83" fmla="*/ 35775 h 1773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238"/>
                <a:gd name="T127" fmla="*/ 0 h 177390"/>
                <a:gd name="T128" fmla="*/ 156238 w 156238"/>
                <a:gd name="T129" fmla="*/ 177390 h 1773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238" h="177390">
                  <a:moveTo>
                    <a:pt x="39624" y="0"/>
                  </a:moveTo>
                  <a:lnTo>
                    <a:pt x="0" y="158750"/>
                  </a:lnTo>
                  <a:lnTo>
                    <a:pt x="67098" y="175397"/>
                  </a:lnTo>
                  <a:lnTo>
                    <a:pt x="79770" y="177273"/>
                  </a:lnTo>
                  <a:lnTo>
                    <a:pt x="91599" y="177390"/>
                  </a:lnTo>
                  <a:lnTo>
                    <a:pt x="104562" y="174974"/>
                  </a:lnTo>
                  <a:lnTo>
                    <a:pt x="115765" y="170101"/>
                  </a:lnTo>
                  <a:lnTo>
                    <a:pt x="124417" y="163816"/>
                  </a:lnTo>
                  <a:lnTo>
                    <a:pt x="132941" y="154790"/>
                  </a:lnTo>
                  <a:lnTo>
                    <a:pt x="136790" y="149351"/>
                  </a:lnTo>
                  <a:lnTo>
                    <a:pt x="78232" y="149351"/>
                  </a:lnTo>
                  <a:lnTo>
                    <a:pt x="71627" y="148209"/>
                  </a:lnTo>
                  <a:lnTo>
                    <a:pt x="62611" y="146050"/>
                  </a:lnTo>
                  <a:lnTo>
                    <a:pt x="38735" y="140081"/>
                  </a:lnTo>
                  <a:lnTo>
                    <a:pt x="64897" y="34798"/>
                  </a:lnTo>
                  <a:lnTo>
                    <a:pt x="139183" y="34798"/>
                  </a:lnTo>
                  <a:lnTo>
                    <a:pt x="135761" y="31260"/>
                  </a:lnTo>
                  <a:lnTo>
                    <a:pt x="123623" y="23079"/>
                  </a:lnTo>
                  <a:lnTo>
                    <a:pt x="112566" y="18742"/>
                  </a:lnTo>
                  <a:lnTo>
                    <a:pt x="98171" y="14605"/>
                  </a:lnTo>
                  <a:lnTo>
                    <a:pt x="39624" y="0"/>
                  </a:lnTo>
                  <a:close/>
                </a:path>
                <a:path w="156238" h="177390">
                  <a:moveTo>
                    <a:pt x="139183" y="34798"/>
                  </a:moveTo>
                  <a:lnTo>
                    <a:pt x="64897" y="34798"/>
                  </a:lnTo>
                  <a:lnTo>
                    <a:pt x="81804" y="39078"/>
                  </a:lnTo>
                  <a:lnTo>
                    <a:pt x="96468" y="43164"/>
                  </a:lnTo>
                  <a:lnTo>
                    <a:pt x="105283" y="46482"/>
                  </a:lnTo>
                  <a:lnTo>
                    <a:pt x="110998" y="49275"/>
                  </a:lnTo>
                  <a:lnTo>
                    <a:pt x="115315" y="53086"/>
                  </a:lnTo>
                  <a:lnTo>
                    <a:pt x="118237" y="57658"/>
                  </a:lnTo>
                  <a:lnTo>
                    <a:pt x="121285" y="62357"/>
                  </a:lnTo>
                  <a:lnTo>
                    <a:pt x="122936" y="68199"/>
                  </a:lnTo>
                  <a:lnTo>
                    <a:pt x="123544" y="82057"/>
                  </a:lnTo>
                  <a:lnTo>
                    <a:pt x="121965" y="93681"/>
                  </a:lnTo>
                  <a:lnTo>
                    <a:pt x="109220" y="132715"/>
                  </a:lnTo>
                  <a:lnTo>
                    <a:pt x="87884" y="149351"/>
                  </a:lnTo>
                  <a:lnTo>
                    <a:pt x="136790" y="149351"/>
                  </a:lnTo>
                  <a:lnTo>
                    <a:pt x="154733" y="103686"/>
                  </a:lnTo>
                  <a:lnTo>
                    <a:pt x="156238" y="79665"/>
                  </a:lnTo>
                  <a:lnTo>
                    <a:pt x="154994" y="64743"/>
                  </a:lnTo>
                  <a:lnTo>
                    <a:pt x="151072" y="53258"/>
                  </a:lnTo>
                  <a:lnTo>
                    <a:pt x="144101" y="39881"/>
                  </a:lnTo>
                  <a:lnTo>
                    <a:pt x="139183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5" name="object 35"/>
            <p:cNvSpPr>
              <a:spLocks/>
            </p:cNvSpPr>
            <p:nvPr/>
          </p:nvSpPr>
          <p:spPr bwMode="auto">
            <a:xfrm>
              <a:off x="6335713" y="2536825"/>
              <a:ext cx="141287" cy="169863"/>
            </a:xfrm>
            <a:custGeom>
              <a:avLst/>
              <a:gdLst>
                <a:gd name="T0" fmla="*/ 658 w 141779"/>
                <a:gd name="T1" fmla="*/ 92801 h 170502"/>
                <a:gd name="T2" fmla="*/ 1515 w 141779"/>
                <a:gd name="T3" fmla="*/ 116942 h 170502"/>
                <a:gd name="T4" fmla="*/ 67239 w 141779"/>
                <a:gd name="T5" fmla="*/ 162991 h 170502"/>
                <a:gd name="T6" fmla="*/ 114011 w 141779"/>
                <a:gd name="T7" fmla="*/ 146598 h 170502"/>
                <a:gd name="T8" fmla="*/ 70008 w 141779"/>
                <a:gd name="T9" fmla="*/ 136086 h 170502"/>
                <a:gd name="T10" fmla="*/ 44741 w 141779"/>
                <a:gd name="T11" fmla="*/ 129194 h 170502"/>
                <a:gd name="T12" fmla="*/ 32040 w 141779"/>
                <a:gd name="T13" fmla="*/ 110466 h 170502"/>
                <a:gd name="T14" fmla="*/ 698 w 141779"/>
                <a:gd name="T15" fmla="*/ 92495 h 170502"/>
                <a:gd name="T16" fmla="*/ 25763 w 141779"/>
                <a:gd name="T17" fmla="*/ 21681 h 170502"/>
                <a:gd name="T18" fmla="*/ 23792 w 141779"/>
                <a:gd name="T19" fmla="*/ 56271 h 170502"/>
                <a:gd name="T20" fmla="*/ 74808 w 141779"/>
                <a:gd name="T21" fmla="*/ 97334 h 170502"/>
                <a:gd name="T22" fmla="*/ 86937 w 141779"/>
                <a:gd name="T23" fmla="*/ 104877 h 170502"/>
                <a:gd name="T24" fmla="*/ 93028 w 141779"/>
                <a:gd name="T25" fmla="*/ 113984 h 170502"/>
                <a:gd name="T26" fmla="*/ 92419 w 141779"/>
                <a:gd name="T27" fmla="*/ 120905 h 170502"/>
                <a:gd name="T28" fmla="*/ 87303 w 141779"/>
                <a:gd name="T29" fmla="*/ 130737 h 170502"/>
                <a:gd name="T30" fmla="*/ 70008 w 141779"/>
                <a:gd name="T31" fmla="*/ 136086 h 170502"/>
                <a:gd name="T32" fmla="*/ 124250 w 141779"/>
                <a:gd name="T33" fmla="*/ 123359 h 170502"/>
                <a:gd name="T34" fmla="*/ 121975 w 141779"/>
                <a:gd name="T35" fmla="*/ 99437 h 170502"/>
                <a:gd name="T36" fmla="*/ 71520 w 141779"/>
                <a:gd name="T37" fmla="*/ 59609 h 170502"/>
                <a:gd name="T38" fmla="*/ 54046 w 141779"/>
                <a:gd name="T39" fmla="*/ 46847 h 170502"/>
                <a:gd name="T40" fmla="*/ 50881 w 141779"/>
                <a:gd name="T41" fmla="*/ 40049 h 170502"/>
                <a:gd name="T42" fmla="*/ 55144 w 141779"/>
                <a:gd name="T43" fmla="*/ 29851 h 170502"/>
                <a:gd name="T44" fmla="*/ 127161 w 141779"/>
                <a:gd name="T45" fmla="*/ 25845 h 170502"/>
                <a:gd name="T46" fmla="*/ 117612 w 141779"/>
                <a:gd name="T47" fmla="*/ 15728 h 170502"/>
                <a:gd name="T48" fmla="*/ 94870 w 141779"/>
                <a:gd name="T49" fmla="*/ 5328 h 170502"/>
                <a:gd name="T50" fmla="*/ 66209 w 141779"/>
                <a:gd name="T51" fmla="*/ 0 h 170502"/>
                <a:gd name="T52" fmla="*/ 72442 w 141779"/>
                <a:gd name="T53" fmla="*/ 25845 h 170502"/>
                <a:gd name="T54" fmla="*/ 96072 w 141779"/>
                <a:gd name="T55" fmla="*/ 33495 h 170502"/>
                <a:gd name="T56" fmla="*/ 103016 w 141779"/>
                <a:gd name="T57" fmla="*/ 42477 h 170502"/>
                <a:gd name="T58" fmla="*/ 103869 w 141779"/>
                <a:gd name="T59" fmla="*/ 56924 h 170502"/>
                <a:gd name="T60" fmla="*/ 135424 w 141779"/>
                <a:gd name="T61" fmla="*/ 44780 h 170502"/>
                <a:gd name="T62" fmla="*/ 127161 w 141779"/>
                <a:gd name="T63" fmla="*/ 25845 h 1705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1779"/>
                <a:gd name="T97" fmla="*/ 0 h 170502"/>
                <a:gd name="T98" fmla="*/ 141779 w 141779"/>
                <a:gd name="T99" fmla="*/ 170502 h 1705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1779" h="170502">
                  <a:moveTo>
                    <a:pt x="724" y="96759"/>
                  </a:moveTo>
                  <a:lnTo>
                    <a:pt x="682" y="97077"/>
                  </a:lnTo>
                  <a:lnTo>
                    <a:pt x="0" y="110148"/>
                  </a:lnTo>
                  <a:lnTo>
                    <a:pt x="1575" y="122332"/>
                  </a:lnTo>
                  <a:lnTo>
                    <a:pt x="29788" y="158786"/>
                  </a:lnTo>
                  <a:lnTo>
                    <a:pt x="70103" y="170502"/>
                  </a:lnTo>
                  <a:lnTo>
                    <a:pt x="82418" y="170437"/>
                  </a:lnTo>
                  <a:lnTo>
                    <a:pt x="118867" y="153355"/>
                  </a:lnTo>
                  <a:lnTo>
                    <a:pt x="125258" y="142362"/>
                  </a:lnTo>
                  <a:lnTo>
                    <a:pt x="72990" y="142362"/>
                  </a:lnTo>
                  <a:lnTo>
                    <a:pt x="58816" y="140328"/>
                  </a:lnTo>
                  <a:lnTo>
                    <a:pt x="46647" y="135150"/>
                  </a:lnTo>
                  <a:lnTo>
                    <a:pt x="37625" y="126456"/>
                  </a:lnTo>
                  <a:lnTo>
                    <a:pt x="33406" y="115557"/>
                  </a:lnTo>
                  <a:lnTo>
                    <a:pt x="32601" y="101585"/>
                  </a:lnTo>
                  <a:lnTo>
                    <a:pt x="724" y="96759"/>
                  </a:lnTo>
                  <a:close/>
                </a:path>
                <a:path w="141779" h="170502">
                  <a:moveTo>
                    <a:pt x="69030" y="0"/>
                  </a:moveTo>
                  <a:lnTo>
                    <a:pt x="26861" y="22680"/>
                  </a:lnTo>
                  <a:lnTo>
                    <a:pt x="21716" y="47181"/>
                  </a:lnTo>
                  <a:lnTo>
                    <a:pt x="24805" y="58865"/>
                  </a:lnTo>
                  <a:lnTo>
                    <a:pt x="64434" y="94424"/>
                  </a:lnTo>
                  <a:lnTo>
                    <a:pt x="77995" y="101821"/>
                  </a:lnTo>
                  <a:lnTo>
                    <a:pt x="85687" y="106284"/>
                  </a:lnTo>
                  <a:lnTo>
                    <a:pt x="90640" y="109713"/>
                  </a:lnTo>
                  <a:lnTo>
                    <a:pt x="93942" y="112888"/>
                  </a:lnTo>
                  <a:lnTo>
                    <a:pt x="96990" y="119238"/>
                  </a:lnTo>
                  <a:lnTo>
                    <a:pt x="97371" y="122794"/>
                  </a:lnTo>
                  <a:lnTo>
                    <a:pt x="96355" y="126477"/>
                  </a:lnTo>
                  <a:lnTo>
                    <a:pt x="94958" y="132319"/>
                  </a:lnTo>
                  <a:lnTo>
                    <a:pt x="91021" y="136764"/>
                  </a:lnTo>
                  <a:lnTo>
                    <a:pt x="83785" y="140231"/>
                  </a:lnTo>
                  <a:lnTo>
                    <a:pt x="72990" y="142362"/>
                  </a:lnTo>
                  <a:lnTo>
                    <a:pt x="125258" y="142362"/>
                  </a:lnTo>
                  <a:lnTo>
                    <a:pt x="129543" y="129045"/>
                  </a:lnTo>
                  <a:lnTo>
                    <a:pt x="129968" y="117045"/>
                  </a:lnTo>
                  <a:lnTo>
                    <a:pt x="127171" y="104019"/>
                  </a:lnTo>
                  <a:lnTo>
                    <a:pt x="90765" y="71081"/>
                  </a:lnTo>
                  <a:lnTo>
                    <a:pt x="74567" y="62356"/>
                  </a:lnTo>
                  <a:lnTo>
                    <a:pt x="62773" y="54972"/>
                  </a:lnTo>
                  <a:lnTo>
                    <a:pt x="56350" y="49007"/>
                  </a:lnTo>
                  <a:lnTo>
                    <a:pt x="53810" y="45578"/>
                  </a:lnTo>
                  <a:lnTo>
                    <a:pt x="53048" y="41895"/>
                  </a:lnTo>
                  <a:lnTo>
                    <a:pt x="54953" y="34021"/>
                  </a:lnTo>
                  <a:lnTo>
                    <a:pt x="57493" y="31227"/>
                  </a:lnTo>
                  <a:lnTo>
                    <a:pt x="67780" y="27036"/>
                  </a:lnTo>
                  <a:lnTo>
                    <a:pt x="132577" y="27036"/>
                  </a:lnTo>
                  <a:lnTo>
                    <a:pt x="130090" y="22879"/>
                  </a:lnTo>
                  <a:lnTo>
                    <a:pt x="122623" y="16453"/>
                  </a:lnTo>
                  <a:lnTo>
                    <a:pt x="112449" y="10732"/>
                  </a:lnTo>
                  <a:lnTo>
                    <a:pt x="98912" y="5573"/>
                  </a:lnTo>
                  <a:lnTo>
                    <a:pt x="81356" y="833"/>
                  </a:lnTo>
                  <a:lnTo>
                    <a:pt x="69030" y="0"/>
                  </a:lnTo>
                  <a:close/>
                </a:path>
                <a:path w="141779" h="170502">
                  <a:moveTo>
                    <a:pt x="132577" y="27036"/>
                  </a:moveTo>
                  <a:lnTo>
                    <a:pt x="75527" y="27036"/>
                  </a:lnTo>
                  <a:lnTo>
                    <a:pt x="93815" y="31608"/>
                  </a:lnTo>
                  <a:lnTo>
                    <a:pt x="100165" y="35037"/>
                  </a:lnTo>
                  <a:lnTo>
                    <a:pt x="103848" y="39736"/>
                  </a:lnTo>
                  <a:lnTo>
                    <a:pt x="107404" y="44435"/>
                  </a:lnTo>
                  <a:lnTo>
                    <a:pt x="108928" y="51039"/>
                  </a:lnTo>
                  <a:lnTo>
                    <a:pt x="108293" y="59548"/>
                  </a:lnTo>
                  <a:lnTo>
                    <a:pt x="141779" y="58408"/>
                  </a:lnTo>
                  <a:lnTo>
                    <a:pt x="141194" y="46844"/>
                  </a:lnTo>
                  <a:lnTo>
                    <a:pt x="137451" y="35182"/>
                  </a:lnTo>
                  <a:lnTo>
                    <a:pt x="132577" y="270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6" name="object 36"/>
            <p:cNvSpPr>
              <a:spLocks/>
            </p:cNvSpPr>
            <p:nvPr/>
          </p:nvSpPr>
          <p:spPr bwMode="auto">
            <a:xfrm>
              <a:off x="5975350" y="2754313"/>
              <a:ext cx="150813" cy="166687"/>
            </a:xfrm>
            <a:custGeom>
              <a:avLst/>
              <a:gdLst>
                <a:gd name="T0" fmla="*/ 39113 w 150976"/>
                <a:gd name="T1" fmla="*/ 0 h 166750"/>
                <a:gd name="T2" fmla="*/ 0 w 150976"/>
                <a:gd name="T3" fmla="*/ 158030 h 166750"/>
                <a:gd name="T4" fmla="*/ 31717 w 150976"/>
                <a:gd name="T5" fmla="*/ 165994 h 166750"/>
                <a:gd name="T6" fmla="*/ 46384 w 150976"/>
                <a:gd name="T7" fmla="*/ 106327 h 166750"/>
                <a:gd name="T8" fmla="*/ 130557 w 150976"/>
                <a:gd name="T9" fmla="*/ 106327 h 166750"/>
                <a:gd name="T10" fmla="*/ 140567 w 150976"/>
                <a:gd name="T11" fmla="*/ 95233 h 166750"/>
                <a:gd name="T12" fmla="*/ 143500 w 150976"/>
                <a:gd name="T13" fmla="*/ 87796 h 166750"/>
                <a:gd name="T14" fmla="*/ 95431 w 150976"/>
                <a:gd name="T15" fmla="*/ 87796 h 166750"/>
                <a:gd name="T16" fmla="*/ 85601 w 150976"/>
                <a:gd name="T17" fmla="*/ 87071 h 166750"/>
                <a:gd name="T18" fmla="*/ 70329 w 150976"/>
                <a:gd name="T19" fmla="*/ 83816 h 166750"/>
                <a:gd name="T20" fmla="*/ 53029 w 150976"/>
                <a:gd name="T21" fmla="*/ 79523 h 166750"/>
                <a:gd name="T22" fmla="*/ 64186 w 150976"/>
                <a:gd name="T23" fmla="*/ 34642 h 166750"/>
                <a:gd name="T24" fmla="*/ 138533 w 150976"/>
                <a:gd name="T25" fmla="*/ 34642 h 166750"/>
                <a:gd name="T26" fmla="*/ 136611 w 150976"/>
                <a:gd name="T27" fmla="*/ 31960 h 166750"/>
                <a:gd name="T28" fmla="*/ 126423 w 150976"/>
                <a:gd name="T29" fmla="*/ 24224 h 166750"/>
                <a:gd name="T30" fmla="*/ 118536 w 150976"/>
                <a:gd name="T31" fmla="*/ 20955 h 166750"/>
                <a:gd name="T32" fmla="*/ 106374 w 150976"/>
                <a:gd name="T33" fmla="*/ 17142 h 166750"/>
                <a:gd name="T34" fmla="*/ 89887 w 150976"/>
                <a:gd name="T35" fmla="*/ 12767 h 166750"/>
                <a:gd name="T36" fmla="*/ 39113 w 150976"/>
                <a:gd name="T37" fmla="*/ 0 h 166750"/>
                <a:gd name="T38" fmla="*/ 130557 w 150976"/>
                <a:gd name="T39" fmla="*/ 106327 h 166750"/>
                <a:gd name="T40" fmla="*/ 46384 w 150976"/>
                <a:gd name="T41" fmla="*/ 106327 h 166750"/>
                <a:gd name="T42" fmla="*/ 77582 w 150976"/>
                <a:gd name="T43" fmla="*/ 114036 h 166750"/>
                <a:gd name="T44" fmla="*/ 90318 w 150976"/>
                <a:gd name="T45" fmla="*/ 116481 h 166750"/>
                <a:gd name="T46" fmla="*/ 100415 w 150976"/>
                <a:gd name="T47" fmla="*/ 117574 h 166750"/>
                <a:gd name="T48" fmla="*/ 106309 w 150976"/>
                <a:gd name="T49" fmla="*/ 117698 h 166750"/>
                <a:gd name="T50" fmla="*/ 112325 w 150976"/>
                <a:gd name="T51" fmla="*/ 116566 h 166750"/>
                <a:gd name="T52" fmla="*/ 121141 w 150976"/>
                <a:gd name="T53" fmla="*/ 113129 h 166750"/>
                <a:gd name="T54" fmla="*/ 129679 w 150976"/>
                <a:gd name="T55" fmla="*/ 107291 h 166750"/>
                <a:gd name="T56" fmla="*/ 130557 w 150976"/>
                <a:gd name="T57" fmla="*/ 106327 h 166750"/>
                <a:gd name="T58" fmla="*/ 138533 w 150976"/>
                <a:gd name="T59" fmla="*/ 34642 h 166750"/>
                <a:gd name="T60" fmla="*/ 64186 w 150976"/>
                <a:gd name="T61" fmla="*/ 34642 h 166750"/>
                <a:gd name="T62" fmla="*/ 79480 w 150976"/>
                <a:gd name="T63" fmla="*/ 38555 h 166750"/>
                <a:gd name="T64" fmla="*/ 90890 w 150976"/>
                <a:gd name="T65" fmla="*/ 41337 h 166750"/>
                <a:gd name="T66" fmla="*/ 98286 w 150976"/>
                <a:gd name="T67" fmla="*/ 43614 h 166750"/>
                <a:gd name="T68" fmla="*/ 115837 w 150976"/>
                <a:gd name="T69" fmla="*/ 65232 h 166750"/>
                <a:gd name="T70" fmla="*/ 113329 w 150976"/>
                <a:gd name="T71" fmla="*/ 75725 h 166750"/>
                <a:gd name="T72" fmla="*/ 111074 w 150976"/>
                <a:gd name="T73" fmla="*/ 79523 h 166750"/>
                <a:gd name="T74" fmla="*/ 104554 w 150976"/>
                <a:gd name="T75" fmla="*/ 85341 h 166750"/>
                <a:gd name="T76" fmla="*/ 100667 w 150976"/>
                <a:gd name="T77" fmla="*/ 87107 h 166750"/>
                <a:gd name="T78" fmla="*/ 95431 w 150976"/>
                <a:gd name="T79" fmla="*/ 87796 h 166750"/>
                <a:gd name="T80" fmla="*/ 143500 w 150976"/>
                <a:gd name="T81" fmla="*/ 87796 h 166750"/>
                <a:gd name="T82" fmla="*/ 144849 w 150976"/>
                <a:gd name="T83" fmla="*/ 84369 h 166750"/>
                <a:gd name="T84" fmla="*/ 149032 w 150976"/>
                <a:gd name="T85" fmla="*/ 66710 h 166750"/>
                <a:gd name="T86" fmla="*/ 148109 w 150976"/>
                <a:gd name="T87" fmla="*/ 54706 h 166750"/>
                <a:gd name="T88" fmla="*/ 143983 w 150976"/>
                <a:gd name="T89" fmla="*/ 42240 h 166750"/>
                <a:gd name="T90" fmla="*/ 138533 w 150976"/>
                <a:gd name="T91" fmla="*/ 34642 h 1667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0976"/>
                <a:gd name="T139" fmla="*/ 0 h 166750"/>
                <a:gd name="T140" fmla="*/ 150976 w 150976"/>
                <a:gd name="T141" fmla="*/ 166750 h 1667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0976" h="166750">
                  <a:moveTo>
                    <a:pt x="39624" y="0"/>
                  </a:moveTo>
                  <a:lnTo>
                    <a:pt x="0" y="158750"/>
                  </a:lnTo>
                  <a:lnTo>
                    <a:pt x="32131" y="166750"/>
                  </a:lnTo>
                  <a:lnTo>
                    <a:pt x="46989" y="106807"/>
                  </a:lnTo>
                  <a:lnTo>
                    <a:pt x="132260" y="106807"/>
                  </a:lnTo>
                  <a:lnTo>
                    <a:pt x="142401" y="95665"/>
                  </a:lnTo>
                  <a:lnTo>
                    <a:pt x="145372" y="88192"/>
                  </a:lnTo>
                  <a:lnTo>
                    <a:pt x="96675" y="88192"/>
                  </a:lnTo>
                  <a:lnTo>
                    <a:pt x="86719" y="87467"/>
                  </a:lnTo>
                  <a:lnTo>
                    <a:pt x="71247" y="84200"/>
                  </a:lnTo>
                  <a:lnTo>
                    <a:pt x="53721" y="79883"/>
                  </a:lnTo>
                  <a:lnTo>
                    <a:pt x="65024" y="34798"/>
                  </a:lnTo>
                  <a:lnTo>
                    <a:pt x="140341" y="34798"/>
                  </a:lnTo>
                  <a:lnTo>
                    <a:pt x="138393" y="32104"/>
                  </a:lnTo>
                  <a:lnTo>
                    <a:pt x="128073" y="24332"/>
                  </a:lnTo>
                  <a:lnTo>
                    <a:pt x="120083" y="21051"/>
                  </a:lnTo>
                  <a:lnTo>
                    <a:pt x="107761" y="17216"/>
                  </a:lnTo>
                  <a:lnTo>
                    <a:pt x="91059" y="12827"/>
                  </a:lnTo>
                  <a:lnTo>
                    <a:pt x="39624" y="0"/>
                  </a:lnTo>
                  <a:close/>
                </a:path>
                <a:path w="150976" h="166750">
                  <a:moveTo>
                    <a:pt x="132260" y="106807"/>
                  </a:moveTo>
                  <a:lnTo>
                    <a:pt x="46989" y="106807"/>
                  </a:lnTo>
                  <a:lnTo>
                    <a:pt x="78594" y="114552"/>
                  </a:lnTo>
                  <a:lnTo>
                    <a:pt x="91497" y="117009"/>
                  </a:lnTo>
                  <a:lnTo>
                    <a:pt x="101726" y="118110"/>
                  </a:lnTo>
                  <a:lnTo>
                    <a:pt x="107696" y="118237"/>
                  </a:lnTo>
                  <a:lnTo>
                    <a:pt x="113791" y="117094"/>
                  </a:lnTo>
                  <a:lnTo>
                    <a:pt x="122720" y="113645"/>
                  </a:lnTo>
                  <a:lnTo>
                    <a:pt x="131371" y="107783"/>
                  </a:lnTo>
                  <a:lnTo>
                    <a:pt x="132260" y="106807"/>
                  </a:lnTo>
                  <a:close/>
                </a:path>
                <a:path w="150976" h="166750">
                  <a:moveTo>
                    <a:pt x="140341" y="34798"/>
                  </a:moveTo>
                  <a:lnTo>
                    <a:pt x="65024" y="34798"/>
                  </a:lnTo>
                  <a:lnTo>
                    <a:pt x="80517" y="38735"/>
                  </a:lnTo>
                  <a:lnTo>
                    <a:pt x="92075" y="41529"/>
                  </a:lnTo>
                  <a:lnTo>
                    <a:pt x="99567" y="43815"/>
                  </a:lnTo>
                  <a:lnTo>
                    <a:pt x="117348" y="65532"/>
                  </a:lnTo>
                  <a:lnTo>
                    <a:pt x="114808" y="76073"/>
                  </a:lnTo>
                  <a:lnTo>
                    <a:pt x="112522" y="79883"/>
                  </a:lnTo>
                  <a:lnTo>
                    <a:pt x="105917" y="85725"/>
                  </a:lnTo>
                  <a:lnTo>
                    <a:pt x="101981" y="87503"/>
                  </a:lnTo>
                  <a:lnTo>
                    <a:pt x="96675" y="88192"/>
                  </a:lnTo>
                  <a:lnTo>
                    <a:pt x="145372" y="88192"/>
                  </a:lnTo>
                  <a:lnTo>
                    <a:pt x="146739" y="84753"/>
                  </a:lnTo>
                  <a:lnTo>
                    <a:pt x="150976" y="67010"/>
                  </a:lnTo>
                  <a:lnTo>
                    <a:pt x="150041" y="54958"/>
                  </a:lnTo>
                  <a:lnTo>
                    <a:pt x="145861" y="42432"/>
                  </a:lnTo>
                  <a:lnTo>
                    <a:pt x="140341" y="3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17" name="object 37"/>
            <p:cNvSpPr>
              <a:spLocks/>
            </p:cNvSpPr>
            <p:nvPr/>
          </p:nvSpPr>
          <p:spPr bwMode="auto">
            <a:xfrm>
              <a:off x="6238875" y="2832100"/>
              <a:ext cx="158750" cy="182563"/>
            </a:xfrm>
            <a:custGeom>
              <a:avLst/>
              <a:gdLst>
                <a:gd name="T0" fmla="*/ 143543 w 159385"/>
                <a:gd name="T1" fmla="*/ 114744 h 183134"/>
                <a:gd name="T2" fmla="*/ 53508 w 159385"/>
                <a:gd name="T3" fmla="*/ 114744 h 183134"/>
                <a:gd name="T4" fmla="*/ 114038 w 159385"/>
                <a:gd name="T5" fmla="*/ 129913 h 183134"/>
                <a:gd name="T6" fmla="*/ 118639 w 159385"/>
                <a:gd name="T7" fmla="*/ 168080 h 183134"/>
                <a:gd name="T8" fmla="*/ 151930 w 159385"/>
                <a:gd name="T9" fmla="*/ 176399 h 183134"/>
                <a:gd name="T10" fmla="*/ 143543 w 159385"/>
                <a:gd name="T11" fmla="*/ 114744 h 183134"/>
                <a:gd name="T12" fmla="*/ 96727 w 159385"/>
                <a:gd name="T13" fmla="*/ 0 h 183134"/>
                <a:gd name="T14" fmla="*/ 0 w 159385"/>
                <a:gd name="T15" fmla="*/ 138109 h 183134"/>
                <a:gd name="T16" fmla="*/ 32444 w 159385"/>
                <a:gd name="T17" fmla="*/ 146304 h 183134"/>
                <a:gd name="T18" fmla="*/ 53508 w 159385"/>
                <a:gd name="T19" fmla="*/ 114744 h 183134"/>
                <a:gd name="T20" fmla="*/ 143543 w 159385"/>
                <a:gd name="T21" fmla="*/ 114744 h 183134"/>
                <a:gd name="T22" fmla="*/ 141778 w 159385"/>
                <a:gd name="T23" fmla="*/ 101781 h 183134"/>
                <a:gd name="T24" fmla="*/ 110527 w 159385"/>
                <a:gd name="T25" fmla="*/ 101781 h 183134"/>
                <a:gd name="T26" fmla="*/ 69247 w 159385"/>
                <a:gd name="T27" fmla="*/ 91257 h 183134"/>
                <a:gd name="T28" fmla="*/ 103747 w 159385"/>
                <a:gd name="T29" fmla="*/ 39757 h 183134"/>
                <a:gd name="T30" fmla="*/ 133342 w 159385"/>
                <a:gd name="T31" fmla="*/ 39757 h 183134"/>
                <a:gd name="T32" fmla="*/ 129050 w 159385"/>
                <a:gd name="T33" fmla="*/ 8196 h 183134"/>
                <a:gd name="T34" fmla="*/ 96727 w 159385"/>
                <a:gd name="T35" fmla="*/ 0 h 183134"/>
                <a:gd name="T36" fmla="*/ 133342 w 159385"/>
                <a:gd name="T37" fmla="*/ 39757 h 183134"/>
                <a:gd name="T38" fmla="*/ 103747 w 159385"/>
                <a:gd name="T39" fmla="*/ 39757 h 183134"/>
                <a:gd name="T40" fmla="*/ 110527 w 159385"/>
                <a:gd name="T41" fmla="*/ 101781 h 183134"/>
                <a:gd name="T42" fmla="*/ 141778 w 159385"/>
                <a:gd name="T43" fmla="*/ 101781 h 183134"/>
                <a:gd name="T44" fmla="*/ 133342 w 159385"/>
                <a:gd name="T45" fmla="*/ 39757 h 1831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385"/>
                <a:gd name="T70" fmla="*/ 0 h 183134"/>
                <a:gd name="T71" fmla="*/ 159385 w 159385"/>
                <a:gd name="T72" fmla="*/ 183134 h 1831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385" h="183134">
                  <a:moveTo>
                    <a:pt x="150586" y="119125"/>
                  </a:moveTo>
                  <a:lnTo>
                    <a:pt x="56134" y="119125"/>
                  </a:lnTo>
                  <a:lnTo>
                    <a:pt x="119634" y="134874"/>
                  </a:lnTo>
                  <a:lnTo>
                    <a:pt x="124460" y="174498"/>
                  </a:lnTo>
                  <a:lnTo>
                    <a:pt x="159385" y="183134"/>
                  </a:lnTo>
                  <a:lnTo>
                    <a:pt x="150586" y="119125"/>
                  </a:lnTo>
                  <a:close/>
                </a:path>
                <a:path w="159385" h="183134">
                  <a:moveTo>
                    <a:pt x="101473" y="0"/>
                  </a:moveTo>
                  <a:lnTo>
                    <a:pt x="0" y="143383"/>
                  </a:lnTo>
                  <a:lnTo>
                    <a:pt x="34036" y="151891"/>
                  </a:lnTo>
                  <a:lnTo>
                    <a:pt x="56134" y="119125"/>
                  </a:lnTo>
                  <a:lnTo>
                    <a:pt x="150586" y="119125"/>
                  </a:lnTo>
                  <a:lnTo>
                    <a:pt x="148736" y="105663"/>
                  </a:lnTo>
                  <a:lnTo>
                    <a:pt x="115950" y="105663"/>
                  </a:lnTo>
                  <a:lnTo>
                    <a:pt x="72644" y="94741"/>
                  </a:lnTo>
                  <a:lnTo>
                    <a:pt x="108838" y="41275"/>
                  </a:lnTo>
                  <a:lnTo>
                    <a:pt x="139885" y="41275"/>
                  </a:lnTo>
                  <a:lnTo>
                    <a:pt x="135382" y="8509"/>
                  </a:lnTo>
                  <a:lnTo>
                    <a:pt x="101473" y="0"/>
                  </a:lnTo>
                  <a:close/>
                </a:path>
                <a:path w="159385" h="183134">
                  <a:moveTo>
                    <a:pt x="139885" y="41275"/>
                  </a:moveTo>
                  <a:lnTo>
                    <a:pt x="108838" y="41275"/>
                  </a:lnTo>
                  <a:lnTo>
                    <a:pt x="115950" y="105663"/>
                  </a:lnTo>
                  <a:lnTo>
                    <a:pt x="148736" y="105663"/>
                  </a:lnTo>
                  <a:lnTo>
                    <a:pt x="139885" y="41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6418" name="Group 45"/>
            <p:cNvGrpSpPr>
              <a:grpSpLocks/>
            </p:cNvGrpSpPr>
            <p:nvPr/>
          </p:nvGrpSpPr>
          <p:grpSpPr bwMode="auto">
            <a:xfrm rot="1981540">
              <a:off x="3059832" y="3933056"/>
              <a:ext cx="781050" cy="738188"/>
              <a:chOff x="4876800" y="2876550"/>
              <a:chExt cx="781050" cy="738188"/>
            </a:xfrm>
          </p:grpSpPr>
          <p:sp>
            <p:nvSpPr>
              <p:cNvPr id="16423" name="object 16"/>
              <p:cNvSpPr>
                <a:spLocks/>
              </p:cNvSpPr>
              <p:nvPr/>
            </p:nvSpPr>
            <p:spPr bwMode="auto">
              <a:xfrm>
                <a:off x="4883150" y="2882900"/>
                <a:ext cx="768350" cy="730250"/>
              </a:xfrm>
              <a:custGeom>
                <a:avLst/>
                <a:gdLst>
                  <a:gd name="T0" fmla="*/ 0 w 768350"/>
                  <a:gd name="T1" fmla="*/ 365125 h 730250"/>
                  <a:gd name="T2" fmla="*/ 5027 w 768350"/>
                  <a:gd name="T3" fmla="*/ 305894 h 730250"/>
                  <a:gd name="T4" fmla="*/ 19581 w 768350"/>
                  <a:gd name="T5" fmla="*/ 249708 h 730250"/>
                  <a:gd name="T6" fmla="*/ 42872 w 768350"/>
                  <a:gd name="T7" fmla="*/ 197318 h 730250"/>
                  <a:gd name="T8" fmla="*/ 74111 w 768350"/>
                  <a:gd name="T9" fmla="*/ 149476 h 730250"/>
                  <a:gd name="T10" fmla="*/ 112506 w 768350"/>
                  <a:gd name="T11" fmla="*/ 106934 h 730250"/>
                  <a:gd name="T12" fmla="*/ 157267 w 768350"/>
                  <a:gd name="T13" fmla="*/ 70441 h 730250"/>
                  <a:gd name="T14" fmla="*/ 207605 w 768350"/>
                  <a:gd name="T15" fmla="*/ 40750 h 730250"/>
                  <a:gd name="T16" fmla="*/ 262729 w 768350"/>
                  <a:gd name="T17" fmla="*/ 18612 h 730250"/>
                  <a:gd name="T18" fmla="*/ 321849 w 768350"/>
                  <a:gd name="T19" fmla="*/ 4778 h 730250"/>
                  <a:gd name="T20" fmla="*/ 384175 w 768350"/>
                  <a:gd name="T21" fmla="*/ 0 h 730250"/>
                  <a:gd name="T22" fmla="*/ 415689 w 768350"/>
                  <a:gd name="T23" fmla="*/ 1210 h 730250"/>
                  <a:gd name="T24" fmla="*/ 446500 w 768350"/>
                  <a:gd name="T25" fmla="*/ 4778 h 730250"/>
                  <a:gd name="T26" fmla="*/ 505620 w 768350"/>
                  <a:gd name="T27" fmla="*/ 18612 h 730250"/>
                  <a:gd name="T28" fmla="*/ 560744 w 768350"/>
                  <a:gd name="T29" fmla="*/ 40750 h 730250"/>
                  <a:gd name="T30" fmla="*/ 611082 w 768350"/>
                  <a:gd name="T31" fmla="*/ 70441 h 730250"/>
                  <a:gd name="T32" fmla="*/ 655843 w 768350"/>
                  <a:gd name="T33" fmla="*/ 106934 h 730250"/>
                  <a:gd name="T34" fmla="*/ 694238 w 768350"/>
                  <a:gd name="T35" fmla="*/ 149476 h 730250"/>
                  <a:gd name="T36" fmla="*/ 725477 w 768350"/>
                  <a:gd name="T37" fmla="*/ 197318 h 730250"/>
                  <a:gd name="T38" fmla="*/ 748768 w 768350"/>
                  <a:gd name="T39" fmla="*/ 249708 h 730250"/>
                  <a:gd name="T40" fmla="*/ 763322 w 768350"/>
                  <a:gd name="T41" fmla="*/ 305894 h 730250"/>
                  <a:gd name="T42" fmla="*/ 768350 w 768350"/>
                  <a:gd name="T43" fmla="*/ 365125 h 730250"/>
                  <a:gd name="T44" fmla="*/ 767076 w 768350"/>
                  <a:gd name="T45" fmla="*/ 395074 h 730250"/>
                  <a:gd name="T46" fmla="*/ 763322 w 768350"/>
                  <a:gd name="T47" fmla="*/ 424355 h 730250"/>
                  <a:gd name="T48" fmla="*/ 748768 w 768350"/>
                  <a:gd name="T49" fmla="*/ 480541 h 730250"/>
                  <a:gd name="T50" fmla="*/ 725477 w 768350"/>
                  <a:gd name="T51" fmla="*/ 532931 h 730250"/>
                  <a:gd name="T52" fmla="*/ 694238 w 768350"/>
                  <a:gd name="T53" fmla="*/ 580773 h 730250"/>
                  <a:gd name="T54" fmla="*/ 655843 w 768350"/>
                  <a:gd name="T55" fmla="*/ 623315 h 730250"/>
                  <a:gd name="T56" fmla="*/ 611082 w 768350"/>
                  <a:gd name="T57" fmla="*/ 659808 h 730250"/>
                  <a:gd name="T58" fmla="*/ 560744 w 768350"/>
                  <a:gd name="T59" fmla="*/ 689499 h 730250"/>
                  <a:gd name="T60" fmla="*/ 505620 w 768350"/>
                  <a:gd name="T61" fmla="*/ 711637 h 730250"/>
                  <a:gd name="T62" fmla="*/ 446500 w 768350"/>
                  <a:gd name="T63" fmla="*/ 725471 h 730250"/>
                  <a:gd name="T64" fmla="*/ 384175 w 768350"/>
                  <a:gd name="T65" fmla="*/ 730250 h 730250"/>
                  <a:gd name="T66" fmla="*/ 352660 w 768350"/>
                  <a:gd name="T67" fmla="*/ 729039 h 730250"/>
                  <a:gd name="T68" fmla="*/ 321849 w 768350"/>
                  <a:gd name="T69" fmla="*/ 725471 h 730250"/>
                  <a:gd name="T70" fmla="*/ 262729 w 768350"/>
                  <a:gd name="T71" fmla="*/ 711637 h 730250"/>
                  <a:gd name="T72" fmla="*/ 207605 w 768350"/>
                  <a:gd name="T73" fmla="*/ 689499 h 730250"/>
                  <a:gd name="T74" fmla="*/ 157267 w 768350"/>
                  <a:gd name="T75" fmla="*/ 659808 h 730250"/>
                  <a:gd name="T76" fmla="*/ 112506 w 768350"/>
                  <a:gd name="T77" fmla="*/ 623315 h 730250"/>
                  <a:gd name="T78" fmla="*/ 74111 w 768350"/>
                  <a:gd name="T79" fmla="*/ 580773 h 730250"/>
                  <a:gd name="T80" fmla="*/ 42872 w 768350"/>
                  <a:gd name="T81" fmla="*/ 532931 h 730250"/>
                  <a:gd name="T82" fmla="*/ 19581 w 768350"/>
                  <a:gd name="T83" fmla="*/ 480541 h 730250"/>
                  <a:gd name="T84" fmla="*/ 5027 w 768350"/>
                  <a:gd name="T85" fmla="*/ 424355 h 730250"/>
                  <a:gd name="T86" fmla="*/ 0 w 768350"/>
                  <a:gd name="T87" fmla="*/ 365125 h 730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8350"/>
                  <a:gd name="T133" fmla="*/ 0 h 730250"/>
                  <a:gd name="T134" fmla="*/ 768350 w 768350"/>
                  <a:gd name="T135" fmla="*/ 730250 h 7302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8350" h="730250">
                    <a:moveTo>
                      <a:pt x="0" y="365125"/>
                    </a:moveTo>
                    <a:lnTo>
                      <a:pt x="5027" y="305894"/>
                    </a:lnTo>
                    <a:lnTo>
                      <a:pt x="19581" y="249708"/>
                    </a:lnTo>
                    <a:lnTo>
                      <a:pt x="42872" y="197318"/>
                    </a:lnTo>
                    <a:lnTo>
                      <a:pt x="74111" y="149476"/>
                    </a:lnTo>
                    <a:lnTo>
                      <a:pt x="112506" y="106934"/>
                    </a:lnTo>
                    <a:lnTo>
                      <a:pt x="157267" y="70441"/>
                    </a:lnTo>
                    <a:lnTo>
                      <a:pt x="207605" y="40750"/>
                    </a:lnTo>
                    <a:lnTo>
                      <a:pt x="262729" y="18612"/>
                    </a:lnTo>
                    <a:lnTo>
                      <a:pt x="321849" y="4778"/>
                    </a:lnTo>
                    <a:lnTo>
                      <a:pt x="384175" y="0"/>
                    </a:lnTo>
                    <a:lnTo>
                      <a:pt x="415689" y="1210"/>
                    </a:lnTo>
                    <a:lnTo>
                      <a:pt x="446500" y="4778"/>
                    </a:lnTo>
                    <a:lnTo>
                      <a:pt x="505620" y="18612"/>
                    </a:lnTo>
                    <a:lnTo>
                      <a:pt x="560744" y="40750"/>
                    </a:lnTo>
                    <a:lnTo>
                      <a:pt x="611082" y="70441"/>
                    </a:lnTo>
                    <a:lnTo>
                      <a:pt x="655843" y="106934"/>
                    </a:lnTo>
                    <a:lnTo>
                      <a:pt x="694238" y="149476"/>
                    </a:lnTo>
                    <a:lnTo>
                      <a:pt x="725477" y="197318"/>
                    </a:lnTo>
                    <a:lnTo>
                      <a:pt x="748768" y="249708"/>
                    </a:lnTo>
                    <a:lnTo>
                      <a:pt x="763322" y="305894"/>
                    </a:lnTo>
                    <a:lnTo>
                      <a:pt x="768350" y="365125"/>
                    </a:lnTo>
                    <a:lnTo>
                      <a:pt x="767076" y="395074"/>
                    </a:lnTo>
                    <a:lnTo>
                      <a:pt x="763322" y="424355"/>
                    </a:lnTo>
                    <a:lnTo>
                      <a:pt x="748768" y="480541"/>
                    </a:lnTo>
                    <a:lnTo>
                      <a:pt x="725477" y="532931"/>
                    </a:lnTo>
                    <a:lnTo>
                      <a:pt x="694238" y="580773"/>
                    </a:lnTo>
                    <a:lnTo>
                      <a:pt x="655843" y="623315"/>
                    </a:lnTo>
                    <a:lnTo>
                      <a:pt x="611082" y="659808"/>
                    </a:lnTo>
                    <a:lnTo>
                      <a:pt x="560744" y="689499"/>
                    </a:lnTo>
                    <a:lnTo>
                      <a:pt x="505620" y="711637"/>
                    </a:lnTo>
                    <a:lnTo>
                      <a:pt x="446500" y="725471"/>
                    </a:lnTo>
                    <a:lnTo>
                      <a:pt x="384175" y="730250"/>
                    </a:lnTo>
                    <a:lnTo>
                      <a:pt x="352660" y="729039"/>
                    </a:lnTo>
                    <a:lnTo>
                      <a:pt x="321849" y="725471"/>
                    </a:lnTo>
                    <a:lnTo>
                      <a:pt x="262729" y="711637"/>
                    </a:lnTo>
                    <a:lnTo>
                      <a:pt x="207605" y="689499"/>
                    </a:lnTo>
                    <a:lnTo>
                      <a:pt x="157267" y="659808"/>
                    </a:lnTo>
                    <a:lnTo>
                      <a:pt x="112506" y="623315"/>
                    </a:lnTo>
                    <a:lnTo>
                      <a:pt x="74111" y="580773"/>
                    </a:lnTo>
                    <a:lnTo>
                      <a:pt x="42872" y="532931"/>
                    </a:lnTo>
                    <a:lnTo>
                      <a:pt x="19581" y="480541"/>
                    </a:lnTo>
                    <a:lnTo>
                      <a:pt x="5027" y="424355"/>
                    </a:lnTo>
                    <a:lnTo>
                      <a:pt x="0" y="36512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24" name="object 17"/>
              <p:cNvSpPr>
                <a:spLocks/>
              </p:cNvSpPr>
              <p:nvPr/>
            </p:nvSpPr>
            <p:spPr bwMode="auto">
              <a:xfrm>
                <a:off x="4876800" y="3248025"/>
                <a:ext cx="781050" cy="0"/>
              </a:xfrm>
              <a:custGeom>
                <a:avLst/>
                <a:gdLst>
                  <a:gd name="T0" fmla="*/ 0 w 781050"/>
                  <a:gd name="T1" fmla="*/ 781050 w 781050"/>
                  <a:gd name="T2" fmla="*/ 0 60000 65536"/>
                  <a:gd name="T3" fmla="*/ 0 60000 65536"/>
                  <a:gd name="T4" fmla="*/ 0 w 781050"/>
                  <a:gd name="T5" fmla="*/ 781050 w 781050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781050">
                    <a:moveTo>
                      <a:pt x="0" y="0"/>
                    </a:moveTo>
                    <a:lnTo>
                      <a:pt x="78105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25" name="object 18"/>
              <p:cNvSpPr>
                <a:spLocks/>
              </p:cNvSpPr>
              <p:nvPr/>
            </p:nvSpPr>
            <p:spPr bwMode="auto">
              <a:xfrm>
                <a:off x="5267325" y="2876550"/>
                <a:ext cx="0" cy="738188"/>
              </a:xfrm>
              <a:custGeom>
                <a:avLst/>
                <a:gdLst>
                  <a:gd name="T0" fmla="*/ 0 h 738251"/>
                  <a:gd name="T1" fmla="*/ 737495 h 738251"/>
                  <a:gd name="T2" fmla="*/ 0 60000 65536"/>
                  <a:gd name="T3" fmla="*/ 0 60000 65536"/>
                  <a:gd name="T4" fmla="*/ 0 h 738251"/>
                  <a:gd name="T5" fmla="*/ 738251 h 738251"/>
                </a:gdLst>
                <a:ahLst/>
                <a:cxnLst>
                  <a:cxn ang="T2">
                    <a:pos x="0" y="T0"/>
                  </a:cxn>
                  <a:cxn ang="T3">
                    <a:pos x="0" y="T1"/>
                  </a:cxn>
                </a:cxnLst>
                <a:rect l="0" t="T4" r="0" b="T5"/>
                <a:pathLst>
                  <a:path h="738251">
                    <a:moveTo>
                      <a:pt x="0" y="0"/>
                    </a:moveTo>
                    <a:lnTo>
                      <a:pt x="0" y="73825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426" name="object 19"/>
              <p:cNvSpPr txBox="1">
                <a:spLocks noChangeArrowheads="1"/>
              </p:cNvSpPr>
              <p:nvPr/>
            </p:nvSpPr>
            <p:spPr bwMode="auto">
              <a:xfrm>
                <a:off x="5057775" y="2970213"/>
                <a:ext cx="4826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A	P</a:t>
                </a:r>
                <a:endParaRPr lang="en-US" sz="1800">
                  <a:cs typeface="Arial" charset="0"/>
                </a:endParaRPr>
              </a:p>
            </p:txBody>
          </p:sp>
          <p:sp>
            <p:nvSpPr>
              <p:cNvPr id="16427" name="object 20"/>
              <p:cNvSpPr txBox="1">
                <a:spLocks noChangeArrowheads="1"/>
              </p:cNvSpPr>
              <p:nvPr/>
            </p:nvSpPr>
            <p:spPr bwMode="auto">
              <a:xfrm>
                <a:off x="5057775" y="3281363"/>
                <a:ext cx="49530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325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800" b="1">
                    <a:cs typeface="Arial" charset="0"/>
                  </a:rPr>
                  <a:t>S	D</a:t>
                </a:r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52" name="Curved Down Arrow 51"/>
            <p:cNvSpPr/>
            <p:nvPr/>
          </p:nvSpPr>
          <p:spPr>
            <a:xfrm rot="20511457">
              <a:off x="1907704" y="4149804"/>
              <a:ext cx="1079538" cy="50320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Curved Down Arrow 52"/>
            <p:cNvSpPr/>
            <p:nvPr/>
          </p:nvSpPr>
          <p:spPr>
            <a:xfrm rot="8645143" flipH="1">
              <a:off x="4168384" y="3832322"/>
              <a:ext cx="1023974" cy="428601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Curved Down Arrow 53"/>
            <p:cNvSpPr/>
            <p:nvPr/>
          </p:nvSpPr>
          <p:spPr>
            <a:xfrm rot="20511457">
              <a:off x="4550985" y="2505246"/>
              <a:ext cx="1081125" cy="50320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Curved Down Arrow 54"/>
            <p:cNvSpPr/>
            <p:nvPr/>
          </p:nvSpPr>
          <p:spPr>
            <a:xfrm rot="4612491" flipH="1">
              <a:off x="6429902" y="1945656"/>
              <a:ext cx="977845" cy="59850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33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113B-E878-7F88-E675-1A87D0AD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PedsQL</a:t>
            </a:r>
            <a:r>
              <a:rPr lang="en-GB" dirty="0"/>
              <a:t>™ Epilepsy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9EF71-0ED6-89BE-D18C-8A3CDE12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0141"/>
            <a:ext cx="10972800" cy="5006024"/>
          </a:xfrm>
        </p:spPr>
        <p:txBody>
          <a:bodyPr>
            <a:noAutofit/>
          </a:bodyPr>
          <a:lstStyle/>
          <a:p>
            <a:r>
              <a:rPr lang="en-GB" sz="2400" dirty="0"/>
              <a:t>Divided into 5 subsections:</a:t>
            </a:r>
          </a:p>
          <a:p>
            <a:pPr marL="0" indent="0">
              <a:buNone/>
            </a:pPr>
            <a:r>
              <a:rPr lang="en-GB" sz="2400" dirty="0"/>
              <a:t>Cognitive function</a:t>
            </a:r>
          </a:p>
          <a:p>
            <a:pPr marL="0" indent="0">
              <a:buNone/>
            </a:pPr>
            <a:r>
              <a:rPr lang="en-GB" sz="2400" dirty="0"/>
              <a:t>Executive Function</a:t>
            </a:r>
          </a:p>
          <a:p>
            <a:pPr marL="0" indent="0">
              <a:buNone/>
            </a:pPr>
            <a:r>
              <a:rPr lang="en-GB" sz="2400" dirty="0"/>
              <a:t>Fatigue</a:t>
            </a:r>
          </a:p>
          <a:p>
            <a:pPr marL="0" indent="0">
              <a:buNone/>
            </a:pPr>
            <a:r>
              <a:rPr lang="en-GB" sz="2400" dirty="0"/>
              <a:t>Mood and </a:t>
            </a:r>
            <a:r>
              <a:rPr lang="en-GB" sz="2400" dirty="0" err="1"/>
              <a:t>behavior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Impact</a:t>
            </a:r>
          </a:p>
          <a:p>
            <a:r>
              <a:rPr lang="en-GB" sz="2400" dirty="0"/>
              <a:t>Existing versions:, for Toddlers (2-4 years of age), Young Children (5-7 years of age), Children (8-12 years of age), Teens (13-18 years of age), Young Adults (18-25 years of age)</a:t>
            </a:r>
          </a:p>
          <a:p>
            <a:r>
              <a:rPr lang="en-GB" sz="2400" dirty="0"/>
              <a:t>Parent and Young person segments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571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F44E-7ED3-955B-E5D1-741214236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57251"/>
            <a:ext cx="10972800" cy="5268914"/>
          </a:xfrm>
        </p:spPr>
        <p:txBody>
          <a:bodyPr>
            <a:normAutofit/>
          </a:bodyPr>
          <a:lstStyle/>
          <a:p>
            <a:r>
              <a:rPr lang="en-GB" sz="3200" dirty="0"/>
              <a:t>Scoring system via database </a:t>
            </a:r>
          </a:p>
          <a:p>
            <a:endParaRPr lang="en-GB" sz="3200" dirty="0"/>
          </a:p>
          <a:p>
            <a:r>
              <a:rPr lang="en-GB" sz="3200" dirty="0"/>
              <a:t>Colour on database changes to indicate severity (higher scores indicate higher health related quality of life).  </a:t>
            </a:r>
          </a:p>
          <a:p>
            <a:endParaRPr lang="en-GB" sz="3200" dirty="0"/>
          </a:p>
          <a:p>
            <a:r>
              <a:rPr lang="en-GB" sz="3200" dirty="0"/>
              <a:t>If the total score is below a certain level then this will flag it up in red – indicating a lower quality of life and that further discussions about support might be helpful. </a:t>
            </a:r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44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>E:\Shared\Research &amp; Quality Improvement\Clinical Standards &amp; Quality Improvement\5. RCPCH PROJECTS\3. Epilepsy\1. Documents\Round 3 (2017-2021)\RCPCH EQIP\Documents\EQIP 2022-2023\Shared learning event\Templates\Blank Storyboard RCPCH EQIP 2023 with notes.pptx</_Source>
    <TaxCatchAll xmlns="19cfbb22-967d-441b-b2d0-56543b08ad7d">
      <Value>2</Value>
      <Value>1</Value>
    </TaxCatchAll>
    <lcf76f155ced4ddcb4097134ff3c332f xmlns="e7b00261-fff3-41e0-a06e-29be7bbb4b90">
      <Terms xmlns="http://schemas.microsoft.com/office/infopath/2007/PartnerControls"/>
    </lcf76f155ced4ddcb4097134ff3c332f>
    <i17683cc25004393bf5e7a85079a67d2 xmlns="19cfbb22-967d-441b-b2d0-56543b08ad7d">
      <Terms xmlns="http://schemas.microsoft.com/office/infopath/2007/PartnerControls"/>
    </i17683cc25004393bf5e7a85079a67d2>
    <pbf2f93df8dd4eb080efdd315b87a374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Quality Improvement</TermName>
          <TermId xmlns="http://schemas.microsoft.com/office/infopath/2007/PartnerControls">f929b268-8fc1-4432-9c8d-4653c804bdfc</TermId>
        </TermInfo>
      </Terms>
    </pbf2f93df8dd4eb080efdd315b87a374>
    <nf553947567e4e08a7a428dd067c6ddf xmlns="19cfbb22-967d-441b-b2d0-56543b08ad7d">
      <Terms xmlns="http://schemas.microsoft.com/office/infopath/2007/PartnerControls"/>
    </nf553947567e4e08a7a428dd067c6ddf>
    <Project_x002f__x0020_contract_x0020_end_x0020_date xmlns="19cfbb22-967d-441b-b2d0-56543b08ad7d" xsi:nil="true"/>
    <mc9a21fcd6b24904b2be8748004271cc xmlns="19cfbb22-967d-441b-b2d0-56543b08ad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＆ Quality Improvement</TermName>
          <TermId xmlns="http://schemas.microsoft.com/office/infopath/2007/PartnerControls">40ffecb9-eb64-4eb4-bbcd-9ff92017558e</TermId>
        </TermInfo>
      </Terms>
    </mc9a21fcd6b24904b2be8748004271cc>
    <fdb3048ee4f64c2ab103fa5c08134177 xmlns="19cfbb22-967d-441b-b2d0-56543b08ad7d">
      <Terms xmlns="http://schemas.microsoft.com/office/infopath/2007/PartnerControls"/>
    </fdb3048ee4f64c2ab103fa5c08134177>
    <n63e5b34d79144c59fc93a19d30f3a0b xmlns="19cfbb22-967d-441b-b2d0-56543b08ad7d">
      <Terms xmlns="http://schemas.microsoft.com/office/infopath/2007/PartnerControls"/>
    </n63e5b34d79144c59fc93a19d30f3a0b>
    <MediaLengthInSeconds xmlns="e7b00261-fff3-41e0-a06e-29be7bbb4b90" xsi:nil="true"/>
    <SharedWithUsers xmlns="19cfbb22-967d-441b-b2d0-56543b08ad7d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892B6BD4C814D864FE852C6B62926" ma:contentTypeVersion="32" ma:contentTypeDescription="Create a new document." ma:contentTypeScope="" ma:versionID="43a092e388befc42c59aa7a5e68b34ef">
  <xsd:schema xmlns:xsd="http://www.w3.org/2001/XMLSchema" xmlns:xs="http://www.w3.org/2001/XMLSchema" xmlns:p="http://schemas.microsoft.com/office/2006/metadata/properties" xmlns:ns2="19cfbb22-967d-441b-b2d0-56543b08ad7d" xmlns:ns3="http://schemas.microsoft.com/sharepoint/v3/fields" xmlns:ns4="e7b00261-fff3-41e0-a06e-29be7bbb4b90" targetNamespace="http://schemas.microsoft.com/office/2006/metadata/properties" ma:root="true" ma:fieldsID="224c33fb47e9347930edbe9cd0369c4b" ns2:_="" ns3:_="" ns4:_="">
    <xsd:import namespace="19cfbb22-967d-441b-b2d0-56543b08ad7d"/>
    <xsd:import namespace="http://schemas.microsoft.com/sharepoint/v3/fields"/>
    <xsd:import namespace="e7b00261-fff3-41e0-a06e-29be7bbb4b90"/>
    <xsd:element name="properties">
      <xsd:complexType>
        <xsd:sequence>
          <xsd:element name="documentManagement">
            <xsd:complexType>
              <xsd:all>
                <xsd:element ref="ns2:nf553947567e4e08a7a428dd067c6ddf" minOccurs="0"/>
                <xsd:element ref="ns2:TaxCatchAll" minOccurs="0"/>
                <xsd:element ref="ns2:pbf2f93df8dd4eb080efdd315b87a374" minOccurs="0"/>
                <xsd:element ref="ns2:mc9a21fcd6b24904b2be8748004271cc" minOccurs="0"/>
                <xsd:element ref="ns2:fdb3048ee4f64c2ab103fa5c08134177" minOccurs="0"/>
                <xsd:element ref="ns2:i17683cc25004393bf5e7a85079a67d2" minOccurs="0"/>
                <xsd:element ref="ns2:Project_x002f__x0020_contract_x0020_end_x0020_date" minOccurs="0"/>
                <xsd:element ref="ns2:n63e5b34d79144c59fc93a19d30f3a0b" minOccurs="0"/>
                <xsd:element ref="ns3:_Sourc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fbb22-967d-441b-b2d0-56543b08ad7d" elementFormDefault="qualified">
    <xsd:import namespace="http://schemas.microsoft.com/office/2006/documentManagement/types"/>
    <xsd:import namespace="http://schemas.microsoft.com/office/infopath/2007/PartnerControls"/>
    <xsd:element name="nf553947567e4e08a7a428dd067c6ddf" ma:index="9" nillable="true" ma:taxonomy="true" ma:internalName="nf553947567e4e08a7a428dd067c6ddf" ma:taxonomyFieldName="Business_x0020_Activity" ma:displayName="Business Activity" ma:default="" ma:fieldId="{7f553947-567e-4e08-a7a4-28dd067c6ddf}" ma:sspId="72c748ba-2422-442a-8da0-8c3a11393106" ma:termSetId="281f97d3-173f-40b8-9fc1-2bb96af60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84e03c9-4683-4d6d-9e6e-c6fa35f1947e}" ma:internalName="TaxCatchAll" ma:showField="CatchAllData" ma:web="19cfbb22-967d-441b-b2d0-56543b08a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f2f93df8dd4eb080efdd315b87a374" ma:index="12" nillable="true" ma:taxonomy="true" ma:internalName="pbf2f93df8dd4eb080efdd315b87a374" ma:taxonomyFieldName="Business_x0020_Function" ma:displayName="Business Function" ma:default="2;#Quality Improvement|f929b268-8fc1-4432-9c8d-4653c804bdfc" ma:fieldId="{9bf2f93d-f8dd-4eb0-80ef-dd315b87a374}" ma:sspId="72c748ba-2422-442a-8da0-8c3a11393106" ma:termSetId="1a054ad0-931e-4bb0-a70b-dc33d2e19bcb" ma:anchorId="c788aced-109f-432d-9368-116094370ebc" ma:open="false" ma:isKeyword="false">
      <xsd:complexType>
        <xsd:sequence>
          <xsd:element ref="pc:Terms" minOccurs="0" maxOccurs="1"/>
        </xsd:sequence>
      </xsd:complexType>
    </xsd:element>
    <xsd:element name="mc9a21fcd6b24904b2be8748004271cc" ma:index="14" nillable="true" ma:taxonomy="true" ma:internalName="mc9a21fcd6b24904b2be8748004271cc" ma:taxonomyFieldName="Division" ma:displayName="Division" ma:default="1;#Research ＆ Quality Improvement|40ffecb9-eb64-4eb4-bbcd-9ff92017558e" ma:fieldId="{6c9a21fc-d6b2-4904-b2be-8748004271cc}" ma:sspId="72c748ba-2422-442a-8da0-8c3a11393106" ma:termSetId="854525bc-11e5-4801-9a2e-02bd235a7e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db3048ee4f64c2ab103fa5c08134177" ma:index="16" nillable="true" ma:taxonomy="true" ma:internalName="fdb3048ee4f64c2ab103fa5c08134177" ma:taxonomyFieldName="Document_x0020_status" ma:displayName="Document status" ma:default="" ma:fieldId="{fdb3048e-e4f6-4c2a-b103-fa5c08134177}" ma:sspId="72c748ba-2422-442a-8da0-8c3a11393106" ma:termSetId="81537ae4-bb63-4a0b-b036-a59c8bb249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7683cc25004393bf5e7a85079a67d2" ma:index="18" nillable="true" ma:taxonomy="true" ma:internalName="i17683cc25004393bf5e7a85079a67d2" ma:taxonomyFieldName="Information_x0020_type" ma:displayName="Information type" ma:default="" ma:fieldId="{217683cc-2500-4393-bf5e-7a85079a67d2}" ma:sspId="72c748ba-2422-442a-8da0-8c3a11393106" ma:termSetId="7c5dc89c-5a38-404b-b798-27b2a4c32a3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f__x0020_contract_x0020_end_x0020_date" ma:index="19" nillable="true" ma:displayName="Project/ contract end date" ma:format="DateOnly" ma:internalName="Project_x002F__x0020_contract_x0020_end_x0020_date">
      <xsd:simpleType>
        <xsd:restriction base="dms:DateTime"/>
      </xsd:simpleType>
    </xsd:element>
    <xsd:element name="n63e5b34d79144c59fc93a19d30f3a0b" ma:index="21" nillable="true" ma:taxonomy="true" ma:internalName="n63e5b34d79144c59fc93a19d30f3a0b" ma:taxonomyFieldName="Project_x002F__x0020_contract_x0020_status" ma:displayName="Project/ contract status" ma:default="" ma:fieldId="{763e5b34-d791-44c5-9fc9-3a19d30f3a0b}" ma:sspId="72c748ba-2422-442a-8da0-8c3a11393106" ma:termSetId="6fb53340-93dd-45ae-88d8-d63e0eb70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22" nillable="true" ma:displayName="Source filepath" ma:description="References to resources from which this resource was derived. This is the filepath that was lifted from the Q Drive" ma:internalName="_Sour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00261-fff3-41e0-a06e-29be7bbb4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72c748ba-2422-442a-8da0-8c3a113931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3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900CA-8D16-497C-A687-D426E352A780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purl.org/dc/terms/"/>
    <ds:schemaRef ds:uri="19a6cf33-a643-4309-8437-ca52dd6e266b"/>
    <ds:schemaRef ds:uri="http://schemas.openxmlformats.org/package/2006/metadata/core-properties"/>
    <ds:schemaRef ds:uri="3519e7f7-cf58-489f-8e0e-4f9ca77f4a70"/>
    <ds:schemaRef ds:uri="http://schemas.microsoft.com/office/2006/metadata/properties"/>
    <ds:schemaRef ds:uri="19d55dec-64db-48ca-8a2a-bb7d318d4195"/>
    <ds:schemaRef ds:uri="http://schemas.microsoft.com/sharepoint/v3/fields"/>
    <ds:schemaRef ds:uri="5acc4cad-2aa3-4eb2-8220-20c2ac6d16ff"/>
    <ds:schemaRef ds:uri="19cfbb22-967d-441b-b2d0-56543b08ad7d"/>
    <ds:schemaRef ds:uri="e7b00261-fff3-41e0-a06e-29be7bbb4b90"/>
  </ds:schemaRefs>
</ds:datastoreItem>
</file>

<file path=customXml/itemProps2.xml><?xml version="1.0" encoding="utf-8"?>
<ds:datastoreItem xmlns:ds="http://schemas.openxmlformats.org/officeDocument/2006/customXml" ds:itemID="{9031E2DD-1D26-4AD1-9805-472798C8C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fbb22-967d-441b-b2d0-56543b08ad7d"/>
    <ds:schemaRef ds:uri="http://schemas.microsoft.com/sharepoint/v3/fields"/>
    <ds:schemaRef ds:uri="e7b00261-fff3-41e0-a06e-29be7bbb4b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EF9602-F465-4981-93EB-C7245F8D8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1469</Words>
  <Application>Microsoft Office PowerPoint</Application>
  <PresentationFormat>Widescreen</PresentationFormat>
  <Paragraphs>165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MS PGothic</vt:lpstr>
      <vt:lpstr>Arial</vt:lpstr>
      <vt:lpstr>Calibri</vt:lpstr>
      <vt:lpstr>Söhne</vt:lpstr>
      <vt:lpstr>Office Theme</vt:lpstr>
      <vt:lpstr>  Mental Health Screening   RCPCH EQIP QI Project  </vt:lpstr>
      <vt:lpstr>Our Team</vt:lpstr>
      <vt:lpstr>Aim </vt:lpstr>
      <vt:lpstr>Background Rationale</vt:lpstr>
      <vt:lpstr>Results from Becks Depression Inventory </vt:lpstr>
      <vt:lpstr>PowerPoint Presentation</vt:lpstr>
      <vt:lpstr>PDSA cycles </vt:lpstr>
      <vt:lpstr>PedsQL™ Epilepsy Module</vt:lpstr>
      <vt:lpstr>PowerPoint Presentation</vt:lpstr>
      <vt:lpstr>PedsQL™  Parent Report</vt:lpstr>
      <vt:lpstr>PedsQL™  Teen Report</vt:lpstr>
      <vt:lpstr>Results</vt:lpstr>
      <vt:lpstr>Patient and Family Engagement</vt:lpstr>
      <vt:lpstr>Mental Health Screening Questionnaire: Please circle the face below to indicate how useful you found this tool:</vt:lpstr>
      <vt:lpstr>Please indicate how you would have preferred to fill this out -  Tick box below:</vt:lpstr>
      <vt:lpstr>QUESTION: If we could offer additional support which of the following would be the most useful for you. </vt:lpstr>
      <vt:lpstr>What did your test reveal?</vt:lpstr>
      <vt:lpstr>PowerPoint Presentation</vt:lpstr>
      <vt:lpstr>Team learning highlights </vt:lpstr>
      <vt:lpstr>Next Steps </vt:lpstr>
    </vt:vector>
  </TitlesOfParts>
  <Company>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care for Children with Epilepsy</dc:title>
  <dc:creator>Patricia O'Connor</dc:creator>
  <cp:lastModifiedBy>Melanie David-Feveck</cp:lastModifiedBy>
  <cp:revision>73</cp:revision>
  <dcterms:created xsi:type="dcterms:W3CDTF">2019-10-03T13:51:04Z</dcterms:created>
  <dcterms:modified xsi:type="dcterms:W3CDTF">2024-07-01T10:35:13Z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0x010100F73892B6BD4C814D864FE852C6B62926</vt:lpwstr>
  </property>
  <property fmtid="{D5CDD505-2E9C-101B-9397-08002B2CF9AE}" pid="3" name="Order">
    <vt:r8>100</vt:r8>
  </property>
  <property fmtid="{D5CDD505-2E9C-101B-9397-08002B2CF9AE}" pid="4" name="Information type">
    <vt:lpwstr/>
  </property>
  <property fmtid="{D5CDD505-2E9C-101B-9397-08002B2CF9AE}" pid="5" name="Business Function">
    <vt:lpwstr>2;#Quality Improvement|f929b268-8fc1-4432-9c8d-4653c804bdfc</vt:lpwstr>
  </property>
  <property fmtid="{D5CDD505-2E9C-101B-9397-08002B2CF9AE}" pid="6" name="Project/ contract status">
    <vt:lpwstr/>
  </property>
  <property fmtid="{D5CDD505-2E9C-101B-9397-08002B2CF9AE}" pid="7" name="Archive">
    <vt:lpwstr/>
  </property>
  <property fmtid="{D5CDD505-2E9C-101B-9397-08002B2CF9AE}" pid="8" name="Division">
    <vt:lpwstr>1;#Research ＆ Quality Improvement|40ffecb9-eb64-4eb4-bbcd-9ff92017558e</vt:lpwstr>
  </property>
  <property fmtid="{D5CDD505-2E9C-101B-9397-08002B2CF9AE}" pid="9" name="Document status">
    <vt:lpwstr/>
  </property>
  <property fmtid="{D5CDD505-2E9C-101B-9397-08002B2CF9AE}" pid="10" name="_ExtendedDescription">
    <vt:lpwstr/>
  </property>
  <property fmtid="{D5CDD505-2E9C-101B-9397-08002B2CF9AE}" pid="11" name="Business Activity">
    <vt:lpwstr/>
  </property>
  <property fmtid="{D5CDD505-2E9C-101B-9397-08002B2CF9AE}" pid="12" name="MediaServiceImageTags">
    <vt:lpwstr/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l9151f26d9d24fb2bafecc2135ce3309">
    <vt:lpwstr>Research ＆ Quality Improvement|c788aced-109f-432d-9368-116094370ebc</vt:lpwstr>
  </property>
  <property fmtid="{D5CDD505-2E9C-101B-9397-08002B2CF9AE}" pid="17" name="TriggerFlowInfo">
    <vt:lpwstr/>
  </property>
  <property fmtid="{D5CDD505-2E9C-101B-9397-08002B2CF9AE}" pid="18" name="xd_Signature">
    <vt:bool>false</vt:bool>
  </property>
  <property fmtid="{D5CDD505-2E9C-101B-9397-08002B2CF9AE}" pid="19" name="ba13835014884b89bed364837ca9ec39">
    <vt:lpwstr>Audits|ae63694e-9999-473c-882e-084b09c6631d</vt:lpwstr>
  </property>
  <property fmtid="{D5CDD505-2E9C-101B-9397-08002B2CF9AE}" pid="20" name="Document_x0020_status">
    <vt:lpwstr/>
  </property>
  <property fmtid="{D5CDD505-2E9C-101B-9397-08002B2CF9AE}" pid="21" name="Business_x0020_Activity">
    <vt:lpwstr/>
  </property>
  <property fmtid="{D5CDD505-2E9C-101B-9397-08002B2CF9AE}" pid="22" name="Project_x002F__x0020_contract_x0020_status">
    <vt:lpwstr/>
  </property>
  <property fmtid="{D5CDD505-2E9C-101B-9397-08002B2CF9AE}" pid="23" name="Information_x0020_type">
    <vt:lpwstr/>
  </property>
</Properties>
</file>