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4"/>
  </p:sldMasterIdLst>
  <p:notesMasterIdLst>
    <p:notesMasterId r:id="rId15"/>
  </p:notesMasterIdLst>
  <p:sldIdLst>
    <p:sldId id="330" r:id="rId5"/>
    <p:sldId id="476" r:id="rId6"/>
    <p:sldId id="331" r:id="rId7"/>
    <p:sldId id="333" r:id="rId8"/>
    <p:sldId id="332" r:id="rId9"/>
    <p:sldId id="401" r:id="rId10"/>
    <p:sldId id="409" r:id="rId11"/>
    <p:sldId id="334" r:id="rId12"/>
    <p:sldId id="402" r:id="rId13"/>
    <p:sldId id="490" r:id="rId14"/>
  </p:sldIdLst>
  <p:sldSz cx="9144000" cy="5143500" type="screen16x9"/>
  <p:notesSz cx="6858000" cy="9144000"/>
  <p:embeddedFontLst>
    <p:embeddedFont>
      <p:font typeface="Montserrat" panose="00000500000000000000" pitchFamily="50" charset="0"/>
      <p:regular r:id="rId16"/>
      <p:bold r:id="rId17"/>
      <p:italic r:id="rId18"/>
      <p:boldItalic r:id="rId1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67" userDrawn="1">
          <p15:clr>
            <a:srgbClr val="A4A3A4"/>
          </p15:clr>
        </p15:guide>
        <p15:guide id="2" pos="204"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D108E5A-D424-00D1-78EC-25CEB0C91121}" name="Amani Krayem" initials="AK" userId="S::Amani.Krayem@rcpch.ac.uk::3a362885-ad58-4e9d-8cde-f704dc3f94aa" providerId="AD"/>
  <p188:author id="{6CFBE966-9DE2-E16B-3164-560FF21C1940}" name="Melanie David-Feveck" initials="MDF" userId="S::Melanie.David-Feveck@rcpch.ac.uk::9e4d456e-893c-4367-b601-72fce04ebd6b" providerId="AD"/>
  <p188:author id="{0C0947D4-1CE5-6BAD-4A7B-69B9C71390CC}" name="Melanie David-Feveck" initials="MD" userId="S::melanie.david-feveck@rcpch.ac.uk::9e4d456e-893c-4367-b601-72fce04ebd6b" providerId="AD"/>
  <p188:author id="{0EA95DFC-F513-F43A-97CC-E33B7E7B6110}" name="Max Thomas" initials="MT" userId="8394e6cfb77d9503"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D4D"/>
    <a:srgbClr val="21275B"/>
    <a:srgbClr val="009CCE"/>
    <a:srgbClr val="11A7F2"/>
    <a:srgbClr val="83D1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848" autoAdjust="0"/>
  </p:normalViewPr>
  <p:slideViewPr>
    <p:cSldViewPr>
      <p:cViewPr varScale="1">
        <p:scale>
          <a:sx n="78" d="100"/>
          <a:sy n="78" d="100"/>
        </p:scale>
        <p:origin x="60" y="48"/>
      </p:cViewPr>
      <p:guideLst>
        <p:guide orient="horz" pos="667"/>
        <p:guide pos="204"/>
      </p:guideLst>
    </p:cSldViewPr>
  </p:slideViewPr>
  <p:notesTextViewPr>
    <p:cViewPr>
      <p:scale>
        <a:sx n="1" d="1"/>
        <a:sy n="1" d="1"/>
      </p:scale>
      <p:origin x="0" y="0"/>
    </p:cViewPr>
  </p:notesTextViewPr>
  <p:sorterViewPr>
    <p:cViewPr varScale="1">
      <p:scale>
        <a:sx n="100" d="100"/>
        <a:sy n="100" d="100"/>
      </p:scale>
      <p:origin x="0" y="-1128"/>
    </p:cViewPr>
  </p:sorterViewPr>
  <p:notesViewPr>
    <p:cSldViewPr>
      <p:cViewPr varScale="1">
        <p:scale>
          <a:sx n="97" d="100"/>
          <a:sy n="97" d="100"/>
        </p:scale>
        <p:origin x="-60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font" Target="fonts/font3.fntdata"/><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font" Target="fonts/font2.fntdata"/><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font" Target="fonts/font1.fntdata"/><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notesMaster" Target="notesMasters/notesMaster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font" Target="fonts/font4.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anie David-Feveck" userId="9e4d456e-893c-4367-b601-72fce04ebd6b" providerId="ADAL" clId="{ED393053-DA90-4685-ADA7-B7E57B89882B}"/>
    <pc:docChg chg="modSld">
      <pc:chgData name="Melanie David-Feveck" userId="9e4d456e-893c-4367-b601-72fce04ebd6b" providerId="ADAL" clId="{ED393053-DA90-4685-ADA7-B7E57B89882B}" dt="2024-07-18T23:11:24.883" v="19"/>
      <pc:docMkLst>
        <pc:docMk/>
      </pc:docMkLst>
      <pc:sldChg chg="modSp mod delCm modCm">
        <pc:chgData name="Melanie David-Feveck" userId="9e4d456e-893c-4367-b601-72fce04ebd6b" providerId="ADAL" clId="{ED393053-DA90-4685-ADA7-B7E57B89882B}" dt="2024-07-18T23:11:24.883" v="19"/>
        <pc:sldMkLst>
          <pc:docMk/>
          <pc:sldMk cId="2667654800" sldId="476"/>
        </pc:sldMkLst>
        <pc:spChg chg="mod">
          <ac:chgData name="Melanie David-Feveck" userId="9e4d456e-893c-4367-b601-72fce04ebd6b" providerId="ADAL" clId="{ED393053-DA90-4685-ADA7-B7E57B89882B}" dt="2024-07-18T23:11:21.577" v="18" actId="20577"/>
          <ac:spMkLst>
            <pc:docMk/>
            <pc:sldMk cId="2667654800" sldId="476"/>
            <ac:spMk id="5" creationId="{17624B36-A292-AB0C-54D5-FD657CE3438E}"/>
          </ac:spMkLst>
        </pc:spChg>
        <pc:extLst>
          <p:ext xmlns:p="http://schemas.openxmlformats.org/presentationml/2006/main" uri="{D6D511B9-2390-475A-947B-AFAB55BFBCF1}">
            <pc226:cmChg xmlns:pc226="http://schemas.microsoft.com/office/powerpoint/2022/06/main/command" chg="del mod">
              <pc226:chgData name="Melanie David-Feveck" userId="9e4d456e-893c-4367-b601-72fce04ebd6b" providerId="ADAL" clId="{ED393053-DA90-4685-ADA7-B7E57B89882B}" dt="2024-07-18T23:11:24.883" v="19"/>
              <pc2:cmMkLst xmlns:pc2="http://schemas.microsoft.com/office/powerpoint/2019/9/main/command">
                <pc:docMk/>
                <pc:sldMk cId="2667654800" sldId="476"/>
                <pc2:cmMk id="{B371BA13-A31C-4825-A7BB-47F764FB7A9B}"/>
              </pc2:cmMkLst>
            </pc226:cmChg>
            <pc226:cmChg xmlns:pc226="http://schemas.microsoft.com/office/powerpoint/2022/06/main/command" chg="del mod">
              <pc226:chgData name="Melanie David-Feveck" userId="9e4d456e-893c-4367-b601-72fce04ebd6b" providerId="ADAL" clId="{ED393053-DA90-4685-ADA7-B7E57B89882B}" dt="2024-07-18T23:11:14.609" v="9"/>
              <pc2:cmMkLst xmlns:pc2="http://schemas.microsoft.com/office/powerpoint/2019/9/main/command">
                <pc:docMk/>
                <pc:sldMk cId="2667654800" sldId="476"/>
                <pc2:cmMk id="{816019D0-C214-4FC1-BBB1-6629BA01B7DD}"/>
              </pc2:cmMkLst>
            </pc226:cmChg>
          </p:ext>
        </pc:extLst>
      </pc:sldChg>
    </pc:docChg>
  </pc:docChgLst>
  <pc:docChgLst>
    <pc:chgData name="Melanie David-Feveck" userId="9e4d456e-893c-4367-b601-72fce04ebd6b" providerId="ADAL" clId="{350E0196-B4F4-457E-B91D-E35D83C654D3}"/>
    <pc:docChg chg="modSld">
      <pc:chgData name="Melanie David-Feveck" userId="9e4d456e-893c-4367-b601-72fce04ebd6b" providerId="ADAL" clId="{350E0196-B4F4-457E-B91D-E35D83C654D3}" dt="2024-03-08T15:19:25.257" v="0" actId="20577"/>
      <pc:docMkLst>
        <pc:docMk/>
      </pc:docMkLst>
      <pc:sldChg chg="modSp mod">
        <pc:chgData name="Melanie David-Feveck" userId="9e4d456e-893c-4367-b601-72fce04ebd6b" providerId="ADAL" clId="{350E0196-B4F4-457E-B91D-E35D83C654D3}" dt="2024-03-08T15:19:25.257" v="0" actId="20577"/>
        <pc:sldMkLst>
          <pc:docMk/>
          <pc:sldMk cId="2319686188" sldId="330"/>
        </pc:sldMkLst>
        <pc:spChg chg="mod">
          <ac:chgData name="Melanie David-Feveck" userId="9e4d456e-893c-4367-b601-72fce04ebd6b" providerId="ADAL" clId="{350E0196-B4F4-457E-B91D-E35D83C654D3}" dt="2024-03-08T15:19:25.257" v="0" actId="20577"/>
          <ac:spMkLst>
            <pc:docMk/>
            <pc:sldMk cId="2319686188" sldId="330"/>
            <ac:spMk id="5" creationId="{17624B36-A292-AB0C-54D5-FD657CE3438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B75F26-17BA-4A3C-939A-A109702EB9D8}" type="datetimeFigureOut">
              <a:rPr lang="en-GB" smtClean="0"/>
              <a:t>19/07/2024</a:t>
            </a:fld>
            <a:endParaRPr lang="en-GB"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0FFA89-5C59-4AAF-8009-79353D94AE1E}" type="slidenum">
              <a:rPr lang="en-GB" smtClean="0"/>
              <a:t>‹#›</a:t>
            </a:fld>
            <a:endParaRPr lang="en-GB" dirty="0"/>
          </a:p>
        </p:txBody>
      </p:sp>
    </p:spTree>
    <p:extLst>
      <p:ext uri="{BB962C8B-B14F-4D97-AF65-F5344CB8AC3E}">
        <p14:creationId xmlns:p14="http://schemas.microsoft.com/office/powerpoint/2010/main" val="512876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0FFA89-5C59-4AAF-8009-79353D94AE1E}"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5948665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roduction Title slide">
    <p:spTree>
      <p:nvGrpSpPr>
        <p:cNvPr id="1" name=""/>
        <p:cNvGrpSpPr/>
        <p:nvPr/>
      </p:nvGrpSpPr>
      <p:grpSpPr>
        <a:xfrm>
          <a:off x="0" y="0"/>
          <a:ext cx="0" cy="0"/>
          <a:chOff x="0" y="0"/>
          <a:chExt cx="0" cy="0"/>
        </a:xfrm>
      </p:grpSpPr>
      <p:sp>
        <p:nvSpPr>
          <p:cNvPr id="2" name="Title 1"/>
          <p:cNvSpPr>
            <a:spLocks noGrp="1"/>
          </p:cNvSpPr>
          <p:nvPr>
            <p:ph type="title"/>
          </p:nvPr>
        </p:nvSpPr>
        <p:spPr>
          <a:xfrm>
            <a:off x="467544" y="1707654"/>
            <a:ext cx="8229600" cy="857250"/>
          </a:xfrm>
        </p:spPr>
        <p:txBody>
          <a:bodyPr/>
          <a:lstStyle>
            <a:lvl1pPr algn="ctr">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19/07/2024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a:xfrm>
            <a:off x="6563544" y="4752666"/>
            <a:ext cx="2133600" cy="273844"/>
          </a:xfrm>
        </p:spPr>
        <p:txBody>
          <a:bodyPr/>
          <a:lstStyle/>
          <a:p>
            <a:fld id="{DA961FC0-C120-4E7B-A0CC-400EC9584A2A}" type="slidenum">
              <a:rPr lang="en-GB" smtClean="0"/>
              <a:t>‹#›</a:t>
            </a:fld>
            <a:endParaRPr lang="en-GB" dirty="0"/>
          </a:p>
        </p:txBody>
      </p:sp>
      <p:cxnSp>
        <p:nvCxnSpPr>
          <p:cNvPr id="7" name="Straight Connector 6"/>
          <p:cNvCxnSpPr/>
          <p:nvPr userDrawn="1"/>
        </p:nvCxnSpPr>
        <p:spPr>
          <a:xfrm>
            <a:off x="611560" y="2571750"/>
            <a:ext cx="7992888" cy="0"/>
          </a:xfrm>
          <a:prstGeom prst="line">
            <a:avLst/>
          </a:prstGeom>
          <a:ln w="19050">
            <a:solidFill>
              <a:srgbClr val="11A7F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80041" y="4554457"/>
            <a:ext cx="1117103" cy="670262"/>
          </a:xfrm>
          <a:prstGeom prst="rect">
            <a:avLst/>
          </a:prstGeom>
        </p:spPr>
      </p:pic>
      <p:pic>
        <p:nvPicPr>
          <p:cNvPr id="6" name="Picture 5">
            <a:extLst>
              <a:ext uri="{FF2B5EF4-FFF2-40B4-BE49-F238E27FC236}">
                <a16:creationId xmlns:a16="http://schemas.microsoft.com/office/drawing/2014/main" id="{FE1EB696-6D7D-BC5C-47DF-C280FFF9305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23528" y="124492"/>
            <a:ext cx="2357315" cy="503489"/>
          </a:xfrm>
          <a:prstGeom prst="rect">
            <a:avLst/>
          </a:prstGeom>
          <a:noFill/>
        </p:spPr>
      </p:pic>
    </p:spTree>
    <p:extLst>
      <p:ext uri="{BB962C8B-B14F-4D97-AF65-F5344CB8AC3E}">
        <p14:creationId xmlns:p14="http://schemas.microsoft.com/office/powerpoint/2010/main" val="1141732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95487"/>
            <a:ext cx="8568952" cy="432048"/>
          </a:xfrm>
        </p:spPr>
        <p:txBody>
          <a:bodyPr>
            <a:noAutofit/>
          </a:bodyPr>
          <a:lstStyle>
            <a:lvl1pPr algn="l">
              <a:defRPr sz="3000" b="1">
                <a:solidFill>
                  <a:srgbClr val="11A7F2"/>
                </a:solidFill>
                <a:latin typeface="Montserrat" panose="02000505000000020004" pitchFamily="2" charset="0"/>
                <a:cs typeface="Arial" panose="020B0604020202020204" pitchFamily="34" charset="0"/>
              </a:defRPr>
            </a:lvl1pPr>
          </a:lstStyle>
          <a:p>
            <a:endParaRPr lang="en-GB" dirty="0"/>
          </a:p>
        </p:txBody>
      </p:sp>
      <p:sp>
        <p:nvSpPr>
          <p:cNvPr id="4" name="Date Placeholder 3"/>
          <p:cNvSpPr>
            <a:spLocks noGrp="1"/>
          </p:cNvSpPr>
          <p:nvPr>
            <p:ph type="dt" sz="half" idx="10"/>
          </p:nvPr>
        </p:nvSpPr>
        <p:spPr/>
        <p:txBody>
          <a:bodyPr/>
          <a:lstStyle/>
          <a:p>
            <a:fld id="{A8CC1BFE-7A9D-476F-853B-BE53F96D85CB}" type="datetimeFigureOut">
              <a:rPr lang="en-GB" smtClean="0"/>
              <a:t>19/07/2024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9" name="Straight Connector 8"/>
          <p:cNvCxnSpPr/>
          <p:nvPr userDrawn="1"/>
        </p:nvCxnSpPr>
        <p:spPr>
          <a:xfrm>
            <a:off x="323528" y="649304"/>
            <a:ext cx="8496944"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106855C0-297C-F0B4-F703-DE386921F8B8}"/>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2749348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760" y="195487"/>
            <a:ext cx="8229600" cy="475562"/>
          </a:xfrm>
        </p:spPr>
        <p:txBody>
          <a:bodyPr/>
          <a:lstStyle>
            <a:lvl1pPr algn="l">
              <a:defRPr/>
            </a:lvl1pPr>
          </a:lstStyle>
          <a:p>
            <a:r>
              <a:rPr lang="en-US" dirty="0"/>
              <a:t>Click to edit Master title style</a:t>
            </a:r>
            <a:endParaRPr lang="en-GB" dirty="0"/>
          </a:p>
        </p:txBody>
      </p:sp>
      <p:sp>
        <p:nvSpPr>
          <p:cNvPr id="3" name="Content Placeholder 2"/>
          <p:cNvSpPr>
            <a:spLocks noGrp="1"/>
          </p:cNvSpPr>
          <p:nvPr>
            <p:ph idx="1"/>
          </p:nvPr>
        </p:nvSpPr>
        <p:spPr>
          <a:xfrm>
            <a:off x="305776" y="1042903"/>
            <a:ext cx="8229600" cy="33944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CC1BFE-7A9D-476F-853B-BE53F96D85CB}" type="datetimeFigureOut">
              <a:rPr lang="en-GB" smtClean="0"/>
              <a:t>19/07/2024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323528" y="710260"/>
            <a:ext cx="8352928"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F7599BC2-4F18-3FDA-044D-AEE2C5362E67}"/>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1456400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23528" y="87474"/>
            <a:ext cx="8373616" cy="594066"/>
          </a:xfrm>
        </p:spPr>
        <p:txBody>
          <a:bodyPr/>
          <a:lstStyle>
            <a:lvl1pPr algn="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19/07/2024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323528" y="710260"/>
            <a:ext cx="8352928"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BC0BA503-8AEC-8D1B-558A-700172A6CA9A}"/>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2753879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5908" y="205979"/>
            <a:ext cx="8229600" cy="857250"/>
          </a:xfrm>
        </p:spPr>
        <p:txBody>
          <a:bodyPr/>
          <a:lstStyle/>
          <a:p>
            <a:r>
              <a:rPr lang="en-US"/>
              <a:t>Click to edit Master title style</a:t>
            </a:r>
            <a:endParaRPr lang="en-GB"/>
          </a:p>
        </p:txBody>
      </p:sp>
      <p:sp>
        <p:nvSpPr>
          <p:cNvPr id="3" name="Content Placeholder 2"/>
          <p:cNvSpPr>
            <a:spLocks noGrp="1"/>
          </p:cNvSpPr>
          <p:nvPr>
            <p:ph sz="half" idx="1"/>
          </p:nvPr>
        </p:nvSpPr>
        <p:spPr>
          <a:xfrm>
            <a:off x="465908"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8CC1BFE-7A9D-476F-853B-BE53F96D85CB}" type="datetimeFigureOut">
              <a:rPr lang="en-GB" smtClean="0"/>
              <a:t>19/07/2024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cxnSp>
        <p:nvCxnSpPr>
          <p:cNvPr id="8" name="Straight Connector 7"/>
          <p:cNvCxnSpPr/>
          <p:nvPr userDrawn="1"/>
        </p:nvCxnSpPr>
        <p:spPr>
          <a:xfrm>
            <a:off x="467544" y="843558"/>
            <a:ext cx="8208912"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633A81B7-6CE4-538E-DF4E-4CF8A9826F77}"/>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3343813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4"/>
            <a:ext cx="4040188" cy="7003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n-US" dirty="0"/>
          </a:p>
          <a:p>
            <a:pPr lvl="0"/>
            <a:endParaRPr lang="en-US" dirty="0"/>
          </a:p>
          <a:p>
            <a:pPr lvl="0"/>
            <a:r>
              <a:rPr lang="en-US" dirty="0"/>
              <a:t>Click to edit Master text styles</a:t>
            </a:r>
          </a:p>
        </p:txBody>
      </p:sp>
      <p:sp>
        <p:nvSpPr>
          <p:cNvPr id="4" name="Content Placeholder 3"/>
          <p:cNvSpPr>
            <a:spLocks noGrp="1"/>
          </p:cNvSpPr>
          <p:nvPr>
            <p:ph sz="half" idx="2"/>
          </p:nvPr>
        </p:nvSpPr>
        <p:spPr>
          <a:xfrm>
            <a:off x="457200" y="2067694"/>
            <a:ext cx="4040188" cy="2526928"/>
          </a:xfrm>
        </p:spPr>
        <p:txBody>
          <a:bodyPr/>
          <a:lstStyle>
            <a:lvl1pPr>
              <a:defRPr sz="2000" b="1"/>
            </a:lvl1pPr>
            <a:lvl2pPr>
              <a:defRPr sz="1800"/>
            </a:lvl2pPr>
            <a:lvl3pPr>
              <a:defRPr sz="1600"/>
            </a:lvl3pPr>
            <a:lvl4pPr>
              <a:defRPr sz="14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Text Placeholder 4"/>
          <p:cNvSpPr>
            <a:spLocks noGrp="1"/>
          </p:cNvSpPr>
          <p:nvPr>
            <p:ph type="body" sz="quarter" idx="3"/>
          </p:nvPr>
        </p:nvSpPr>
        <p:spPr>
          <a:xfrm>
            <a:off x="4645028" y="1151334"/>
            <a:ext cx="4041775" cy="7003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8" y="2067694"/>
            <a:ext cx="4041775" cy="2526928"/>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Date Placeholder 6"/>
          <p:cNvSpPr>
            <a:spLocks noGrp="1"/>
          </p:cNvSpPr>
          <p:nvPr>
            <p:ph type="dt" sz="half" idx="10"/>
          </p:nvPr>
        </p:nvSpPr>
        <p:spPr/>
        <p:txBody>
          <a:bodyPr/>
          <a:lstStyle/>
          <a:p>
            <a:fld id="{A8CC1BFE-7A9D-476F-853B-BE53F96D85CB}" type="datetimeFigureOut">
              <a:rPr lang="en-GB" smtClean="0"/>
              <a:t>19/07/2024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A961FC0-C120-4E7B-A0CC-400EC9584A2A}" type="slidenum">
              <a:rPr lang="en-GB" smtClean="0"/>
              <a:t>‹#›</a:t>
            </a:fld>
            <a:endParaRPr lang="en-GB" dirty="0"/>
          </a:p>
        </p:txBody>
      </p:sp>
      <p:cxnSp>
        <p:nvCxnSpPr>
          <p:cNvPr id="10" name="Straight Connector 9"/>
          <p:cNvCxnSpPr/>
          <p:nvPr userDrawn="1"/>
        </p:nvCxnSpPr>
        <p:spPr>
          <a:xfrm>
            <a:off x="467544" y="961450"/>
            <a:ext cx="8208912"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4854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CC1BFE-7A9D-476F-853B-BE53F96D85CB}" type="datetimeFigureOut">
              <a:rPr lang="en-GB" smtClean="0"/>
              <a:t>19/07/2024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269518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9"/>
            <a:ext cx="5111750" cy="4389835"/>
          </a:xfrm>
        </p:spPr>
        <p:txBody>
          <a:bodyPr/>
          <a:lstStyle>
            <a:lvl1pPr>
              <a:defRPr sz="2000"/>
            </a:lvl1pPr>
            <a:lvl2pPr>
              <a:defRPr sz="1800"/>
            </a:lvl2pPr>
            <a:lvl3pPr>
              <a:defRPr sz="1600"/>
            </a:lvl3pPr>
            <a:lvl4pPr>
              <a:defRPr sz="14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 Placeholder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19/07/2024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2217973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19/07/2024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1843193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A8CC1BFE-7A9D-476F-853B-BE53F96D85CB}" type="datetimeFigureOut">
              <a:rPr lang="en-GB" smtClean="0"/>
              <a:t>19/07/2024</a:t>
            </a:fld>
            <a:endParaRPr lang="en-GB" dirty="0"/>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A961FC0-C120-4E7B-A0CC-400EC9584A2A}" type="slidenum">
              <a:rPr lang="en-GB" smtClean="0"/>
              <a:t>‹#›</a:t>
            </a:fld>
            <a:endParaRPr lang="en-GB" dirty="0"/>
          </a:p>
        </p:txBody>
      </p:sp>
    </p:spTree>
    <p:extLst>
      <p:ext uri="{BB962C8B-B14F-4D97-AF65-F5344CB8AC3E}">
        <p14:creationId xmlns:p14="http://schemas.microsoft.com/office/powerpoint/2010/main" val="1369869086"/>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50" r:id="rId3"/>
    <p:sldLayoutId id="2147483654" r:id="rId4"/>
    <p:sldLayoutId id="2147483652" r:id="rId5"/>
    <p:sldLayoutId id="2147483653" r:id="rId6"/>
    <p:sldLayoutId id="2147483655" r:id="rId7"/>
    <p:sldLayoutId id="2147483656" r:id="rId8"/>
    <p:sldLayoutId id="2147483657" r:id="rId9"/>
  </p:sldLayoutIdLst>
  <p:txStyles>
    <p:titleStyle>
      <a:lvl1pPr algn="l"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b="0" kern="1200">
          <a:solidFill>
            <a:srgbClr val="4D4D4D"/>
          </a:solidFill>
          <a:latin typeface="Montserrat" panose="02000505000000020004" pitchFamily="2" charset="0"/>
          <a:ea typeface="+mn-ea"/>
          <a:cs typeface="+mn-cs"/>
        </a:defRPr>
      </a:lvl1pPr>
      <a:lvl2pPr marL="742950" indent="-285750" algn="l" defTabSz="914400" rtl="0" eaLnBrk="1" latinLnBrk="0" hangingPunct="1">
        <a:spcBef>
          <a:spcPct val="20000"/>
        </a:spcBef>
        <a:buClr>
          <a:srgbClr val="4D4D4D"/>
        </a:buClr>
        <a:buSzPct val="80000"/>
        <a:buFont typeface="Courier New" panose="02070309020205020404" pitchFamily="49" charset="0"/>
        <a:buChar char="o"/>
        <a:defRPr sz="2400" b="0" kern="1200">
          <a:solidFill>
            <a:schemeClr val="tx1"/>
          </a:solidFill>
          <a:latin typeface="Montserrat" panose="02000505000000020004" pitchFamily="2" charset="0"/>
          <a:ea typeface="+mn-ea"/>
          <a:cs typeface="+mn-cs"/>
        </a:defRPr>
      </a:lvl2pPr>
      <a:lvl3pPr marL="1257300" indent="-342900" algn="l" defTabSz="914400" rtl="0" eaLnBrk="1" latinLnBrk="0" hangingPunct="1">
        <a:spcBef>
          <a:spcPct val="20000"/>
        </a:spcBef>
        <a:buFont typeface="Montserrat" panose="02000505000000020004" pitchFamily="2" charset="0"/>
        <a:buChar char="—"/>
        <a:defRPr sz="2000" kern="1200">
          <a:solidFill>
            <a:schemeClr val="tx1"/>
          </a:solidFill>
          <a:latin typeface="Montserrat" panose="02000505000000020004" pitchFamily="2"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ontserrat" panose="02000505000000020004" pitchFamily="2"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400" kern="1200">
          <a:solidFill>
            <a:schemeClr val="tx1"/>
          </a:solidFill>
          <a:latin typeface="Montserrat" panose="02000505000000020004" pitchFamily="2"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eqip.rcpch.ac.uk/wp-content/uploads/sites/19/2022/02/chelsea_and_westminster_hospitals_nhs_foundation_trust_eqip_team.pdf" TargetMode="External"/><Relationship Id="rId2" Type="http://schemas.openxmlformats.org/officeDocument/2006/relationships/hyperlink" Target="https://www.youtube.com/watch?v=M4nspPNrxmM&amp;list=PLnZ0WSeOKq5zYOo6UMRXrgt7QQJ3UNRJz&amp;t=104s"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323528" y="771550"/>
            <a:ext cx="8448768" cy="4320480"/>
          </a:xfrm>
        </p:spPr>
        <p:txBody>
          <a:bodyPr>
            <a:normAutofit/>
          </a:bodyPr>
          <a:lstStyle/>
          <a:p>
            <a:pPr marL="0" indent="0" algn="just">
              <a:buNone/>
            </a:pPr>
            <a:endParaRPr lang="en-GB" sz="1100" b="1" dirty="0">
              <a:solidFill>
                <a:schemeClr val="tx1"/>
              </a:solidFill>
              <a:latin typeface="Montserrat" panose="00000500000000000000" pitchFamily="50" charset="0"/>
              <a:cs typeface="Arial" panose="020B0604020202020204" pitchFamily="34" charset="0"/>
            </a:endParaRPr>
          </a:p>
          <a:p>
            <a:pPr marL="0" indent="0" algn="just">
              <a:buNone/>
            </a:pPr>
            <a:r>
              <a:rPr lang="en-GB" sz="2000" b="1" dirty="0">
                <a:solidFill>
                  <a:schemeClr val="accent1"/>
                </a:solidFill>
                <a:latin typeface="Montserrat" panose="00000500000000000000" pitchFamily="50" charset="0"/>
                <a:cs typeface="Arial" panose="020B0604020202020204" pitchFamily="34" charset="0"/>
              </a:rPr>
              <a:t>Improving patient engagement</a:t>
            </a:r>
          </a:p>
          <a:p>
            <a:pPr marL="0" indent="0" algn="just">
              <a:buNone/>
            </a:pPr>
            <a:endParaRPr lang="en-GB" sz="1600" b="1" dirty="0"/>
          </a:p>
          <a:p>
            <a:pPr marL="0" indent="0" algn="just">
              <a:buNone/>
            </a:pPr>
            <a:r>
              <a:rPr lang="en-GB" sz="1600" b="1" dirty="0"/>
              <a:t>Chelsea and Westminster Hospital NHS Foundation Trust</a:t>
            </a:r>
          </a:p>
          <a:p>
            <a:pPr marL="0" indent="0" algn="just">
              <a:buNone/>
            </a:pPr>
            <a:endParaRPr lang="en-GB" sz="1100" b="1" dirty="0">
              <a:solidFill>
                <a:schemeClr val="tx1"/>
              </a:solidFill>
              <a:latin typeface="Montserrat" panose="00000500000000000000" pitchFamily="50" charset="0"/>
              <a:cs typeface="Arial" panose="020B0604020202020204" pitchFamily="34" charset="0"/>
            </a:endParaRPr>
          </a:p>
          <a:p>
            <a:pPr marL="0" indent="0" algn="just">
              <a:buNone/>
            </a:pPr>
            <a:r>
              <a:rPr lang="en-GB" sz="1100" b="1" dirty="0">
                <a:solidFill>
                  <a:schemeClr val="tx1"/>
                </a:solidFill>
                <a:latin typeface="Montserrat" panose="00000500000000000000" pitchFamily="50" charset="0"/>
                <a:cs typeface="Arial" panose="020B0604020202020204" pitchFamily="34" charset="0"/>
              </a:rPr>
              <a:t>RCPCH Epilepsy Quality Improvement Programme project team:</a:t>
            </a:r>
          </a:p>
          <a:p>
            <a:pPr marL="0" indent="0" algn="just">
              <a:buNone/>
            </a:pPr>
            <a:endParaRPr lang="en-GB" sz="1100" b="1" dirty="0">
              <a:solidFill>
                <a:schemeClr val="tx1"/>
              </a:solidFill>
              <a:latin typeface="Montserrat" panose="00000500000000000000" pitchFamily="50" charset="0"/>
              <a:cs typeface="Arial" panose="020B0604020202020204" pitchFamily="34" charset="0"/>
            </a:endParaRPr>
          </a:p>
          <a:p>
            <a:pPr marL="0" indent="0" algn="just">
              <a:buNone/>
            </a:pPr>
            <a:r>
              <a:rPr lang="en-GB" sz="1100" dirty="0">
                <a:solidFill>
                  <a:schemeClr val="tx1"/>
                </a:solidFill>
                <a:latin typeface="Montserrat" panose="00000500000000000000" pitchFamily="50" charset="0"/>
                <a:cs typeface="Arial" panose="020B0604020202020204" pitchFamily="34" charset="0"/>
              </a:rPr>
              <a:t>Dr Kimberley Doubal, Consultant Paediatrician at Chelsea and Westminster Hospital</a:t>
            </a:r>
          </a:p>
          <a:p>
            <a:pPr marL="0" indent="0" algn="just">
              <a:buNone/>
            </a:pPr>
            <a:r>
              <a:rPr lang="en-GB" sz="1100" dirty="0">
                <a:solidFill>
                  <a:schemeClr val="tx1"/>
                </a:solidFill>
                <a:latin typeface="Montserrat" panose="00000500000000000000" pitchFamily="50" charset="0"/>
                <a:cs typeface="Arial" panose="020B0604020202020204" pitchFamily="34" charset="0"/>
              </a:rPr>
              <a:t>Dr N Ismayilova, Consultant Paediatric Neurologist at Chelsea and Westminster Hospital</a:t>
            </a:r>
          </a:p>
          <a:p>
            <a:pPr marL="0" indent="0" algn="just">
              <a:buNone/>
            </a:pPr>
            <a:r>
              <a:rPr lang="en-GB" sz="1100" dirty="0">
                <a:solidFill>
                  <a:schemeClr val="tx1"/>
                </a:solidFill>
                <a:latin typeface="Montserrat" panose="00000500000000000000" pitchFamily="50" charset="0"/>
                <a:cs typeface="Arial" panose="020B0604020202020204" pitchFamily="34" charset="0"/>
              </a:rPr>
              <a:t>Dr Sutapa Biswas, Consultant Neurophysiologist at Chelsea and Westminster Hospital</a:t>
            </a:r>
          </a:p>
          <a:p>
            <a:pPr marL="0" indent="0" algn="just">
              <a:buNone/>
            </a:pPr>
            <a:r>
              <a:rPr lang="en-GB" sz="1100" dirty="0">
                <a:solidFill>
                  <a:schemeClr val="tx1"/>
                </a:solidFill>
                <a:latin typeface="Montserrat" panose="00000500000000000000" pitchFamily="50" charset="0"/>
                <a:cs typeface="Arial" panose="020B0604020202020204" pitchFamily="34" charset="0"/>
              </a:rPr>
              <a:t>Dr Anusha Ponnampalam, Consultant Paediatrician at Chelsea and Westminster Hospital</a:t>
            </a:r>
          </a:p>
          <a:p>
            <a:pPr marL="0" indent="0" algn="just">
              <a:buNone/>
            </a:pPr>
            <a:r>
              <a:rPr lang="en-GB" sz="1100" dirty="0">
                <a:solidFill>
                  <a:schemeClr val="tx1"/>
                </a:solidFill>
                <a:latin typeface="Montserrat" panose="00000500000000000000" pitchFamily="50" charset="0"/>
                <a:cs typeface="Arial" panose="020B0604020202020204" pitchFamily="34" charset="0"/>
              </a:rPr>
              <a:t>Ms Siobhan Hannan, Advanced Nurse Practitioner in Epilepsy at Chelsea and Westminster Hospital</a:t>
            </a:r>
          </a:p>
          <a:p>
            <a:pPr marL="0" indent="0" algn="just">
              <a:buNone/>
            </a:pPr>
            <a:r>
              <a:rPr lang="en-GB" sz="1100" dirty="0">
                <a:solidFill>
                  <a:schemeClr val="tx1"/>
                </a:solidFill>
                <a:latin typeface="Montserrat" panose="00000500000000000000" pitchFamily="50" charset="0"/>
                <a:cs typeface="Arial" panose="020B0604020202020204" pitchFamily="34" charset="0"/>
              </a:rPr>
              <a:t>Dr Lorna Pakkiri, Consultant Paediatrician at West Middlesex Hospital</a:t>
            </a:r>
          </a:p>
          <a:p>
            <a:pPr marL="0" indent="0" algn="just">
              <a:buNone/>
            </a:pPr>
            <a:endParaRPr lang="en-GB" sz="1100" b="1" dirty="0">
              <a:solidFill>
                <a:schemeClr val="tx1"/>
              </a:solidFill>
              <a:latin typeface="Montserrat" panose="00000500000000000000" pitchFamily="50" charset="0"/>
              <a:cs typeface="Arial" panose="020B0604020202020204" pitchFamily="34" charset="0"/>
            </a:endParaRPr>
          </a:p>
          <a:p>
            <a:pPr marL="0" indent="0" algn="just">
              <a:buNone/>
            </a:pPr>
            <a:endParaRPr lang="en-GB" sz="1100" b="1" dirty="0">
              <a:solidFill>
                <a:schemeClr val="tx1"/>
              </a:solidFill>
              <a:latin typeface="Montserrat" panose="00000500000000000000" pitchFamily="50" charset="0"/>
              <a:cs typeface="Arial" panose="020B0604020202020204" pitchFamily="34" charset="0"/>
            </a:endParaRPr>
          </a:p>
          <a:p>
            <a:pPr marL="0" indent="0" algn="just">
              <a:buNone/>
            </a:pPr>
            <a:endParaRPr lang="en-GB" sz="1100" b="1" dirty="0">
              <a:solidFill>
                <a:schemeClr val="tx1"/>
              </a:solidFill>
              <a:latin typeface="Montserrat" panose="00000500000000000000" pitchFamily="50" charset="0"/>
              <a:cs typeface="Arial" panose="020B0604020202020204" pitchFamily="34" charset="0"/>
            </a:endParaRPr>
          </a:p>
          <a:p>
            <a:pPr marL="0" indent="0" algn="just">
              <a:buNone/>
            </a:pPr>
            <a:endParaRPr lang="en-GB" sz="1100" b="1" dirty="0">
              <a:solidFill>
                <a:schemeClr val="tx1"/>
              </a:solidFill>
              <a:latin typeface="Montserrat" panose="00000500000000000000" pitchFamily="50" charset="0"/>
              <a:cs typeface="Arial" panose="020B0604020202020204" pitchFamily="34" charset="0"/>
            </a:endParaRPr>
          </a:p>
          <a:p>
            <a:pPr marL="0" indent="0" algn="just">
              <a:buNone/>
            </a:pPr>
            <a:endParaRPr lang="en-GB" sz="1100" b="1" dirty="0">
              <a:solidFill>
                <a:schemeClr val="tx1"/>
              </a:solidFill>
              <a:latin typeface="Montserrat" panose="00000500000000000000" pitchFamily="50" charset="0"/>
              <a:cs typeface="Arial" panose="020B0604020202020204" pitchFamily="34" charset="0"/>
            </a:endParaRPr>
          </a:p>
        </p:txBody>
      </p:sp>
      <p:sp>
        <p:nvSpPr>
          <p:cNvPr id="6" name="TextBox 5">
            <a:extLst>
              <a:ext uri="{FF2B5EF4-FFF2-40B4-BE49-F238E27FC236}">
                <a16:creationId xmlns:a16="http://schemas.microsoft.com/office/drawing/2014/main" id="{711A5654-3314-3FDF-420B-55F6DF00CC18}"/>
              </a:ext>
            </a:extLst>
          </p:cNvPr>
          <p:cNvSpPr txBox="1"/>
          <p:nvPr/>
        </p:nvSpPr>
        <p:spPr>
          <a:xfrm>
            <a:off x="251520" y="123478"/>
            <a:ext cx="7128792" cy="646331"/>
          </a:xfrm>
          <a:prstGeom prst="rect">
            <a:avLst/>
          </a:prstGeom>
          <a:noFill/>
        </p:spPr>
        <p:txBody>
          <a:bodyPr wrap="square" rtlCol="0">
            <a:spAutoFit/>
          </a:bodyPr>
          <a:lstStyle/>
          <a:p>
            <a:r>
              <a:rPr lang="en-GB" b="1" dirty="0">
                <a:solidFill>
                  <a:schemeClr val="accent1"/>
                </a:solidFill>
                <a:latin typeface="Montserrat" panose="00000500000000000000" pitchFamily="50" charset="0"/>
                <a:cs typeface="Arial" panose="020B0604020202020204" pitchFamily="34" charset="0"/>
              </a:rPr>
              <a:t>RCPCH Epilepsy Quality Improvement Programme </a:t>
            </a:r>
          </a:p>
          <a:p>
            <a:r>
              <a:rPr lang="en-GB" b="1" dirty="0">
                <a:solidFill>
                  <a:schemeClr val="accent1"/>
                </a:solidFill>
                <a:latin typeface="Montserrat" panose="00000500000000000000" pitchFamily="50" charset="0"/>
                <a:cs typeface="Arial" panose="020B0604020202020204" pitchFamily="34" charset="0"/>
              </a:rPr>
              <a:t>November 2019 – July 2020</a:t>
            </a:r>
            <a:endParaRPr lang="en-GB" dirty="0">
              <a:solidFill>
                <a:schemeClr val="accent1"/>
              </a:solidFill>
            </a:endParaRPr>
          </a:p>
        </p:txBody>
      </p:sp>
    </p:spTree>
    <p:extLst>
      <p:ext uri="{BB962C8B-B14F-4D97-AF65-F5344CB8AC3E}">
        <p14:creationId xmlns:p14="http://schemas.microsoft.com/office/powerpoint/2010/main" val="2319686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1647FB1-529E-44C1-8D0A-3A7AC22A53D2}"/>
              </a:ext>
            </a:extLst>
          </p:cNvPr>
          <p:cNvSpPr>
            <a:spLocks noGrp="1"/>
          </p:cNvSpPr>
          <p:nvPr>
            <p:ph type="title"/>
          </p:nvPr>
        </p:nvSpPr>
        <p:spPr/>
        <p:txBody>
          <a:bodyPr/>
          <a:lstStyle/>
          <a:p>
            <a:r>
              <a:rPr lang="en-GB" dirty="0"/>
              <a:t> https://eqip.rcpch.ac.uk</a:t>
            </a:r>
          </a:p>
        </p:txBody>
      </p:sp>
      <p:sp>
        <p:nvSpPr>
          <p:cNvPr id="6" name="Title 4">
            <a:extLst>
              <a:ext uri="{FF2B5EF4-FFF2-40B4-BE49-F238E27FC236}">
                <a16:creationId xmlns:a16="http://schemas.microsoft.com/office/drawing/2014/main" id="{3AB3A9E1-E79D-46DF-A4FC-3E6B942782F5}"/>
              </a:ext>
            </a:extLst>
          </p:cNvPr>
          <p:cNvSpPr txBox="1">
            <a:spLocks/>
          </p:cNvSpPr>
          <p:nvPr/>
        </p:nvSpPr>
        <p:spPr>
          <a:xfrm>
            <a:off x="539552" y="3386648"/>
            <a:ext cx="8229600" cy="85725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000" b="1" i="0" u="none" strike="noStrike" kern="1200" cap="none" spc="0" normalizeH="0" baseline="0" noProof="0" dirty="0">
                <a:ln>
                  <a:noFill/>
                </a:ln>
                <a:solidFill>
                  <a:srgbClr val="11A7F2"/>
                </a:solidFill>
                <a:effectLst/>
                <a:uLnTx/>
                <a:uFillTx/>
                <a:latin typeface="Montserrat" panose="02000505000000020004" pitchFamily="2" charset="0"/>
                <a:ea typeface="+mj-ea"/>
                <a:cs typeface="+mj-cs"/>
              </a:rPr>
              <a:t>@RCPCHEQIP</a:t>
            </a:r>
          </a:p>
        </p:txBody>
      </p:sp>
      <p:pic>
        <p:nvPicPr>
          <p:cNvPr id="1032" name="Picture 8" descr="Who Made That Twitter Bird? - The New York Times">
            <a:extLst>
              <a:ext uri="{FF2B5EF4-FFF2-40B4-BE49-F238E27FC236}">
                <a16:creationId xmlns:a16="http://schemas.microsoft.com/office/drawing/2014/main" id="{63274F3C-D6C4-48A8-B2D5-E07426174CB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83768" y="3536982"/>
            <a:ext cx="793219" cy="576064"/>
          </a:xfrm>
          <a:prstGeom prst="rect">
            <a:avLst/>
          </a:prstGeom>
          <a:noFill/>
          <a:extLst>
            <a:ext uri="{909E8E84-426E-40DD-AFC4-6F175D3DCCD1}">
              <a14:hiddenFill xmlns:a14="http://schemas.microsoft.com/office/drawing/2010/main">
                <a:solidFill>
                  <a:srgbClr val="FFFFFF"/>
                </a:solidFill>
              </a14:hiddenFill>
            </a:ext>
          </a:extLst>
        </p:spPr>
      </p:pic>
      <p:sp>
        <p:nvSpPr>
          <p:cNvPr id="14" name="Title 4">
            <a:extLst>
              <a:ext uri="{FF2B5EF4-FFF2-40B4-BE49-F238E27FC236}">
                <a16:creationId xmlns:a16="http://schemas.microsoft.com/office/drawing/2014/main" id="{E106F2C0-4576-49BD-A74C-325DAA248F37}"/>
              </a:ext>
            </a:extLst>
          </p:cNvPr>
          <p:cNvSpPr txBox="1">
            <a:spLocks/>
          </p:cNvSpPr>
          <p:nvPr/>
        </p:nvSpPr>
        <p:spPr>
          <a:xfrm>
            <a:off x="467544" y="2548880"/>
            <a:ext cx="8229600" cy="85725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000" b="1" i="0" u="none" strike="noStrike" kern="1200" cap="none" spc="0" normalizeH="0" baseline="0" noProof="0" dirty="0">
                <a:ln>
                  <a:noFill/>
                </a:ln>
                <a:solidFill>
                  <a:srgbClr val="11A7F2"/>
                </a:solidFill>
                <a:effectLst/>
                <a:uLnTx/>
                <a:uFillTx/>
                <a:latin typeface="Montserrat" panose="02000505000000020004" pitchFamily="2" charset="0"/>
                <a:ea typeface="+mj-ea"/>
                <a:cs typeface="+mj-cs"/>
              </a:rPr>
              <a:t>eqip@rcpch.ac.uk</a:t>
            </a:r>
          </a:p>
        </p:txBody>
      </p:sp>
      <p:pic>
        <p:nvPicPr>
          <p:cNvPr id="2" name="Picture 1" descr="A picture containing text, clipart&#10;&#10;Description automatically generated">
            <a:extLst>
              <a:ext uri="{FF2B5EF4-FFF2-40B4-BE49-F238E27FC236}">
                <a16:creationId xmlns:a16="http://schemas.microsoft.com/office/drawing/2014/main" id="{9317DDE4-C3BF-1D70-E774-5A84519F47A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5536" y="4659982"/>
            <a:ext cx="1024533" cy="219796"/>
          </a:xfrm>
          <a:prstGeom prst="rect">
            <a:avLst/>
          </a:prstGeom>
        </p:spPr>
      </p:pic>
    </p:spTree>
    <p:extLst>
      <p:ext uri="{BB962C8B-B14F-4D97-AF65-F5344CB8AC3E}">
        <p14:creationId xmlns:p14="http://schemas.microsoft.com/office/powerpoint/2010/main" val="1711767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p:txBody>
          <a:bodyPr>
            <a:noAutofit/>
          </a:bodyPr>
          <a:lstStyle/>
          <a:p>
            <a:r>
              <a:rPr lang="en-GB" sz="2000" dirty="0"/>
              <a:t>Improving patient engagement – Chelsea and Westminster Hospital NHS Foundation Trust</a:t>
            </a:r>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228760" y="771550"/>
            <a:ext cx="8543536" cy="4248470"/>
          </a:xfrm>
        </p:spPr>
        <p:txBody>
          <a:bodyPr>
            <a:normAutofit/>
          </a:bodyPr>
          <a:lstStyle/>
          <a:p>
            <a:pPr marL="0" indent="0" algn="just">
              <a:buNone/>
            </a:pPr>
            <a:r>
              <a:rPr lang="en-GB" sz="1100" b="1" dirty="0">
                <a:solidFill>
                  <a:schemeClr val="tx1"/>
                </a:solidFill>
                <a:latin typeface="Montserrat" panose="00000500000000000000" pitchFamily="50" charset="0"/>
                <a:cs typeface="Arial" panose="020B0604020202020204" pitchFamily="34" charset="0"/>
              </a:rPr>
              <a:t>Project aim </a:t>
            </a:r>
          </a:p>
          <a:p>
            <a:pPr marL="0" indent="0" algn="just">
              <a:lnSpc>
                <a:spcPct val="150000"/>
              </a:lnSpc>
              <a:buNone/>
            </a:pPr>
            <a:r>
              <a:rPr lang="en-GB" sz="1100" dirty="0">
                <a:solidFill>
                  <a:schemeClr val="tx1"/>
                </a:solidFill>
                <a:latin typeface="Montserrat" panose="00000500000000000000" pitchFamily="50" charset="0"/>
                <a:cs typeface="Arial" panose="020B0604020202020204" pitchFamily="34" charset="0"/>
              </a:rPr>
              <a:t>To access the patient voice in 80% of patients accessing epilepsy services at Chelsea and Westminster Hospital and West Middlesex Hospital, between January and March 2020, to influence improvements in cross-site epilepsy care.</a:t>
            </a:r>
          </a:p>
          <a:p>
            <a:pPr marL="0" indent="0" algn="just">
              <a:buNone/>
            </a:pPr>
            <a:endParaRPr lang="en-GB" sz="1100" b="1" dirty="0">
              <a:solidFill>
                <a:schemeClr val="tx1"/>
              </a:solidFill>
              <a:latin typeface="Montserrat" panose="00000500000000000000" pitchFamily="50" charset="0"/>
              <a:cs typeface="Arial" panose="020B0604020202020204" pitchFamily="34" charset="0"/>
            </a:endParaRPr>
          </a:p>
          <a:p>
            <a:pPr marL="0" indent="0" algn="just">
              <a:buNone/>
            </a:pPr>
            <a:r>
              <a:rPr lang="en-GB" sz="1100" b="1" dirty="0">
                <a:solidFill>
                  <a:schemeClr val="tx1"/>
                </a:solidFill>
                <a:latin typeface="Montserrat" panose="00000500000000000000" pitchFamily="50" charset="0"/>
                <a:cs typeface="Arial" panose="020B0604020202020204" pitchFamily="34" charset="0"/>
              </a:rPr>
              <a:t>Background</a:t>
            </a:r>
          </a:p>
          <a:p>
            <a:pPr marL="0" indent="0" algn="just">
              <a:lnSpc>
                <a:spcPct val="150000"/>
              </a:lnSpc>
              <a:buNone/>
            </a:pPr>
            <a:r>
              <a:rPr lang="en-GB" sz="1100" dirty="0"/>
              <a:t>An NHS Trust is split across two sites, encompassing secondary and tertiary level paediatric epilepsy services and diagnostics, including MRI and EEG. Both services at Chelsea and Westminster Hospital and West Middlesex Hospital are stretched well beyond capacity due to staff vacancies and long waiting times, resulting in NICE quality standards not being met in many areas across both sites. At present, several patient pathways are used by families to access care and diagnostics, which makes standardising services and improving the patient journey more challenging. As a wider team working in geographically distant areas, there are limited opportunities to meet but the team share a desire to improve services across the board. To date, patient engagement has not been actively sought, and the team believe this will be the cornerstone to driving improvements.</a:t>
            </a:r>
          </a:p>
          <a:p>
            <a:pPr marL="0" indent="0" algn="just">
              <a:lnSpc>
                <a:spcPct val="150000"/>
              </a:lnSpc>
              <a:buNone/>
            </a:pPr>
            <a:r>
              <a:rPr lang="en-GB" sz="1100" b="1" dirty="0"/>
              <a:t>Area of focus</a:t>
            </a:r>
            <a:endParaRPr lang="en-GB" sz="1100" dirty="0"/>
          </a:p>
          <a:p>
            <a:pPr marL="0" indent="0" algn="just">
              <a:lnSpc>
                <a:spcPct val="150000"/>
              </a:lnSpc>
              <a:buNone/>
            </a:pPr>
            <a:r>
              <a:rPr lang="en-GB" sz="1100" dirty="0"/>
              <a:t>The team are open to engaging with their patients and families to help explore and plan for the area of focus that would impact them most in terms of improvement.</a:t>
            </a:r>
          </a:p>
        </p:txBody>
      </p:sp>
    </p:spTree>
    <p:extLst>
      <p:ext uri="{BB962C8B-B14F-4D97-AF65-F5344CB8AC3E}">
        <p14:creationId xmlns:p14="http://schemas.microsoft.com/office/powerpoint/2010/main" val="2667654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p:txBody>
          <a:bodyPr>
            <a:noAutofit/>
          </a:bodyPr>
          <a:lstStyle/>
          <a:p>
            <a:r>
              <a:rPr lang="en-GB" sz="2000" dirty="0"/>
              <a:t>Improving patient engagement – Chelsea and Westminster Hospital NHS Foundation Trust</a:t>
            </a:r>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228760" y="805903"/>
            <a:ext cx="8543536" cy="4214120"/>
          </a:xfrm>
        </p:spPr>
        <p:txBody>
          <a:bodyPr>
            <a:noAutofit/>
          </a:bodyPr>
          <a:lstStyle/>
          <a:p>
            <a:pPr marL="0" indent="0" algn="just">
              <a:lnSpc>
                <a:spcPct val="150000"/>
              </a:lnSpc>
              <a:buNone/>
            </a:pPr>
            <a:r>
              <a:rPr lang="en-GB" sz="1100" b="1" dirty="0">
                <a:solidFill>
                  <a:schemeClr val="tx1"/>
                </a:solidFill>
                <a:latin typeface="Montserrat" panose="00000500000000000000" pitchFamily="50" charset="0"/>
                <a:cs typeface="Arial" panose="020B0604020202020204" pitchFamily="34" charset="0"/>
              </a:rPr>
              <a:t>Changes</a:t>
            </a:r>
          </a:p>
          <a:p>
            <a:pPr algn="just">
              <a:lnSpc>
                <a:spcPct val="150000"/>
              </a:lnSpc>
            </a:pPr>
            <a:r>
              <a:rPr lang="en-GB" sz="1100" dirty="0">
                <a:solidFill>
                  <a:schemeClr val="tx1"/>
                </a:solidFill>
                <a:latin typeface="Montserrat" panose="00000500000000000000" pitchFamily="50" charset="0"/>
                <a:cs typeface="Arial" panose="020B0604020202020204" pitchFamily="34" charset="0"/>
              </a:rPr>
              <a:t>Team members explored different methods of collecting feedback via pasta voting with single questions displayed, and explored the idea of an app-based questionnaire with a small number of patients.</a:t>
            </a:r>
          </a:p>
          <a:p>
            <a:pPr algn="just">
              <a:lnSpc>
                <a:spcPct val="150000"/>
              </a:lnSpc>
            </a:pPr>
            <a:r>
              <a:rPr lang="en-GB" sz="1100" dirty="0">
                <a:solidFill>
                  <a:schemeClr val="tx1"/>
                </a:solidFill>
                <a:latin typeface="Montserrat" panose="00000500000000000000" pitchFamily="50" charset="0"/>
                <a:cs typeface="Arial" panose="020B0604020202020204" pitchFamily="34" charset="0"/>
              </a:rPr>
              <a:t>Feedback from families expressed a preference for a short questionnaire, which involved the team working with Emma Sparrow, RCPCH&amp;US Head of CYP Engagement, to design and refine questions for the questionnaire. Each team member contributed to the design of the questionnaire.</a:t>
            </a:r>
          </a:p>
          <a:p>
            <a:pPr algn="just">
              <a:lnSpc>
                <a:spcPct val="150000"/>
              </a:lnSpc>
            </a:pPr>
            <a:r>
              <a:rPr lang="en-GB" sz="1100" dirty="0">
                <a:solidFill>
                  <a:schemeClr val="tx1"/>
                </a:solidFill>
                <a:latin typeface="Montserrat" panose="00000500000000000000" pitchFamily="50" charset="0"/>
                <a:cs typeface="Arial" panose="020B0604020202020204" pitchFamily="34" charset="0"/>
              </a:rPr>
              <a:t>The questions were mostly based around the NICE quality standards for epilepsy and aimed to gain insight into the patients’ experience of the care they had received so far, as well as their priorities for future care.</a:t>
            </a:r>
          </a:p>
          <a:p>
            <a:pPr algn="just">
              <a:lnSpc>
                <a:spcPct val="150000"/>
              </a:lnSpc>
            </a:pPr>
            <a:r>
              <a:rPr lang="en-GB" sz="1100" dirty="0">
                <a:solidFill>
                  <a:schemeClr val="tx1"/>
                </a:solidFill>
                <a:latin typeface="Montserrat" panose="00000500000000000000" pitchFamily="50" charset="0"/>
                <a:cs typeface="Arial" panose="020B0604020202020204" pitchFamily="34" charset="0"/>
              </a:rPr>
              <a:t>The plan was to disseminate the questionnaire to all follow-up patients attending secondary-level epilepsy clinics, ANP clinics, tertiary neurology clinics, and EEG appointments. However, in mid-March, the effects of the pandemic led to both Trust sites and secondary care-level paediatricians self-isolating, resulting in clinics being cancelled and rearranged.</a:t>
            </a:r>
          </a:p>
          <a:p>
            <a:pPr algn="just">
              <a:lnSpc>
                <a:spcPct val="150000"/>
              </a:lnSpc>
            </a:pPr>
            <a:r>
              <a:rPr lang="en-GB" sz="1100" dirty="0">
                <a:solidFill>
                  <a:schemeClr val="tx1"/>
                </a:solidFill>
                <a:latin typeface="Montserrat" panose="00000500000000000000" pitchFamily="50" charset="0"/>
                <a:cs typeface="Arial" panose="020B0604020202020204" pitchFamily="34" charset="0"/>
              </a:rPr>
              <a:t>All clinic appointments were converted to telephone appointments, which made the dissemination of the questionnaire method impractical and was therefore temporarily put on hold. There was a change in service focus to maintain a safe epilepsy service amid severe staff shortages.</a:t>
            </a:r>
          </a:p>
          <a:p>
            <a:pPr marL="0" indent="0" algn="just">
              <a:lnSpc>
                <a:spcPct val="150000"/>
              </a:lnSpc>
              <a:buNone/>
            </a:pPr>
            <a:endParaRPr lang="en-GB" sz="1100" b="1" dirty="0">
              <a:solidFill>
                <a:schemeClr val="tx1"/>
              </a:solidFill>
              <a:latin typeface="Montserrat" panose="00000500000000000000" pitchFamily="50" charset="0"/>
              <a:cs typeface="Arial" panose="020B0604020202020204" pitchFamily="34" charset="0"/>
            </a:endParaRPr>
          </a:p>
          <a:p>
            <a:pPr marL="0" indent="0" algn="just">
              <a:lnSpc>
                <a:spcPct val="150000"/>
              </a:lnSpc>
              <a:buNone/>
            </a:pPr>
            <a:endParaRPr lang="en-GB" sz="1100" b="1" dirty="0">
              <a:solidFill>
                <a:schemeClr val="tx1"/>
              </a:solidFill>
              <a:latin typeface="Montserrat" panose="00000500000000000000" pitchFamily="50" charset="0"/>
              <a:cs typeface="Arial" panose="020B0604020202020204" pitchFamily="34" charset="0"/>
            </a:endParaRPr>
          </a:p>
          <a:p>
            <a:pPr algn="just">
              <a:lnSpc>
                <a:spcPct val="150000"/>
              </a:lnSpc>
            </a:pPr>
            <a:endParaRPr lang="en-GB" sz="1100" dirty="0">
              <a:solidFill>
                <a:schemeClr val="tx1"/>
              </a:solidFill>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4181250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p:txBody>
          <a:bodyPr>
            <a:noAutofit/>
          </a:bodyPr>
          <a:lstStyle/>
          <a:p>
            <a:r>
              <a:rPr lang="en-GB" sz="2000" dirty="0"/>
              <a:t>Improving patient engagement – Chelsea and Westminster Hospital NHS Foundation Trust</a:t>
            </a:r>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228760" y="773535"/>
            <a:ext cx="8543536" cy="4176464"/>
          </a:xfrm>
        </p:spPr>
        <p:txBody>
          <a:bodyPr>
            <a:noAutofit/>
          </a:bodyPr>
          <a:lstStyle/>
          <a:p>
            <a:pPr marL="0" indent="0" algn="just">
              <a:lnSpc>
                <a:spcPct val="150000"/>
              </a:lnSpc>
              <a:buNone/>
            </a:pPr>
            <a:r>
              <a:rPr lang="en-GB" sz="1100" b="1">
                <a:solidFill>
                  <a:schemeClr val="tx1"/>
                </a:solidFill>
                <a:latin typeface="Montserrat" panose="00000500000000000000" pitchFamily="50" charset="0"/>
                <a:cs typeface="Arial" panose="020B0604020202020204" pitchFamily="34" charset="0"/>
              </a:rPr>
              <a:t>Results</a:t>
            </a:r>
            <a:endParaRPr lang="en-GB" sz="1100" b="1" dirty="0">
              <a:solidFill>
                <a:schemeClr val="tx1"/>
              </a:solidFill>
              <a:latin typeface="Montserrat" panose="00000500000000000000" pitchFamily="50" charset="0"/>
              <a:cs typeface="Arial" panose="020B0604020202020204" pitchFamily="34" charset="0"/>
            </a:endParaRPr>
          </a:p>
          <a:p>
            <a:pPr>
              <a:lnSpc>
                <a:spcPct val="150000"/>
              </a:lnSpc>
            </a:pPr>
            <a:r>
              <a:rPr lang="en-GB" sz="1100" dirty="0">
                <a:solidFill>
                  <a:schemeClr val="tx1"/>
                </a:solidFill>
                <a:effectLst/>
                <a:latin typeface="Montserrat" panose="00000500000000000000" pitchFamily="50" charset="0"/>
                <a:ea typeface="Calibri" panose="020F0502020204030204" pitchFamily="34" charset="0"/>
                <a:cs typeface="Arial" panose="020B0604020202020204" pitchFamily="34" charset="0"/>
              </a:rPr>
              <a:t>By the end of March 2020, </a:t>
            </a:r>
            <a:r>
              <a:rPr lang="en-GB" sz="1100" b="1" dirty="0">
                <a:solidFill>
                  <a:schemeClr val="tx1"/>
                </a:solidFill>
                <a:effectLst/>
                <a:latin typeface="Montserrat" panose="00000500000000000000" pitchFamily="50" charset="0"/>
                <a:ea typeface="Calibri" panose="020F0502020204030204" pitchFamily="34" charset="0"/>
                <a:cs typeface="Arial" panose="020B0604020202020204" pitchFamily="34" charset="0"/>
              </a:rPr>
              <a:t>58</a:t>
            </a:r>
            <a:r>
              <a:rPr lang="en-GB" sz="1100" dirty="0">
                <a:solidFill>
                  <a:schemeClr val="tx1"/>
                </a:solidFill>
                <a:effectLst/>
                <a:latin typeface="Montserrat" panose="00000500000000000000" pitchFamily="50" charset="0"/>
                <a:ea typeface="Calibri" panose="020F0502020204030204" pitchFamily="34" charset="0"/>
                <a:cs typeface="Arial" panose="020B0604020202020204" pitchFamily="34" charset="0"/>
              </a:rPr>
              <a:t> completed questionnaires had been returned.</a:t>
            </a:r>
          </a:p>
          <a:p>
            <a:pPr>
              <a:lnSpc>
                <a:spcPct val="150000"/>
              </a:lnSpc>
            </a:pPr>
            <a:r>
              <a:rPr lang="en-GB" sz="1100" b="1" dirty="0">
                <a:solidFill>
                  <a:schemeClr val="tx1"/>
                </a:solidFill>
                <a:effectLst/>
                <a:latin typeface="Montserrat" panose="00000500000000000000" pitchFamily="50" charset="0"/>
                <a:ea typeface="Calibri" panose="020F0502020204030204" pitchFamily="34" charset="0"/>
                <a:cs typeface="Arial" panose="020B0604020202020204" pitchFamily="34" charset="0"/>
              </a:rPr>
              <a:t>24</a:t>
            </a:r>
            <a:r>
              <a:rPr lang="en-GB" sz="1100" dirty="0">
                <a:solidFill>
                  <a:schemeClr val="tx1"/>
                </a:solidFill>
                <a:effectLst/>
                <a:latin typeface="Montserrat" panose="00000500000000000000" pitchFamily="50" charset="0"/>
                <a:ea typeface="Calibri" panose="020F0502020204030204" pitchFamily="34" charset="0"/>
                <a:cs typeface="Arial" panose="020B0604020202020204" pitchFamily="34" charset="0"/>
              </a:rPr>
              <a:t> </a:t>
            </a:r>
            <a:r>
              <a:rPr lang="en-GB" sz="1100" dirty="0">
                <a:solidFill>
                  <a:schemeClr val="tx1"/>
                </a:solidFill>
                <a:latin typeface="Montserrat" panose="00000500000000000000" pitchFamily="50" charset="0"/>
                <a:ea typeface="Calibri" panose="020F0502020204030204" pitchFamily="34" charset="0"/>
                <a:cs typeface="Arial" panose="020B0604020202020204" pitchFamily="34" charset="0"/>
              </a:rPr>
              <a:t>via the</a:t>
            </a:r>
            <a:r>
              <a:rPr lang="en-GB" sz="1100" dirty="0">
                <a:solidFill>
                  <a:schemeClr val="tx1"/>
                </a:solidFill>
                <a:effectLst/>
                <a:latin typeface="Montserrat" panose="00000500000000000000" pitchFamily="50" charset="0"/>
                <a:ea typeface="Calibri" panose="020F0502020204030204" pitchFamily="34" charset="0"/>
                <a:cs typeface="Arial" panose="020B0604020202020204" pitchFamily="34" charset="0"/>
              </a:rPr>
              <a:t> Chelsea and Westminster Hospital advanced epilepsy nurse practitioner.</a:t>
            </a:r>
          </a:p>
          <a:p>
            <a:pPr>
              <a:lnSpc>
                <a:spcPct val="150000"/>
              </a:lnSpc>
            </a:pPr>
            <a:r>
              <a:rPr lang="en-GB" sz="1100" b="1" dirty="0">
                <a:solidFill>
                  <a:schemeClr val="tx1"/>
                </a:solidFill>
                <a:effectLst/>
                <a:latin typeface="Montserrat" panose="00000500000000000000" pitchFamily="50" charset="0"/>
                <a:ea typeface="Calibri" panose="020F0502020204030204" pitchFamily="34" charset="0"/>
                <a:cs typeface="Arial" panose="020B0604020202020204" pitchFamily="34" charset="0"/>
              </a:rPr>
              <a:t>24</a:t>
            </a:r>
            <a:r>
              <a:rPr lang="en-GB" sz="1100" dirty="0">
                <a:solidFill>
                  <a:schemeClr val="tx1"/>
                </a:solidFill>
                <a:effectLst/>
                <a:latin typeface="Montserrat" panose="00000500000000000000" pitchFamily="50" charset="0"/>
                <a:ea typeface="Calibri" panose="020F0502020204030204" pitchFamily="34" charset="0"/>
                <a:cs typeface="Arial" panose="020B0604020202020204" pitchFamily="34" charset="0"/>
              </a:rPr>
              <a:t> </a:t>
            </a:r>
            <a:r>
              <a:rPr lang="en-GB" sz="1100" dirty="0">
                <a:solidFill>
                  <a:schemeClr val="tx1"/>
                </a:solidFill>
                <a:latin typeface="Montserrat" panose="00000500000000000000" pitchFamily="50" charset="0"/>
                <a:ea typeface="Calibri" panose="020F0502020204030204" pitchFamily="34" charset="0"/>
                <a:cs typeface="Arial" panose="020B0604020202020204" pitchFamily="34" charset="0"/>
              </a:rPr>
              <a:t>via</a:t>
            </a:r>
            <a:r>
              <a:rPr lang="en-GB" sz="1100" dirty="0">
                <a:solidFill>
                  <a:schemeClr val="tx1"/>
                </a:solidFill>
                <a:effectLst/>
                <a:latin typeface="Montserrat" panose="00000500000000000000" pitchFamily="50" charset="0"/>
                <a:ea typeface="Calibri" panose="020F0502020204030204" pitchFamily="34" charset="0"/>
                <a:cs typeface="Arial" panose="020B0604020202020204" pitchFamily="34" charset="0"/>
              </a:rPr>
              <a:t> Chelsea and Westminster Hospital secondary and tertiary level epilepsy consultants.</a:t>
            </a:r>
          </a:p>
          <a:p>
            <a:pPr>
              <a:lnSpc>
                <a:spcPct val="150000"/>
              </a:lnSpc>
            </a:pPr>
            <a:r>
              <a:rPr lang="en-GB" sz="1100" b="1" dirty="0">
                <a:solidFill>
                  <a:schemeClr val="tx1"/>
                </a:solidFill>
                <a:effectLst/>
                <a:latin typeface="Montserrat" panose="00000500000000000000" pitchFamily="50" charset="0"/>
                <a:ea typeface="Calibri" panose="020F0502020204030204" pitchFamily="34" charset="0"/>
                <a:cs typeface="Arial" panose="020B0604020202020204" pitchFamily="34" charset="0"/>
              </a:rPr>
              <a:t>10</a:t>
            </a:r>
            <a:r>
              <a:rPr lang="en-GB" sz="1100" dirty="0">
                <a:solidFill>
                  <a:schemeClr val="tx1"/>
                </a:solidFill>
                <a:effectLst/>
                <a:latin typeface="Montserrat" panose="00000500000000000000" pitchFamily="50" charset="0"/>
                <a:ea typeface="Calibri" panose="020F0502020204030204" pitchFamily="34" charset="0"/>
                <a:cs typeface="Arial" panose="020B0604020202020204" pitchFamily="34" charset="0"/>
              </a:rPr>
              <a:t> </a:t>
            </a:r>
            <a:r>
              <a:rPr lang="en-GB" sz="1100" dirty="0">
                <a:solidFill>
                  <a:schemeClr val="tx1"/>
                </a:solidFill>
                <a:latin typeface="Montserrat" panose="00000500000000000000" pitchFamily="50" charset="0"/>
                <a:ea typeface="Calibri" panose="020F0502020204030204" pitchFamily="34" charset="0"/>
                <a:cs typeface="Arial" panose="020B0604020202020204" pitchFamily="34" charset="0"/>
              </a:rPr>
              <a:t>were completed via</a:t>
            </a:r>
            <a:r>
              <a:rPr lang="en-GB" sz="1100" dirty="0">
                <a:solidFill>
                  <a:schemeClr val="tx1"/>
                </a:solidFill>
                <a:effectLst/>
                <a:latin typeface="Montserrat" panose="00000500000000000000" pitchFamily="50" charset="0"/>
                <a:ea typeface="Calibri" panose="020F0502020204030204" pitchFamily="34" charset="0"/>
                <a:cs typeface="Arial" panose="020B0604020202020204" pitchFamily="34" charset="0"/>
              </a:rPr>
              <a:t> Chelsea and Westminster Hospital.</a:t>
            </a:r>
          </a:p>
          <a:p>
            <a:pPr marL="0" indent="0">
              <a:lnSpc>
                <a:spcPct val="150000"/>
              </a:lnSpc>
              <a:buNone/>
            </a:pPr>
            <a:r>
              <a:rPr lang="en-GB" sz="1100" u="sng" dirty="0">
                <a:solidFill>
                  <a:schemeClr val="tx1"/>
                </a:solidFill>
                <a:effectLst/>
                <a:latin typeface="Montserrat" panose="00000500000000000000" pitchFamily="50" charset="0"/>
                <a:ea typeface="Calibri" panose="020F0502020204030204" pitchFamily="34" charset="0"/>
                <a:cs typeface="Arial" panose="020B0604020202020204" pitchFamily="34" charset="0"/>
              </a:rPr>
              <a:t>Summary of Questionnaire results</a:t>
            </a:r>
          </a:p>
          <a:p>
            <a:pPr>
              <a:lnSpc>
                <a:spcPct val="150000"/>
              </a:lnSpc>
            </a:pPr>
            <a:r>
              <a:rPr lang="en-GB" sz="1100" dirty="0">
                <a:solidFill>
                  <a:schemeClr val="tx1"/>
                </a:solidFill>
                <a:effectLst/>
                <a:latin typeface="Montserrat" panose="00000500000000000000" pitchFamily="50" charset="0"/>
                <a:ea typeface="Calibri" panose="020F0502020204030204" pitchFamily="34" charset="0"/>
                <a:cs typeface="Arial" panose="020B0604020202020204" pitchFamily="34" charset="0"/>
              </a:rPr>
              <a:t>Thinking about the epilepsy care you have had, what did you find most useful?</a:t>
            </a:r>
          </a:p>
          <a:p>
            <a:pPr lvl="1">
              <a:lnSpc>
                <a:spcPct val="150000"/>
              </a:lnSpc>
            </a:pPr>
            <a:r>
              <a:rPr lang="en-GB" sz="1100" dirty="0">
                <a:solidFill>
                  <a:schemeClr val="tx1"/>
                </a:solidFill>
                <a:effectLst/>
                <a:latin typeface="Montserrat" panose="00000500000000000000" pitchFamily="50" charset="0"/>
                <a:ea typeface="Calibri" panose="020F0502020204030204" pitchFamily="34" charset="0"/>
                <a:cs typeface="Arial" panose="020B0604020202020204" pitchFamily="34" charset="0"/>
              </a:rPr>
              <a:t> Overwhelmingly most common response was “access to a specialist” </a:t>
            </a:r>
            <a:r>
              <a:rPr lang="en-GB" sz="1100" i="1" dirty="0">
                <a:solidFill>
                  <a:schemeClr val="tx1"/>
                </a:solidFill>
                <a:effectLst/>
                <a:latin typeface="Montserrat" panose="00000500000000000000" pitchFamily="50" charset="0"/>
                <a:ea typeface="Calibri" panose="020F0502020204030204" pitchFamily="34" charset="0"/>
                <a:cs typeface="Arial" panose="020B0604020202020204" pitchFamily="34" charset="0"/>
              </a:rPr>
              <a:t>(epilepsy nurse practitioner / neurologist / play specialist / psychologist),</a:t>
            </a:r>
            <a:r>
              <a:rPr lang="en-GB" sz="1100" dirty="0">
                <a:solidFill>
                  <a:schemeClr val="tx1"/>
                </a:solidFill>
                <a:effectLst/>
                <a:latin typeface="Montserrat" panose="00000500000000000000" pitchFamily="50" charset="0"/>
                <a:ea typeface="Calibri" panose="020F0502020204030204" pitchFamily="34" charset="0"/>
                <a:cs typeface="Arial" panose="020B0604020202020204" pitchFamily="34" charset="0"/>
              </a:rPr>
              <a:t> with </a:t>
            </a:r>
            <a:r>
              <a:rPr lang="en-GB" sz="1100" b="1" dirty="0">
                <a:solidFill>
                  <a:schemeClr val="tx1"/>
                </a:solidFill>
                <a:effectLst/>
                <a:latin typeface="Montserrat" panose="00000500000000000000" pitchFamily="50" charset="0"/>
                <a:ea typeface="Calibri" panose="020F0502020204030204" pitchFamily="34" charset="0"/>
                <a:cs typeface="Arial" panose="020B0604020202020204" pitchFamily="34" charset="0"/>
              </a:rPr>
              <a:t>43 </a:t>
            </a:r>
            <a:r>
              <a:rPr lang="en-GB" sz="1100" dirty="0">
                <a:solidFill>
                  <a:schemeClr val="tx1"/>
                </a:solidFill>
                <a:effectLst/>
                <a:latin typeface="Montserrat" panose="00000500000000000000" pitchFamily="50" charset="0"/>
                <a:ea typeface="Calibri" panose="020F0502020204030204" pitchFamily="34" charset="0"/>
                <a:cs typeface="Arial" panose="020B0604020202020204" pitchFamily="34" charset="0"/>
              </a:rPr>
              <a:t>responses.</a:t>
            </a:r>
            <a:r>
              <a:rPr lang="en-GB" sz="1100" b="1" dirty="0">
                <a:solidFill>
                  <a:schemeClr val="tx1"/>
                </a:solidFill>
                <a:effectLst/>
                <a:latin typeface="Montserrat" panose="00000500000000000000" pitchFamily="50" charset="0"/>
                <a:ea typeface="Calibri" panose="020F0502020204030204" pitchFamily="34" charset="0"/>
                <a:cs typeface="Arial" panose="020B0604020202020204" pitchFamily="34" charset="0"/>
              </a:rPr>
              <a:t> 21 </a:t>
            </a:r>
            <a:r>
              <a:rPr lang="en-GB" sz="1100" dirty="0">
                <a:solidFill>
                  <a:schemeClr val="tx1"/>
                </a:solidFill>
                <a:effectLst/>
                <a:latin typeface="Montserrat" panose="00000500000000000000" pitchFamily="50" charset="0"/>
                <a:ea typeface="Calibri" panose="020F0502020204030204" pitchFamily="34" charset="0"/>
                <a:cs typeface="Arial" panose="020B0604020202020204" pitchFamily="34" charset="0"/>
              </a:rPr>
              <a:t>referred specifically to the epilepsy nurse practitioner.</a:t>
            </a:r>
          </a:p>
          <a:p>
            <a:pPr lvl="1">
              <a:lnSpc>
                <a:spcPct val="150000"/>
              </a:lnSpc>
            </a:pPr>
            <a:r>
              <a:rPr lang="en-GB" sz="1100" dirty="0">
                <a:latin typeface="Montserrat" panose="00000500000000000000" pitchFamily="50" charset="0"/>
                <a:cs typeface="Arial" panose="020B0604020202020204" pitchFamily="34" charset="0"/>
              </a:rPr>
              <a:t>The second most frequent response was: “access </a:t>
            </a:r>
            <a:r>
              <a:rPr lang="en-GB" sz="1100" dirty="0">
                <a:solidFill>
                  <a:schemeClr val="tx1"/>
                </a:solidFill>
                <a:effectLst/>
                <a:latin typeface="Montserrat" panose="00000500000000000000" pitchFamily="50" charset="0"/>
                <a:ea typeface="Calibri" panose="020F0502020204030204" pitchFamily="34" charset="0"/>
                <a:cs typeface="Arial" panose="020B0604020202020204" pitchFamily="34" charset="0"/>
              </a:rPr>
              <a:t>to advice on queries about epilepsy between appointments</a:t>
            </a:r>
            <a:r>
              <a:rPr lang="en-GB" sz="1100" i="1" dirty="0">
                <a:solidFill>
                  <a:schemeClr val="tx1"/>
                </a:solidFill>
                <a:effectLst/>
                <a:latin typeface="Montserrat" panose="00000500000000000000" pitchFamily="50" charset="0"/>
                <a:ea typeface="Calibri" panose="020F0502020204030204" pitchFamily="34" charset="0"/>
                <a:cs typeface="Arial" panose="020B0604020202020204" pitchFamily="34" charset="0"/>
              </a:rPr>
              <a:t>”, </a:t>
            </a:r>
            <a:r>
              <a:rPr lang="en-GB" sz="1100" dirty="0">
                <a:solidFill>
                  <a:schemeClr val="tx1"/>
                </a:solidFill>
                <a:effectLst/>
                <a:latin typeface="Montserrat" panose="00000500000000000000" pitchFamily="50" charset="0"/>
                <a:ea typeface="Calibri" panose="020F0502020204030204" pitchFamily="34" charset="0"/>
                <a:cs typeface="Arial" panose="020B0604020202020204" pitchFamily="34" charset="0"/>
              </a:rPr>
              <a:t>with </a:t>
            </a:r>
            <a:r>
              <a:rPr lang="en-GB" sz="1100" b="1" dirty="0">
                <a:solidFill>
                  <a:schemeClr val="tx1"/>
                </a:solidFill>
                <a:effectLst/>
                <a:latin typeface="Montserrat" panose="00000500000000000000" pitchFamily="50" charset="0"/>
                <a:ea typeface="Calibri" panose="020F0502020204030204" pitchFamily="34" charset="0"/>
                <a:cs typeface="Arial" panose="020B0604020202020204" pitchFamily="34" charset="0"/>
              </a:rPr>
              <a:t>26</a:t>
            </a:r>
            <a:r>
              <a:rPr lang="en-GB" sz="1100" dirty="0">
                <a:solidFill>
                  <a:schemeClr val="tx1"/>
                </a:solidFill>
                <a:effectLst/>
                <a:latin typeface="Montserrat" panose="00000500000000000000" pitchFamily="50" charset="0"/>
                <a:ea typeface="Calibri" panose="020F0502020204030204" pitchFamily="34" charset="0"/>
                <a:cs typeface="Arial" panose="020B0604020202020204" pitchFamily="34" charset="0"/>
              </a:rPr>
              <a:t> responses.</a:t>
            </a:r>
          </a:p>
          <a:p>
            <a:pPr>
              <a:lnSpc>
                <a:spcPct val="150000"/>
              </a:lnSpc>
            </a:pPr>
            <a:r>
              <a:rPr lang="en-GB" sz="1100" dirty="0">
                <a:solidFill>
                  <a:schemeClr val="tx1"/>
                </a:solidFill>
                <a:effectLst/>
                <a:latin typeface="Montserrat" panose="00000500000000000000" pitchFamily="50" charset="0"/>
                <a:ea typeface="Calibri" panose="020F0502020204030204" pitchFamily="34" charset="0"/>
                <a:cs typeface="Arial" panose="020B0604020202020204" pitchFamily="34" charset="0"/>
              </a:rPr>
              <a:t>Thinking about getting the help you need, what is most important?</a:t>
            </a:r>
          </a:p>
          <a:p>
            <a:pPr lvl="1">
              <a:lnSpc>
                <a:spcPct val="150000"/>
              </a:lnSpc>
            </a:pPr>
            <a:r>
              <a:rPr lang="en-GB" sz="1100" dirty="0">
                <a:solidFill>
                  <a:schemeClr val="tx1"/>
                </a:solidFill>
                <a:effectLst/>
                <a:latin typeface="Montserrat" panose="00000500000000000000" pitchFamily="50" charset="0"/>
                <a:ea typeface="Calibri" panose="020F0502020204030204" pitchFamily="34" charset="0"/>
                <a:cs typeface="Arial" panose="020B0604020202020204" pitchFamily="34" charset="0"/>
              </a:rPr>
              <a:t>Most common response was “being able to speak to a member of the epilepsy team when needed”</a:t>
            </a:r>
            <a:r>
              <a:rPr lang="en-GB" sz="1100" dirty="0">
                <a:latin typeface="Montserrat" panose="00000500000000000000" pitchFamily="50" charset="0"/>
                <a:ea typeface="Calibri" panose="020F0502020204030204" pitchFamily="34" charset="0"/>
                <a:cs typeface="Arial" panose="020B0604020202020204" pitchFamily="34" charset="0"/>
              </a:rPr>
              <a:t>,</a:t>
            </a:r>
            <a:r>
              <a:rPr lang="en-GB" sz="1100" dirty="0">
                <a:solidFill>
                  <a:schemeClr val="tx1"/>
                </a:solidFill>
                <a:effectLst/>
                <a:latin typeface="Montserrat" panose="00000500000000000000" pitchFamily="50" charset="0"/>
                <a:ea typeface="Calibri" panose="020F0502020204030204" pitchFamily="34" charset="0"/>
                <a:cs typeface="Arial" panose="020B0604020202020204" pitchFamily="34" charset="0"/>
              </a:rPr>
              <a:t> with </a:t>
            </a:r>
            <a:r>
              <a:rPr lang="en-GB" sz="1100" b="1" dirty="0">
                <a:solidFill>
                  <a:schemeClr val="tx1"/>
                </a:solidFill>
                <a:effectLst/>
                <a:latin typeface="Montserrat" panose="00000500000000000000" pitchFamily="50" charset="0"/>
                <a:ea typeface="Calibri" panose="020F0502020204030204" pitchFamily="34" charset="0"/>
                <a:cs typeface="Arial" panose="020B0604020202020204" pitchFamily="34" charset="0"/>
              </a:rPr>
              <a:t>43</a:t>
            </a:r>
            <a:r>
              <a:rPr lang="en-GB" sz="1100" dirty="0">
                <a:solidFill>
                  <a:schemeClr val="tx1"/>
                </a:solidFill>
                <a:effectLst/>
                <a:latin typeface="Montserrat" panose="00000500000000000000" pitchFamily="50" charset="0"/>
                <a:ea typeface="Calibri" panose="020F0502020204030204" pitchFamily="34" charset="0"/>
                <a:cs typeface="Arial" panose="020B0604020202020204" pitchFamily="34" charset="0"/>
              </a:rPr>
              <a:t> responses.</a:t>
            </a:r>
          </a:p>
          <a:p>
            <a:pPr marL="0" indent="0" algn="just">
              <a:lnSpc>
                <a:spcPct val="150000"/>
              </a:lnSpc>
              <a:buNone/>
            </a:pPr>
            <a:endParaRPr lang="en-GB" sz="1100" b="1" dirty="0">
              <a:solidFill>
                <a:schemeClr val="tx1"/>
              </a:solidFill>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4202584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p:txBody>
          <a:bodyPr>
            <a:noAutofit/>
          </a:bodyPr>
          <a:lstStyle/>
          <a:p>
            <a:r>
              <a:rPr lang="en-GB" sz="2000" dirty="0"/>
              <a:t>Improving patient engagement – Chelsea and Westminster Hospital NHS Foundation Trust</a:t>
            </a:r>
          </a:p>
        </p:txBody>
      </p:sp>
      <p:graphicFrame>
        <p:nvGraphicFramePr>
          <p:cNvPr id="6" name="Content Placeholder 5">
            <a:extLst>
              <a:ext uri="{FF2B5EF4-FFF2-40B4-BE49-F238E27FC236}">
                <a16:creationId xmlns:a16="http://schemas.microsoft.com/office/drawing/2014/main" id="{BECD6651-DB0A-B983-9DD9-012F171B67DD}"/>
              </a:ext>
            </a:extLst>
          </p:cNvPr>
          <p:cNvGraphicFramePr>
            <a:graphicFrameLocks noGrp="1"/>
          </p:cNvGraphicFramePr>
          <p:nvPr>
            <p:ph idx="1"/>
            <p:extLst>
              <p:ext uri="{D42A27DB-BD31-4B8C-83A1-F6EECF244321}">
                <p14:modId xmlns:p14="http://schemas.microsoft.com/office/powerpoint/2010/main" val="3096903267"/>
              </p:ext>
            </p:extLst>
          </p:nvPr>
        </p:nvGraphicFramePr>
        <p:xfrm>
          <a:off x="368558" y="1152476"/>
          <a:ext cx="6579706" cy="1285110"/>
        </p:xfrm>
        <a:graphic>
          <a:graphicData uri="http://schemas.openxmlformats.org/drawingml/2006/table">
            <a:tbl>
              <a:tblPr firstRow="1" firstCol="1" bandRow="1">
                <a:tableStyleId>{21E4AEA4-8DFA-4A89-87EB-49C32662AFE0}</a:tableStyleId>
              </a:tblPr>
              <a:tblGrid>
                <a:gridCol w="1569100">
                  <a:extLst>
                    <a:ext uri="{9D8B030D-6E8A-4147-A177-3AD203B41FA5}">
                      <a16:colId xmlns:a16="http://schemas.microsoft.com/office/drawing/2014/main" val="4195622257"/>
                    </a:ext>
                  </a:extLst>
                </a:gridCol>
                <a:gridCol w="1569732">
                  <a:extLst>
                    <a:ext uri="{9D8B030D-6E8A-4147-A177-3AD203B41FA5}">
                      <a16:colId xmlns:a16="http://schemas.microsoft.com/office/drawing/2014/main" val="3060916096"/>
                    </a:ext>
                  </a:extLst>
                </a:gridCol>
                <a:gridCol w="1569732">
                  <a:extLst>
                    <a:ext uri="{9D8B030D-6E8A-4147-A177-3AD203B41FA5}">
                      <a16:colId xmlns:a16="http://schemas.microsoft.com/office/drawing/2014/main" val="2016605808"/>
                    </a:ext>
                  </a:extLst>
                </a:gridCol>
                <a:gridCol w="1871142">
                  <a:extLst>
                    <a:ext uri="{9D8B030D-6E8A-4147-A177-3AD203B41FA5}">
                      <a16:colId xmlns:a16="http://schemas.microsoft.com/office/drawing/2014/main" val="2763012410"/>
                    </a:ext>
                  </a:extLst>
                </a:gridCol>
              </a:tblGrid>
              <a:tr h="214185">
                <a:tc>
                  <a:txBody>
                    <a:bodyPr/>
                    <a:lstStyle/>
                    <a:p>
                      <a:r>
                        <a:rPr lang="en-GB" sz="1000" dirty="0">
                          <a:effectLst/>
                          <a:latin typeface="Montserrat" panose="00000500000000000000" pitchFamily="50" charset="0"/>
                        </a:rPr>
                        <a:t> </a:t>
                      </a:r>
                      <a:endParaRPr lang="en-GB" sz="1000" dirty="0">
                        <a:effectLst/>
                        <a:latin typeface="Montserrat" panose="00000500000000000000" pitchFamily="50" charset="0"/>
                        <a:ea typeface="Calibri" panose="020F0502020204030204" pitchFamily="34" charset="0"/>
                        <a:cs typeface="Times New Roman" panose="02020603050405020304" pitchFamily="18" charset="0"/>
                      </a:endParaRPr>
                    </a:p>
                  </a:txBody>
                  <a:tcPr marL="68580" marR="68580" marT="0" marB="0"/>
                </a:tc>
                <a:tc>
                  <a:txBody>
                    <a:bodyPr/>
                    <a:lstStyle/>
                    <a:p>
                      <a:r>
                        <a:rPr lang="en-GB" sz="1000" dirty="0">
                          <a:effectLst/>
                          <a:latin typeface="Montserrat" panose="00000500000000000000" pitchFamily="50" charset="0"/>
                        </a:rPr>
                        <a:t>MRI</a:t>
                      </a:r>
                      <a:endParaRPr lang="en-GB" sz="1000" dirty="0">
                        <a:effectLst/>
                        <a:latin typeface="Montserrat" panose="00000500000000000000" pitchFamily="50" charset="0"/>
                        <a:ea typeface="Calibri" panose="020F0502020204030204" pitchFamily="34" charset="0"/>
                        <a:cs typeface="Times New Roman" panose="02020603050405020304" pitchFamily="18" charset="0"/>
                      </a:endParaRPr>
                    </a:p>
                  </a:txBody>
                  <a:tcPr marL="68580" marR="68580" marT="0" marB="0"/>
                </a:tc>
                <a:tc>
                  <a:txBody>
                    <a:bodyPr/>
                    <a:lstStyle/>
                    <a:p>
                      <a:r>
                        <a:rPr lang="en-GB" sz="1000" dirty="0">
                          <a:effectLst/>
                          <a:latin typeface="Montserrat" panose="00000500000000000000" pitchFamily="50" charset="0"/>
                        </a:rPr>
                        <a:t>EEG</a:t>
                      </a:r>
                      <a:endParaRPr lang="en-GB" sz="1000" dirty="0">
                        <a:effectLst/>
                        <a:latin typeface="Montserrat" panose="00000500000000000000" pitchFamily="50" charset="0"/>
                        <a:ea typeface="Calibri" panose="020F0502020204030204" pitchFamily="34" charset="0"/>
                        <a:cs typeface="Times New Roman" panose="02020603050405020304" pitchFamily="18" charset="0"/>
                      </a:endParaRPr>
                    </a:p>
                  </a:txBody>
                  <a:tcPr marL="68580" marR="68580" marT="0" marB="0"/>
                </a:tc>
                <a:tc>
                  <a:txBody>
                    <a:bodyPr/>
                    <a:lstStyle/>
                    <a:p>
                      <a:r>
                        <a:rPr lang="en-GB" sz="1000" dirty="0">
                          <a:effectLst/>
                          <a:latin typeface="Montserrat" panose="00000500000000000000" pitchFamily="50" charset="0"/>
                        </a:rPr>
                        <a:t>VT</a:t>
                      </a:r>
                      <a:endParaRPr lang="en-GB" sz="1000" dirty="0">
                        <a:effectLst/>
                        <a:latin typeface="Montserrat" panose="00000500000000000000" pitchFamily="50"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6705988"/>
                  </a:ext>
                </a:extLst>
              </a:tr>
              <a:tr h="214185">
                <a:tc>
                  <a:txBody>
                    <a:bodyPr/>
                    <a:lstStyle/>
                    <a:p>
                      <a:r>
                        <a:rPr lang="en-GB" sz="1000" dirty="0">
                          <a:effectLst/>
                          <a:latin typeface="Montserrat" panose="00000500000000000000" pitchFamily="50" charset="0"/>
                        </a:rPr>
                        <a:t>Not referred</a:t>
                      </a:r>
                      <a:endParaRPr lang="en-GB" sz="1000" dirty="0">
                        <a:effectLst/>
                        <a:latin typeface="Montserrat" panose="00000500000000000000" pitchFamily="50" charset="0"/>
                        <a:ea typeface="Calibri" panose="020F0502020204030204" pitchFamily="34" charset="0"/>
                        <a:cs typeface="Times New Roman" panose="02020603050405020304" pitchFamily="18" charset="0"/>
                      </a:endParaRPr>
                    </a:p>
                  </a:txBody>
                  <a:tcPr marL="68580" marR="68580" marT="0" marB="0"/>
                </a:tc>
                <a:tc>
                  <a:txBody>
                    <a:bodyPr/>
                    <a:lstStyle/>
                    <a:p>
                      <a:r>
                        <a:rPr lang="en-GB" sz="1000" dirty="0">
                          <a:effectLst/>
                          <a:latin typeface="Montserrat" panose="00000500000000000000" pitchFamily="50" charset="0"/>
                        </a:rPr>
                        <a:t>8</a:t>
                      </a:r>
                      <a:endParaRPr lang="en-GB" sz="1000" dirty="0">
                        <a:effectLst/>
                        <a:latin typeface="Montserrat" panose="00000500000000000000" pitchFamily="50" charset="0"/>
                        <a:ea typeface="Calibri" panose="020F0502020204030204" pitchFamily="34" charset="0"/>
                        <a:cs typeface="Times New Roman" panose="02020603050405020304" pitchFamily="18" charset="0"/>
                      </a:endParaRPr>
                    </a:p>
                  </a:txBody>
                  <a:tcPr marL="68580" marR="68580" marT="0" marB="0"/>
                </a:tc>
                <a:tc>
                  <a:txBody>
                    <a:bodyPr/>
                    <a:lstStyle/>
                    <a:p>
                      <a:r>
                        <a:rPr lang="en-GB" sz="1000" dirty="0">
                          <a:effectLst/>
                          <a:latin typeface="Montserrat" panose="00000500000000000000" pitchFamily="50" charset="0"/>
                        </a:rPr>
                        <a:t>3</a:t>
                      </a:r>
                      <a:endParaRPr lang="en-GB" sz="1000" dirty="0">
                        <a:effectLst/>
                        <a:latin typeface="Montserrat" panose="00000500000000000000" pitchFamily="50" charset="0"/>
                        <a:ea typeface="Calibri" panose="020F0502020204030204" pitchFamily="34" charset="0"/>
                        <a:cs typeface="Times New Roman" panose="02020603050405020304" pitchFamily="18" charset="0"/>
                      </a:endParaRPr>
                    </a:p>
                  </a:txBody>
                  <a:tcPr marL="68580" marR="68580" marT="0" marB="0"/>
                </a:tc>
                <a:tc>
                  <a:txBody>
                    <a:bodyPr/>
                    <a:lstStyle/>
                    <a:p>
                      <a:r>
                        <a:rPr lang="en-GB" sz="1000" dirty="0">
                          <a:effectLst/>
                          <a:latin typeface="Montserrat" panose="00000500000000000000" pitchFamily="50" charset="0"/>
                        </a:rPr>
                        <a:t>15</a:t>
                      </a:r>
                      <a:endParaRPr lang="en-GB" sz="1000" dirty="0">
                        <a:effectLst/>
                        <a:latin typeface="Montserrat" panose="00000500000000000000" pitchFamily="50"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35475581"/>
                  </a:ext>
                </a:extLst>
              </a:tr>
              <a:tr h="214185">
                <a:tc>
                  <a:txBody>
                    <a:bodyPr/>
                    <a:lstStyle/>
                    <a:p>
                      <a:r>
                        <a:rPr lang="en-GB" sz="1000" dirty="0">
                          <a:effectLst/>
                          <a:latin typeface="Montserrat" panose="00000500000000000000" pitchFamily="50" charset="0"/>
                        </a:rPr>
                        <a:t>0-1 month</a:t>
                      </a:r>
                      <a:endParaRPr lang="en-GB" sz="1000" dirty="0">
                        <a:effectLst/>
                        <a:latin typeface="Montserrat" panose="00000500000000000000" pitchFamily="50" charset="0"/>
                        <a:ea typeface="Calibri" panose="020F0502020204030204" pitchFamily="34" charset="0"/>
                        <a:cs typeface="Times New Roman" panose="02020603050405020304" pitchFamily="18" charset="0"/>
                      </a:endParaRPr>
                    </a:p>
                  </a:txBody>
                  <a:tcPr marL="68580" marR="68580" marT="0" marB="0"/>
                </a:tc>
                <a:tc>
                  <a:txBody>
                    <a:bodyPr/>
                    <a:lstStyle/>
                    <a:p>
                      <a:r>
                        <a:rPr lang="en-GB" sz="1000" dirty="0">
                          <a:effectLst/>
                          <a:latin typeface="Montserrat" panose="00000500000000000000" pitchFamily="50" charset="0"/>
                        </a:rPr>
                        <a:t>16</a:t>
                      </a:r>
                      <a:endParaRPr lang="en-GB" sz="1000" dirty="0">
                        <a:effectLst/>
                        <a:latin typeface="Montserrat" panose="00000500000000000000" pitchFamily="50" charset="0"/>
                        <a:ea typeface="Calibri" panose="020F0502020204030204" pitchFamily="34" charset="0"/>
                        <a:cs typeface="Times New Roman" panose="02020603050405020304" pitchFamily="18" charset="0"/>
                      </a:endParaRPr>
                    </a:p>
                  </a:txBody>
                  <a:tcPr marL="68580" marR="68580" marT="0" marB="0"/>
                </a:tc>
                <a:tc>
                  <a:txBody>
                    <a:bodyPr/>
                    <a:lstStyle/>
                    <a:p>
                      <a:r>
                        <a:rPr lang="en-GB" sz="1000" dirty="0">
                          <a:effectLst/>
                          <a:latin typeface="Montserrat" panose="00000500000000000000" pitchFamily="50" charset="0"/>
                        </a:rPr>
                        <a:t>28</a:t>
                      </a:r>
                      <a:endParaRPr lang="en-GB" sz="1000" dirty="0">
                        <a:effectLst/>
                        <a:latin typeface="Montserrat" panose="00000500000000000000" pitchFamily="50" charset="0"/>
                        <a:ea typeface="Calibri" panose="020F0502020204030204" pitchFamily="34" charset="0"/>
                        <a:cs typeface="Times New Roman" panose="02020603050405020304" pitchFamily="18" charset="0"/>
                      </a:endParaRPr>
                    </a:p>
                  </a:txBody>
                  <a:tcPr marL="68580" marR="68580" marT="0" marB="0"/>
                </a:tc>
                <a:tc>
                  <a:txBody>
                    <a:bodyPr/>
                    <a:lstStyle/>
                    <a:p>
                      <a:r>
                        <a:rPr lang="en-GB" sz="1000" dirty="0">
                          <a:effectLst/>
                          <a:latin typeface="Montserrat" panose="00000500000000000000" pitchFamily="50" charset="0"/>
                        </a:rPr>
                        <a:t>2</a:t>
                      </a:r>
                      <a:endParaRPr lang="en-GB" sz="1000" dirty="0">
                        <a:effectLst/>
                        <a:latin typeface="Montserrat" panose="00000500000000000000" pitchFamily="50"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74127019"/>
                  </a:ext>
                </a:extLst>
              </a:tr>
              <a:tr h="214185">
                <a:tc>
                  <a:txBody>
                    <a:bodyPr/>
                    <a:lstStyle/>
                    <a:p>
                      <a:r>
                        <a:rPr lang="en-GB" sz="1000" dirty="0">
                          <a:effectLst/>
                          <a:latin typeface="Montserrat" panose="00000500000000000000" pitchFamily="50" charset="0"/>
                        </a:rPr>
                        <a:t>2-3 months</a:t>
                      </a:r>
                      <a:endParaRPr lang="en-GB" sz="1000" dirty="0">
                        <a:effectLst/>
                        <a:latin typeface="Montserrat" panose="00000500000000000000" pitchFamily="50" charset="0"/>
                        <a:ea typeface="Calibri" panose="020F0502020204030204" pitchFamily="34" charset="0"/>
                        <a:cs typeface="Times New Roman" panose="02020603050405020304" pitchFamily="18" charset="0"/>
                      </a:endParaRPr>
                    </a:p>
                  </a:txBody>
                  <a:tcPr marL="68580" marR="68580" marT="0" marB="0"/>
                </a:tc>
                <a:tc>
                  <a:txBody>
                    <a:bodyPr/>
                    <a:lstStyle/>
                    <a:p>
                      <a:r>
                        <a:rPr lang="en-GB" sz="1000" dirty="0">
                          <a:effectLst/>
                          <a:latin typeface="Montserrat" panose="00000500000000000000" pitchFamily="50" charset="0"/>
                        </a:rPr>
                        <a:t>10</a:t>
                      </a:r>
                      <a:endParaRPr lang="en-GB" sz="1000" dirty="0">
                        <a:effectLst/>
                        <a:latin typeface="Montserrat" panose="00000500000000000000" pitchFamily="50" charset="0"/>
                        <a:ea typeface="Calibri" panose="020F0502020204030204" pitchFamily="34" charset="0"/>
                        <a:cs typeface="Times New Roman" panose="02020603050405020304" pitchFamily="18" charset="0"/>
                      </a:endParaRPr>
                    </a:p>
                  </a:txBody>
                  <a:tcPr marL="68580" marR="68580" marT="0" marB="0"/>
                </a:tc>
                <a:tc>
                  <a:txBody>
                    <a:bodyPr/>
                    <a:lstStyle/>
                    <a:p>
                      <a:r>
                        <a:rPr lang="en-GB" sz="1000" dirty="0">
                          <a:effectLst/>
                          <a:latin typeface="Montserrat" panose="00000500000000000000" pitchFamily="50" charset="0"/>
                        </a:rPr>
                        <a:t>16</a:t>
                      </a:r>
                      <a:endParaRPr lang="en-GB" sz="1000" dirty="0">
                        <a:effectLst/>
                        <a:latin typeface="Montserrat" panose="00000500000000000000" pitchFamily="50" charset="0"/>
                        <a:ea typeface="Calibri" panose="020F0502020204030204" pitchFamily="34" charset="0"/>
                        <a:cs typeface="Times New Roman" panose="02020603050405020304" pitchFamily="18" charset="0"/>
                      </a:endParaRPr>
                    </a:p>
                  </a:txBody>
                  <a:tcPr marL="68580" marR="68580" marT="0" marB="0"/>
                </a:tc>
                <a:tc>
                  <a:txBody>
                    <a:bodyPr/>
                    <a:lstStyle/>
                    <a:p>
                      <a:r>
                        <a:rPr lang="en-GB" sz="1000" dirty="0">
                          <a:effectLst/>
                          <a:latin typeface="Montserrat" panose="00000500000000000000" pitchFamily="50" charset="0"/>
                        </a:rPr>
                        <a:t>3</a:t>
                      </a:r>
                      <a:endParaRPr lang="en-GB" sz="1000" dirty="0">
                        <a:effectLst/>
                        <a:latin typeface="Montserrat" panose="00000500000000000000" pitchFamily="50"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79789626"/>
                  </a:ext>
                </a:extLst>
              </a:tr>
              <a:tr h="214185">
                <a:tc>
                  <a:txBody>
                    <a:bodyPr/>
                    <a:lstStyle/>
                    <a:p>
                      <a:r>
                        <a:rPr lang="en-GB" sz="1000" dirty="0">
                          <a:effectLst/>
                          <a:latin typeface="Montserrat" panose="00000500000000000000" pitchFamily="50" charset="0"/>
                        </a:rPr>
                        <a:t>3-6 months</a:t>
                      </a:r>
                      <a:endParaRPr lang="en-GB" sz="1000" dirty="0">
                        <a:effectLst/>
                        <a:latin typeface="Montserrat" panose="00000500000000000000" pitchFamily="50" charset="0"/>
                        <a:ea typeface="Calibri" panose="020F0502020204030204" pitchFamily="34" charset="0"/>
                        <a:cs typeface="Times New Roman" panose="02020603050405020304" pitchFamily="18" charset="0"/>
                      </a:endParaRPr>
                    </a:p>
                  </a:txBody>
                  <a:tcPr marL="68580" marR="68580" marT="0" marB="0"/>
                </a:tc>
                <a:tc>
                  <a:txBody>
                    <a:bodyPr/>
                    <a:lstStyle/>
                    <a:p>
                      <a:r>
                        <a:rPr lang="en-GB" sz="1000" dirty="0">
                          <a:effectLst/>
                          <a:latin typeface="Montserrat" panose="00000500000000000000" pitchFamily="50" charset="0"/>
                        </a:rPr>
                        <a:t>5</a:t>
                      </a:r>
                      <a:endParaRPr lang="en-GB" sz="1000" dirty="0">
                        <a:effectLst/>
                        <a:latin typeface="Montserrat" panose="00000500000000000000" pitchFamily="50" charset="0"/>
                        <a:ea typeface="Calibri" panose="020F0502020204030204" pitchFamily="34" charset="0"/>
                        <a:cs typeface="Times New Roman" panose="02020603050405020304" pitchFamily="18" charset="0"/>
                      </a:endParaRPr>
                    </a:p>
                  </a:txBody>
                  <a:tcPr marL="68580" marR="68580" marT="0" marB="0"/>
                </a:tc>
                <a:tc>
                  <a:txBody>
                    <a:bodyPr/>
                    <a:lstStyle/>
                    <a:p>
                      <a:r>
                        <a:rPr lang="en-GB" sz="1000" dirty="0">
                          <a:effectLst/>
                          <a:latin typeface="Montserrat" panose="00000500000000000000" pitchFamily="50" charset="0"/>
                        </a:rPr>
                        <a:t>3</a:t>
                      </a:r>
                      <a:endParaRPr lang="en-GB" sz="1000" dirty="0">
                        <a:effectLst/>
                        <a:latin typeface="Montserrat" panose="00000500000000000000" pitchFamily="50" charset="0"/>
                        <a:ea typeface="Calibri" panose="020F0502020204030204" pitchFamily="34" charset="0"/>
                        <a:cs typeface="Times New Roman" panose="02020603050405020304" pitchFamily="18" charset="0"/>
                      </a:endParaRPr>
                    </a:p>
                  </a:txBody>
                  <a:tcPr marL="68580" marR="68580" marT="0" marB="0"/>
                </a:tc>
                <a:tc>
                  <a:txBody>
                    <a:bodyPr/>
                    <a:lstStyle/>
                    <a:p>
                      <a:r>
                        <a:rPr lang="en-GB" sz="1000" dirty="0">
                          <a:effectLst/>
                          <a:latin typeface="Montserrat" panose="00000500000000000000" pitchFamily="50" charset="0"/>
                        </a:rPr>
                        <a:t>0</a:t>
                      </a:r>
                      <a:endParaRPr lang="en-GB" sz="1000" dirty="0">
                        <a:effectLst/>
                        <a:latin typeface="Montserrat" panose="00000500000000000000" pitchFamily="50"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13945739"/>
                  </a:ext>
                </a:extLst>
              </a:tr>
              <a:tr h="214185">
                <a:tc>
                  <a:txBody>
                    <a:bodyPr/>
                    <a:lstStyle/>
                    <a:p>
                      <a:r>
                        <a:rPr lang="en-GB" sz="1000" dirty="0">
                          <a:effectLst/>
                          <a:latin typeface="Montserrat" panose="00000500000000000000" pitchFamily="50" charset="0"/>
                        </a:rPr>
                        <a:t>More than 6 months</a:t>
                      </a:r>
                      <a:endParaRPr lang="en-GB" sz="1000" dirty="0">
                        <a:effectLst/>
                        <a:latin typeface="Montserrat" panose="00000500000000000000" pitchFamily="50" charset="0"/>
                        <a:ea typeface="Calibri" panose="020F0502020204030204" pitchFamily="34" charset="0"/>
                        <a:cs typeface="Times New Roman" panose="02020603050405020304" pitchFamily="18" charset="0"/>
                      </a:endParaRPr>
                    </a:p>
                  </a:txBody>
                  <a:tcPr marL="68580" marR="68580" marT="0" marB="0"/>
                </a:tc>
                <a:tc>
                  <a:txBody>
                    <a:bodyPr/>
                    <a:lstStyle/>
                    <a:p>
                      <a:r>
                        <a:rPr lang="en-GB" sz="1000" dirty="0">
                          <a:effectLst/>
                          <a:latin typeface="Montserrat" panose="00000500000000000000" pitchFamily="50" charset="0"/>
                        </a:rPr>
                        <a:t>1</a:t>
                      </a:r>
                      <a:endParaRPr lang="en-GB" sz="1000" dirty="0">
                        <a:effectLst/>
                        <a:latin typeface="Montserrat" panose="00000500000000000000" pitchFamily="50" charset="0"/>
                        <a:ea typeface="Calibri" panose="020F0502020204030204" pitchFamily="34" charset="0"/>
                        <a:cs typeface="Times New Roman" panose="02020603050405020304" pitchFamily="18" charset="0"/>
                      </a:endParaRPr>
                    </a:p>
                  </a:txBody>
                  <a:tcPr marL="68580" marR="68580" marT="0" marB="0"/>
                </a:tc>
                <a:tc>
                  <a:txBody>
                    <a:bodyPr/>
                    <a:lstStyle/>
                    <a:p>
                      <a:r>
                        <a:rPr lang="en-GB" sz="1000" dirty="0">
                          <a:effectLst/>
                          <a:latin typeface="Montserrat" panose="00000500000000000000" pitchFamily="50" charset="0"/>
                        </a:rPr>
                        <a:t>1</a:t>
                      </a:r>
                      <a:endParaRPr lang="en-GB" sz="1000" dirty="0">
                        <a:effectLst/>
                        <a:latin typeface="Montserrat" panose="00000500000000000000" pitchFamily="50" charset="0"/>
                        <a:ea typeface="Calibri" panose="020F0502020204030204" pitchFamily="34" charset="0"/>
                        <a:cs typeface="Times New Roman" panose="02020603050405020304" pitchFamily="18" charset="0"/>
                      </a:endParaRPr>
                    </a:p>
                  </a:txBody>
                  <a:tcPr marL="68580" marR="68580" marT="0" marB="0"/>
                </a:tc>
                <a:tc>
                  <a:txBody>
                    <a:bodyPr/>
                    <a:lstStyle/>
                    <a:p>
                      <a:r>
                        <a:rPr lang="en-GB" sz="1000" dirty="0">
                          <a:effectLst/>
                          <a:latin typeface="Montserrat" panose="00000500000000000000" pitchFamily="50" charset="0"/>
                        </a:rPr>
                        <a:t>5</a:t>
                      </a:r>
                      <a:endParaRPr lang="en-GB" sz="1000" dirty="0">
                        <a:effectLst/>
                        <a:latin typeface="Montserrat" panose="00000500000000000000" pitchFamily="50"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83940494"/>
                  </a:ext>
                </a:extLst>
              </a:tr>
            </a:tbl>
          </a:graphicData>
        </a:graphic>
      </p:graphicFrame>
      <p:graphicFrame>
        <p:nvGraphicFramePr>
          <p:cNvPr id="7" name="Table 6">
            <a:extLst>
              <a:ext uri="{FF2B5EF4-FFF2-40B4-BE49-F238E27FC236}">
                <a16:creationId xmlns:a16="http://schemas.microsoft.com/office/drawing/2014/main" id="{EEA1B746-D402-DA39-B96D-BD125B20AABA}"/>
              </a:ext>
            </a:extLst>
          </p:cNvPr>
          <p:cNvGraphicFramePr>
            <a:graphicFrameLocks noGrp="1"/>
          </p:cNvGraphicFramePr>
          <p:nvPr>
            <p:extLst>
              <p:ext uri="{D42A27DB-BD31-4B8C-83A1-F6EECF244321}">
                <p14:modId xmlns:p14="http://schemas.microsoft.com/office/powerpoint/2010/main" val="2794392432"/>
              </p:ext>
            </p:extLst>
          </p:nvPr>
        </p:nvGraphicFramePr>
        <p:xfrm>
          <a:off x="359797" y="2813026"/>
          <a:ext cx="6588467" cy="914400"/>
        </p:xfrm>
        <a:graphic>
          <a:graphicData uri="http://schemas.openxmlformats.org/drawingml/2006/table">
            <a:tbl>
              <a:tblPr firstCol="1" bandRow="1">
                <a:tableStyleId>{00A15C55-8517-42AA-B614-E9B94910E393}</a:tableStyleId>
              </a:tblPr>
              <a:tblGrid>
                <a:gridCol w="3159695">
                  <a:extLst>
                    <a:ext uri="{9D8B030D-6E8A-4147-A177-3AD203B41FA5}">
                      <a16:colId xmlns:a16="http://schemas.microsoft.com/office/drawing/2014/main" val="2965519209"/>
                    </a:ext>
                  </a:extLst>
                </a:gridCol>
                <a:gridCol w="3428772">
                  <a:extLst>
                    <a:ext uri="{9D8B030D-6E8A-4147-A177-3AD203B41FA5}">
                      <a16:colId xmlns:a16="http://schemas.microsoft.com/office/drawing/2014/main" val="1743433924"/>
                    </a:ext>
                  </a:extLst>
                </a:gridCol>
              </a:tblGrid>
              <a:tr h="182880">
                <a:tc>
                  <a:txBody>
                    <a:bodyPr/>
                    <a:lstStyle/>
                    <a:p>
                      <a:r>
                        <a:rPr lang="en-GB" sz="1000" dirty="0">
                          <a:effectLst/>
                          <a:latin typeface="Montserrat" panose="00000500000000000000" pitchFamily="50" charset="0"/>
                        </a:rPr>
                        <a:t>Very confident</a:t>
                      </a:r>
                      <a:endParaRPr lang="en-GB" sz="1000" dirty="0">
                        <a:effectLst/>
                        <a:latin typeface="Montserrat" panose="00000500000000000000" pitchFamily="50" charset="0"/>
                        <a:ea typeface="Calibri" panose="020F0502020204030204" pitchFamily="34" charset="0"/>
                        <a:cs typeface="Times New Roman" panose="02020603050405020304" pitchFamily="18" charset="0"/>
                      </a:endParaRPr>
                    </a:p>
                  </a:txBody>
                  <a:tcPr marL="68580" marR="68580" marT="0" marB="0"/>
                </a:tc>
                <a:tc>
                  <a:txBody>
                    <a:bodyPr/>
                    <a:lstStyle/>
                    <a:p>
                      <a:r>
                        <a:rPr lang="en-GB" sz="1000" dirty="0">
                          <a:effectLst/>
                          <a:latin typeface="Montserrat" panose="00000500000000000000" pitchFamily="50" charset="0"/>
                        </a:rPr>
                        <a:t>19</a:t>
                      </a:r>
                      <a:endParaRPr lang="en-GB" sz="1000" dirty="0">
                        <a:effectLst/>
                        <a:latin typeface="Montserrat" panose="00000500000000000000" pitchFamily="50"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19637174"/>
                  </a:ext>
                </a:extLst>
              </a:tr>
              <a:tr h="182880">
                <a:tc>
                  <a:txBody>
                    <a:bodyPr/>
                    <a:lstStyle/>
                    <a:p>
                      <a:r>
                        <a:rPr lang="en-GB" sz="1000" dirty="0">
                          <a:effectLst/>
                          <a:latin typeface="Montserrat" panose="00000500000000000000" pitchFamily="50" charset="0"/>
                        </a:rPr>
                        <a:t>Quite confident</a:t>
                      </a:r>
                      <a:endParaRPr lang="en-GB" sz="1000" dirty="0">
                        <a:effectLst/>
                        <a:latin typeface="Montserrat" panose="00000500000000000000" pitchFamily="50" charset="0"/>
                        <a:ea typeface="Calibri" panose="020F0502020204030204" pitchFamily="34" charset="0"/>
                        <a:cs typeface="Times New Roman" panose="02020603050405020304" pitchFamily="18" charset="0"/>
                      </a:endParaRPr>
                    </a:p>
                  </a:txBody>
                  <a:tcPr marL="68580" marR="68580" marT="0" marB="0"/>
                </a:tc>
                <a:tc>
                  <a:txBody>
                    <a:bodyPr/>
                    <a:lstStyle/>
                    <a:p>
                      <a:r>
                        <a:rPr lang="en-GB" sz="1000" dirty="0">
                          <a:effectLst/>
                          <a:latin typeface="Montserrat" panose="00000500000000000000" pitchFamily="50" charset="0"/>
                        </a:rPr>
                        <a:t>27</a:t>
                      </a:r>
                      <a:endParaRPr lang="en-GB" sz="1000" dirty="0">
                        <a:effectLst/>
                        <a:latin typeface="Montserrat" panose="00000500000000000000" pitchFamily="50"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6996590"/>
                  </a:ext>
                </a:extLst>
              </a:tr>
              <a:tr h="182880">
                <a:tc>
                  <a:txBody>
                    <a:bodyPr/>
                    <a:lstStyle/>
                    <a:p>
                      <a:r>
                        <a:rPr lang="en-GB" sz="1000" dirty="0">
                          <a:effectLst/>
                          <a:latin typeface="Montserrat" panose="00000500000000000000" pitchFamily="50" charset="0"/>
                        </a:rPr>
                        <a:t>Neither confident or uncertain</a:t>
                      </a:r>
                      <a:endParaRPr lang="en-GB" sz="1000" dirty="0">
                        <a:effectLst/>
                        <a:latin typeface="Montserrat" panose="00000500000000000000" pitchFamily="50" charset="0"/>
                        <a:ea typeface="Calibri" panose="020F0502020204030204" pitchFamily="34" charset="0"/>
                        <a:cs typeface="Times New Roman" panose="02020603050405020304" pitchFamily="18" charset="0"/>
                      </a:endParaRPr>
                    </a:p>
                  </a:txBody>
                  <a:tcPr marL="68580" marR="68580" marT="0" marB="0"/>
                </a:tc>
                <a:tc>
                  <a:txBody>
                    <a:bodyPr/>
                    <a:lstStyle/>
                    <a:p>
                      <a:r>
                        <a:rPr lang="en-GB" sz="1000" dirty="0">
                          <a:effectLst/>
                          <a:latin typeface="Montserrat" panose="00000500000000000000" pitchFamily="50" charset="0"/>
                        </a:rPr>
                        <a:t>11</a:t>
                      </a:r>
                      <a:endParaRPr lang="en-GB" sz="1000" dirty="0">
                        <a:effectLst/>
                        <a:latin typeface="Montserrat" panose="00000500000000000000" pitchFamily="50"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37102080"/>
                  </a:ext>
                </a:extLst>
              </a:tr>
              <a:tr h="182880">
                <a:tc>
                  <a:txBody>
                    <a:bodyPr/>
                    <a:lstStyle/>
                    <a:p>
                      <a:r>
                        <a:rPr lang="en-GB" sz="1000" dirty="0">
                          <a:effectLst/>
                          <a:latin typeface="Montserrat" panose="00000500000000000000" pitchFamily="50" charset="0"/>
                        </a:rPr>
                        <a:t>Quite uncertain</a:t>
                      </a:r>
                      <a:endParaRPr lang="en-GB" sz="1000" dirty="0">
                        <a:effectLst/>
                        <a:latin typeface="Montserrat" panose="00000500000000000000" pitchFamily="50" charset="0"/>
                        <a:ea typeface="Calibri" panose="020F0502020204030204" pitchFamily="34" charset="0"/>
                        <a:cs typeface="Times New Roman" panose="02020603050405020304" pitchFamily="18" charset="0"/>
                      </a:endParaRPr>
                    </a:p>
                  </a:txBody>
                  <a:tcPr marL="68580" marR="68580" marT="0" marB="0"/>
                </a:tc>
                <a:tc>
                  <a:txBody>
                    <a:bodyPr/>
                    <a:lstStyle/>
                    <a:p>
                      <a:r>
                        <a:rPr lang="en-GB" sz="1000" dirty="0">
                          <a:effectLst/>
                          <a:latin typeface="Montserrat" panose="00000500000000000000" pitchFamily="50" charset="0"/>
                        </a:rPr>
                        <a:t>2</a:t>
                      </a:r>
                      <a:endParaRPr lang="en-GB" sz="1000" dirty="0">
                        <a:effectLst/>
                        <a:latin typeface="Montserrat" panose="00000500000000000000" pitchFamily="50"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75943412"/>
                  </a:ext>
                </a:extLst>
              </a:tr>
              <a:tr h="182880">
                <a:tc>
                  <a:txBody>
                    <a:bodyPr/>
                    <a:lstStyle/>
                    <a:p>
                      <a:r>
                        <a:rPr lang="en-GB" sz="1000" dirty="0">
                          <a:effectLst/>
                          <a:latin typeface="Montserrat" panose="00000500000000000000" pitchFamily="50" charset="0"/>
                        </a:rPr>
                        <a:t>Very uncertain</a:t>
                      </a:r>
                      <a:endParaRPr lang="en-GB" sz="1000" dirty="0">
                        <a:effectLst/>
                        <a:latin typeface="Montserrat" panose="00000500000000000000" pitchFamily="50" charset="0"/>
                        <a:ea typeface="Calibri" panose="020F0502020204030204" pitchFamily="34" charset="0"/>
                        <a:cs typeface="Times New Roman" panose="02020603050405020304" pitchFamily="18" charset="0"/>
                      </a:endParaRPr>
                    </a:p>
                  </a:txBody>
                  <a:tcPr marL="68580" marR="68580" marT="0" marB="0"/>
                </a:tc>
                <a:tc>
                  <a:txBody>
                    <a:bodyPr/>
                    <a:lstStyle/>
                    <a:p>
                      <a:r>
                        <a:rPr lang="en-GB" sz="1000" dirty="0">
                          <a:effectLst/>
                          <a:latin typeface="Montserrat" panose="00000500000000000000" pitchFamily="50" charset="0"/>
                        </a:rPr>
                        <a:t>0</a:t>
                      </a:r>
                      <a:endParaRPr lang="en-GB" sz="1000" dirty="0">
                        <a:effectLst/>
                        <a:latin typeface="Montserrat" panose="00000500000000000000" pitchFamily="50"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310734671"/>
                  </a:ext>
                </a:extLst>
              </a:tr>
            </a:tbl>
          </a:graphicData>
        </a:graphic>
      </p:graphicFrame>
      <p:sp>
        <p:nvSpPr>
          <p:cNvPr id="8" name="TextBox 7">
            <a:extLst>
              <a:ext uri="{FF2B5EF4-FFF2-40B4-BE49-F238E27FC236}">
                <a16:creationId xmlns:a16="http://schemas.microsoft.com/office/drawing/2014/main" id="{776AC7D1-A86C-5C3F-4238-17022803A0E8}"/>
              </a:ext>
            </a:extLst>
          </p:cNvPr>
          <p:cNvSpPr txBox="1"/>
          <p:nvPr/>
        </p:nvSpPr>
        <p:spPr>
          <a:xfrm>
            <a:off x="300708" y="714574"/>
            <a:ext cx="2160240" cy="430887"/>
          </a:xfrm>
          <a:prstGeom prst="rect">
            <a:avLst/>
          </a:prstGeom>
          <a:noFill/>
        </p:spPr>
        <p:txBody>
          <a:bodyPr wrap="square" rtlCol="0">
            <a:spAutoFit/>
          </a:bodyPr>
          <a:lstStyle/>
          <a:p>
            <a:r>
              <a:rPr lang="en-GB" sz="1100" b="1" u="sng" dirty="0">
                <a:solidFill>
                  <a:schemeClr val="tx1"/>
                </a:solidFill>
                <a:effectLst/>
                <a:latin typeface="Montserrat" panose="00000500000000000000" pitchFamily="50" charset="0"/>
                <a:ea typeface="Calibri" panose="020F0502020204030204" pitchFamily="34" charset="0"/>
                <a:cs typeface="Arial" panose="020B0604020202020204" pitchFamily="34" charset="0"/>
              </a:rPr>
              <a:t>Questionnaire results </a:t>
            </a:r>
            <a:r>
              <a:rPr lang="en-GB" sz="1100" b="1" dirty="0">
                <a:latin typeface="Montserrat" panose="00000500000000000000" pitchFamily="50" charset="0"/>
                <a:cs typeface="Arial" panose="020B0604020202020204" pitchFamily="34" charset="0"/>
              </a:rPr>
              <a:t>Diagnostic referrals</a:t>
            </a:r>
          </a:p>
        </p:txBody>
      </p:sp>
      <p:sp>
        <p:nvSpPr>
          <p:cNvPr id="9" name="TextBox 8">
            <a:extLst>
              <a:ext uri="{FF2B5EF4-FFF2-40B4-BE49-F238E27FC236}">
                <a16:creationId xmlns:a16="http://schemas.microsoft.com/office/drawing/2014/main" id="{7346AE11-7407-3342-95AA-821046B7B295}"/>
              </a:ext>
            </a:extLst>
          </p:cNvPr>
          <p:cNvSpPr txBox="1"/>
          <p:nvPr/>
        </p:nvSpPr>
        <p:spPr>
          <a:xfrm>
            <a:off x="323528" y="2506046"/>
            <a:ext cx="6655366" cy="261610"/>
          </a:xfrm>
          <a:prstGeom prst="rect">
            <a:avLst/>
          </a:prstGeom>
          <a:noFill/>
        </p:spPr>
        <p:txBody>
          <a:bodyPr wrap="square" rtlCol="0">
            <a:spAutoFit/>
          </a:bodyPr>
          <a:lstStyle/>
          <a:p>
            <a:r>
              <a:rPr lang="en-GB" sz="1100" b="1" dirty="0">
                <a:latin typeface="Montserrat" panose="00000500000000000000" pitchFamily="50" charset="0"/>
                <a:cs typeface="Arial" panose="020B0604020202020204" pitchFamily="34" charset="0"/>
              </a:rPr>
              <a:t>How confident do you feel in your knowledge of epilepsy and how to manage it?</a:t>
            </a:r>
          </a:p>
        </p:txBody>
      </p:sp>
      <p:graphicFrame>
        <p:nvGraphicFramePr>
          <p:cNvPr id="10" name="Table 9">
            <a:extLst>
              <a:ext uri="{FF2B5EF4-FFF2-40B4-BE49-F238E27FC236}">
                <a16:creationId xmlns:a16="http://schemas.microsoft.com/office/drawing/2014/main" id="{252A260C-18BD-4B63-7449-3700DF449381}"/>
              </a:ext>
            </a:extLst>
          </p:cNvPr>
          <p:cNvGraphicFramePr>
            <a:graphicFrameLocks noGrp="1"/>
          </p:cNvGraphicFramePr>
          <p:nvPr>
            <p:extLst>
              <p:ext uri="{D42A27DB-BD31-4B8C-83A1-F6EECF244321}">
                <p14:modId xmlns:p14="http://schemas.microsoft.com/office/powerpoint/2010/main" val="1267212781"/>
              </p:ext>
            </p:extLst>
          </p:nvPr>
        </p:nvGraphicFramePr>
        <p:xfrm>
          <a:off x="368558" y="4206541"/>
          <a:ext cx="6579706" cy="762000"/>
        </p:xfrm>
        <a:graphic>
          <a:graphicData uri="http://schemas.openxmlformats.org/drawingml/2006/table">
            <a:tbl>
              <a:tblPr firstCol="1" bandRow="1">
                <a:tableStyleId>{93296810-A885-4BE3-A3E7-6D5BEEA58F35}</a:tableStyleId>
              </a:tblPr>
              <a:tblGrid>
                <a:gridCol w="3771394">
                  <a:extLst>
                    <a:ext uri="{9D8B030D-6E8A-4147-A177-3AD203B41FA5}">
                      <a16:colId xmlns:a16="http://schemas.microsoft.com/office/drawing/2014/main" val="850014277"/>
                    </a:ext>
                  </a:extLst>
                </a:gridCol>
                <a:gridCol w="2808312">
                  <a:extLst>
                    <a:ext uri="{9D8B030D-6E8A-4147-A177-3AD203B41FA5}">
                      <a16:colId xmlns:a16="http://schemas.microsoft.com/office/drawing/2014/main" val="454333393"/>
                    </a:ext>
                  </a:extLst>
                </a:gridCol>
              </a:tblGrid>
              <a:tr h="0">
                <a:tc>
                  <a:txBody>
                    <a:bodyPr/>
                    <a:lstStyle/>
                    <a:p>
                      <a:pPr>
                        <a:tabLst>
                          <a:tab pos="2743200" algn="l"/>
                        </a:tabLst>
                      </a:pPr>
                      <a:r>
                        <a:rPr lang="en-GB" sz="1000" dirty="0">
                          <a:effectLst/>
                          <a:latin typeface="Montserrat" panose="00000500000000000000" pitchFamily="50" charset="0"/>
                        </a:rPr>
                        <a:t>Face to face with a doctor or epilepsy specialist nurse</a:t>
                      </a:r>
                      <a:endParaRPr lang="en-GB" sz="1000" dirty="0">
                        <a:effectLst/>
                        <a:latin typeface="Montserrat" panose="00000500000000000000" pitchFamily="50" charset="0"/>
                        <a:ea typeface="Calibri" panose="020F0502020204030204" pitchFamily="34" charset="0"/>
                        <a:cs typeface="Times New Roman" panose="02020603050405020304" pitchFamily="18" charset="0"/>
                      </a:endParaRPr>
                    </a:p>
                  </a:txBody>
                  <a:tcPr marL="68580" marR="68580" marT="0" marB="0"/>
                </a:tc>
                <a:tc>
                  <a:txBody>
                    <a:bodyPr/>
                    <a:lstStyle/>
                    <a:p>
                      <a:pPr>
                        <a:tabLst>
                          <a:tab pos="2743200" algn="l"/>
                        </a:tabLst>
                      </a:pPr>
                      <a:r>
                        <a:rPr lang="en-GB" sz="1000" dirty="0">
                          <a:effectLst/>
                          <a:latin typeface="Montserrat" panose="00000500000000000000" pitchFamily="50" charset="0"/>
                        </a:rPr>
                        <a:t>45</a:t>
                      </a:r>
                      <a:endParaRPr lang="en-GB" sz="1000" dirty="0">
                        <a:effectLst/>
                        <a:latin typeface="Montserrat" panose="00000500000000000000" pitchFamily="50"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05197863"/>
                  </a:ext>
                </a:extLst>
              </a:tr>
              <a:tr h="0">
                <a:tc>
                  <a:txBody>
                    <a:bodyPr/>
                    <a:lstStyle/>
                    <a:p>
                      <a:pPr>
                        <a:tabLst>
                          <a:tab pos="2743200" algn="l"/>
                        </a:tabLst>
                      </a:pPr>
                      <a:r>
                        <a:rPr lang="en-GB" sz="1000" dirty="0">
                          <a:effectLst/>
                          <a:latin typeface="Montserrat" panose="00000500000000000000" pitchFamily="50" charset="0"/>
                        </a:rPr>
                        <a:t>In a leaflet</a:t>
                      </a:r>
                      <a:endParaRPr lang="en-GB" sz="1000" dirty="0">
                        <a:effectLst/>
                        <a:latin typeface="Montserrat" panose="00000500000000000000" pitchFamily="50" charset="0"/>
                        <a:ea typeface="Calibri" panose="020F0502020204030204" pitchFamily="34" charset="0"/>
                        <a:cs typeface="Times New Roman" panose="02020603050405020304" pitchFamily="18" charset="0"/>
                      </a:endParaRPr>
                    </a:p>
                  </a:txBody>
                  <a:tcPr marL="68580" marR="68580" marT="0" marB="0"/>
                </a:tc>
                <a:tc>
                  <a:txBody>
                    <a:bodyPr/>
                    <a:lstStyle/>
                    <a:p>
                      <a:pPr>
                        <a:tabLst>
                          <a:tab pos="2743200" algn="l"/>
                        </a:tabLst>
                      </a:pPr>
                      <a:r>
                        <a:rPr lang="en-GB" sz="1000" dirty="0">
                          <a:effectLst/>
                          <a:latin typeface="Montserrat" panose="00000500000000000000" pitchFamily="50" charset="0"/>
                        </a:rPr>
                        <a:t>4</a:t>
                      </a:r>
                      <a:endParaRPr lang="en-GB" sz="1000" dirty="0">
                        <a:effectLst/>
                        <a:latin typeface="Montserrat" panose="00000500000000000000" pitchFamily="50"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26192911"/>
                  </a:ext>
                </a:extLst>
              </a:tr>
              <a:tr h="0">
                <a:tc>
                  <a:txBody>
                    <a:bodyPr/>
                    <a:lstStyle/>
                    <a:p>
                      <a:pPr>
                        <a:tabLst>
                          <a:tab pos="2743200" algn="l"/>
                        </a:tabLst>
                      </a:pPr>
                      <a:r>
                        <a:rPr lang="en-GB" sz="1000" dirty="0">
                          <a:effectLst/>
                          <a:latin typeface="Montserrat" panose="00000500000000000000" pitchFamily="50" charset="0"/>
                        </a:rPr>
                        <a:t>Online</a:t>
                      </a:r>
                      <a:endParaRPr lang="en-GB" sz="1000" dirty="0">
                        <a:effectLst/>
                        <a:latin typeface="Montserrat" panose="00000500000000000000" pitchFamily="50" charset="0"/>
                        <a:ea typeface="Calibri" panose="020F0502020204030204" pitchFamily="34" charset="0"/>
                        <a:cs typeface="Times New Roman" panose="02020603050405020304" pitchFamily="18" charset="0"/>
                      </a:endParaRPr>
                    </a:p>
                  </a:txBody>
                  <a:tcPr marL="68580" marR="68580" marT="0" marB="0"/>
                </a:tc>
                <a:tc>
                  <a:txBody>
                    <a:bodyPr/>
                    <a:lstStyle/>
                    <a:p>
                      <a:pPr>
                        <a:tabLst>
                          <a:tab pos="2743200" algn="l"/>
                        </a:tabLst>
                      </a:pPr>
                      <a:r>
                        <a:rPr lang="en-GB" sz="1000" dirty="0">
                          <a:effectLst/>
                          <a:latin typeface="Montserrat" panose="00000500000000000000" pitchFamily="50" charset="0"/>
                        </a:rPr>
                        <a:t>11</a:t>
                      </a:r>
                      <a:endParaRPr lang="en-GB" sz="1000" dirty="0">
                        <a:effectLst/>
                        <a:latin typeface="Montserrat" panose="00000500000000000000" pitchFamily="50"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14837887"/>
                  </a:ext>
                </a:extLst>
              </a:tr>
              <a:tr h="0">
                <a:tc>
                  <a:txBody>
                    <a:bodyPr/>
                    <a:lstStyle/>
                    <a:p>
                      <a:pPr>
                        <a:tabLst>
                          <a:tab pos="2743200" algn="l"/>
                        </a:tabLst>
                      </a:pPr>
                      <a:r>
                        <a:rPr lang="en-GB" sz="1000" dirty="0">
                          <a:effectLst/>
                          <a:latin typeface="Montserrat" panose="00000500000000000000" pitchFamily="50" charset="0"/>
                        </a:rPr>
                        <a:t>Other</a:t>
                      </a:r>
                      <a:endParaRPr lang="en-GB" sz="1000" dirty="0">
                        <a:effectLst/>
                        <a:latin typeface="Montserrat" panose="00000500000000000000" pitchFamily="50" charset="0"/>
                        <a:ea typeface="Calibri" panose="020F0502020204030204" pitchFamily="34" charset="0"/>
                        <a:cs typeface="Times New Roman" panose="02020603050405020304" pitchFamily="18" charset="0"/>
                      </a:endParaRPr>
                    </a:p>
                  </a:txBody>
                  <a:tcPr marL="68580" marR="68580" marT="0" marB="0"/>
                </a:tc>
                <a:tc>
                  <a:txBody>
                    <a:bodyPr/>
                    <a:lstStyle/>
                    <a:p>
                      <a:pPr>
                        <a:tabLst>
                          <a:tab pos="2743200" algn="l"/>
                        </a:tabLst>
                      </a:pPr>
                      <a:r>
                        <a:rPr lang="en-GB" sz="1000" dirty="0">
                          <a:effectLst/>
                          <a:latin typeface="Montserrat" panose="00000500000000000000" pitchFamily="50" charset="0"/>
                        </a:rPr>
                        <a:t>2 (both replied they preferred on the phone)</a:t>
                      </a:r>
                      <a:endParaRPr lang="en-GB" sz="1000" dirty="0">
                        <a:effectLst/>
                        <a:latin typeface="Montserrat" panose="00000500000000000000" pitchFamily="50"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17073385"/>
                  </a:ext>
                </a:extLst>
              </a:tr>
            </a:tbl>
          </a:graphicData>
        </a:graphic>
      </p:graphicFrame>
      <p:sp>
        <p:nvSpPr>
          <p:cNvPr id="11" name="TextBox 10">
            <a:extLst>
              <a:ext uri="{FF2B5EF4-FFF2-40B4-BE49-F238E27FC236}">
                <a16:creationId xmlns:a16="http://schemas.microsoft.com/office/drawing/2014/main" id="{03647D04-953A-C814-E7C1-BCBDED6AD466}"/>
              </a:ext>
            </a:extLst>
          </p:cNvPr>
          <p:cNvSpPr txBox="1"/>
          <p:nvPr/>
        </p:nvSpPr>
        <p:spPr>
          <a:xfrm>
            <a:off x="368558" y="3901406"/>
            <a:ext cx="6655366" cy="261610"/>
          </a:xfrm>
          <a:prstGeom prst="rect">
            <a:avLst/>
          </a:prstGeom>
          <a:noFill/>
        </p:spPr>
        <p:txBody>
          <a:bodyPr wrap="square" rtlCol="0">
            <a:spAutoFit/>
          </a:bodyPr>
          <a:lstStyle/>
          <a:p>
            <a:r>
              <a:rPr lang="en-GB" sz="1100" b="1" dirty="0">
                <a:latin typeface="Montserrat" panose="00000500000000000000" pitchFamily="50" charset="0"/>
                <a:cs typeface="Arial" panose="020B0604020202020204" pitchFamily="34" charset="0"/>
              </a:rPr>
              <a:t>Where do you prefer to get information about epilepsy?</a:t>
            </a:r>
          </a:p>
        </p:txBody>
      </p:sp>
    </p:spTree>
    <p:extLst>
      <p:ext uri="{BB962C8B-B14F-4D97-AF65-F5344CB8AC3E}">
        <p14:creationId xmlns:p14="http://schemas.microsoft.com/office/powerpoint/2010/main" val="777786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p:txBody>
          <a:bodyPr>
            <a:noAutofit/>
          </a:bodyPr>
          <a:lstStyle/>
          <a:p>
            <a:r>
              <a:rPr lang="en-GB" sz="2000" dirty="0"/>
              <a:t>Improving patient engagement – Chelsea and Westminster Hospital NHS Foundation Trust</a:t>
            </a:r>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204928" y="771550"/>
            <a:ext cx="8543536" cy="4320000"/>
          </a:xfrm>
        </p:spPr>
        <p:txBody>
          <a:bodyPr>
            <a:normAutofit lnSpcReduction="10000"/>
          </a:bodyPr>
          <a:lstStyle/>
          <a:p>
            <a:pPr marL="0" indent="0" algn="just">
              <a:buNone/>
            </a:pPr>
            <a:r>
              <a:rPr lang="en-GB" sz="1100" b="1" dirty="0">
                <a:solidFill>
                  <a:schemeClr val="tx1"/>
                </a:solidFill>
                <a:latin typeface="Montserrat" panose="00000500000000000000" pitchFamily="50" charset="0"/>
                <a:cs typeface="Arial" panose="020B0604020202020204" pitchFamily="34" charset="0"/>
              </a:rPr>
              <a:t>Challenges</a:t>
            </a:r>
          </a:p>
          <a:p>
            <a:pPr marL="0" indent="0" algn="just">
              <a:buNone/>
            </a:pPr>
            <a:endParaRPr lang="en-GB" sz="900" dirty="0"/>
          </a:p>
          <a:p>
            <a:pPr algn="just">
              <a:lnSpc>
                <a:spcPct val="150000"/>
              </a:lnSpc>
              <a:buFont typeface="Arial" panose="020B0604020202020204" pitchFamily="34" charset="0"/>
              <a:buChar char="•"/>
            </a:pPr>
            <a:r>
              <a:rPr lang="en-GB" sz="1100" dirty="0"/>
              <a:t>Time constraints and annual leave over the Christmas period (2019) led to difficulties meeting as a team to finalise the questionnaire, causing a delay in the process until mid-January.</a:t>
            </a:r>
          </a:p>
          <a:p>
            <a:pPr algn="just">
              <a:lnSpc>
                <a:spcPct val="150000"/>
              </a:lnSpc>
              <a:buFont typeface="Arial" panose="020B0604020202020204" pitchFamily="34" charset="0"/>
              <a:buChar char="•"/>
            </a:pPr>
            <a:r>
              <a:rPr lang="en-GB" sz="1100" dirty="0"/>
              <a:t>There were several challenges with distributing the questionnaires to patients via reception staff. This meant making a change to the process by distributing the forms during clinic appointments, with the assumption there would be time to complete the questionnaire at the end of the consultation. Despite this, there was a significant non-return rate, presumably because patients felt unable to refuse to fill out the questionnaire when asked.</a:t>
            </a:r>
          </a:p>
          <a:p>
            <a:pPr algn="just">
              <a:lnSpc>
                <a:spcPct val="150000"/>
              </a:lnSpc>
              <a:buFont typeface="Arial" panose="020B0604020202020204" pitchFamily="34" charset="0"/>
              <a:buChar char="•"/>
            </a:pPr>
            <a:r>
              <a:rPr lang="en-GB" sz="1100" dirty="0"/>
              <a:t>There were up to 18 clinics operating simultaneously at both sites, and the appointment check-in process would often cause a bottleneck, resulting in clinics running late.</a:t>
            </a:r>
          </a:p>
          <a:p>
            <a:pPr algn="just">
              <a:lnSpc>
                <a:spcPct val="150000"/>
              </a:lnSpc>
              <a:buFont typeface="Arial" panose="020B0604020202020204" pitchFamily="34" charset="0"/>
              <a:buChar char="•"/>
            </a:pPr>
            <a:r>
              <a:rPr lang="en-GB" sz="1100" dirty="0"/>
              <a:t>Due to the pandemic, it became impossible for the team to arrange in-person team meetings because of cross-site working; instead, the team arranged conference calls to discuss the project and survey design and questions.</a:t>
            </a:r>
          </a:p>
          <a:p>
            <a:pPr algn="just">
              <a:lnSpc>
                <a:spcPct val="150000"/>
              </a:lnSpc>
              <a:buFont typeface="Arial" panose="020B0604020202020204" pitchFamily="34" charset="0"/>
              <a:buChar char="•"/>
            </a:pPr>
            <a:r>
              <a:rPr lang="en-GB" sz="1100" dirty="0"/>
              <a:t>The team struggled to keep all team members updated on their project progress and the avoidance of duplication of work.</a:t>
            </a:r>
          </a:p>
          <a:p>
            <a:pPr algn="just">
              <a:lnSpc>
                <a:spcPct val="150000"/>
              </a:lnSpc>
              <a:buFont typeface="Arial" panose="020B0604020202020204" pitchFamily="34" charset="0"/>
              <a:buChar char="•"/>
            </a:pPr>
            <a:r>
              <a:rPr lang="en-GB" sz="1100" dirty="0"/>
              <a:t>Due to the differing roles within the teams and pressures experienced in the various areas of the service, the team was unable to agree on the priorities of where to focus questions that were relevant to both the secondary and tertiary services and neurophysiology.</a:t>
            </a:r>
            <a:endParaRPr lang="en-GB" sz="1100" dirty="0">
              <a:solidFill>
                <a:schemeClr val="tx1"/>
              </a:solidFill>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7572435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p:txBody>
          <a:bodyPr>
            <a:noAutofit/>
          </a:bodyPr>
          <a:lstStyle/>
          <a:p>
            <a:r>
              <a:rPr lang="en-GB" sz="2000" dirty="0"/>
              <a:t>Improving patient engagement – Chelsea and Westminster Hospital NHS Foundation Trust</a:t>
            </a:r>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204928" y="843558"/>
            <a:ext cx="8543536" cy="4176464"/>
          </a:xfrm>
        </p:spPr>
        <p:txBody>
          <a:bodyPr>
            <a:normAutofit/>
          </a:bodyPr>
          <a:lstStyle/>
          <a:p>
            <a:pPr marL="0" indent="0" algn="just">
              <a:buNone/>
            </a:pPr>
            <a:r>
              <a:rPr lang="en-GB" sz="1100" b="1" dirty="0">
                <a:solidFill>
                  <a:schemeClr val="tx1"/>
                </a:solidFill>
                <a:latin typeface="Montserrat" panose="00000500000000000000" pitchFamily="50" charset="0"/>
                <a:cs typeface="Arial" panose="020B0604020202020204" pitchFamily="34" charset="0"/>
              </a:rPr>
              <a:t>Challenges</a:t>
            </a:r>
          </a:p>
          <a:p>
            <a:pPr algn="just">
              <a:lnSpc>
                <a:spcPct val="150000"/>
              </a:lnSpc>
              <a:buFont typeface="Arial" panose="020B0604020202020204" pitchFamily="34" charset="0"/>
              <a:buChar char="•"/>
            </a:pPr>
            <a:r>
              <a:rPr lang="en-GB" sz="1100" dirty="0"/>
              <a:t>The service suffered an increase in the number of appointment DNAs as the pandemic evolved.</a:t>
            </a:r>
          </a:p>
          <a:p>
            <a:pPr algn="just">
              <a:lnSpc>
                <a:spcPct val="150000"/>
              </a:lnSpc>
              <a:buFont typeface="Arial" panose="020B0604020202020204" pitchFamily="34" charset="0"/>
              <a:buChar char="•"/>
            </a:pPr>
            <a:r>
              <a:rPr lang="en-GB" sz="1100" dirty="0"/>
              <a:t>The team began to have difficulties keeping track of the return rate to identify the proportion of respondents.</a:t>
            </a:r>
          </a:p>
          <a:p>
            <a:pPr algn="just">
              <a:lnSpc>
                <a:spcPct val="150000"/>
              </a:lnSpc>
              <a:buFont typeface="Arial" panose="020B0604020202020204" pitchFamily="34" charset="0"/>
              <a:buChar char="•"/>
            </a:pPr>
            <a:r>
              <a:rPr lang="en-GB" sz="1100" dirty="0"/>
              <a:t>During the EQIP, the tertiary epilepsy nurse practitioner left the Trust, which impacted the team and meant the service had to begin the process of recruiting for a replacement.</a:t>
            </a:r>
          </a:p>
          <a:p>
            <a:pPr algn="just">
              <a:lnSpc>
                <a:spcPct val="150000"/>
              </a:lnSpc>
              <a:buFont typeface="Arial" panose="020B0604020202020204" pitchFamily="34" charset="0"/>
              <a:buChar char="•"/>
            </a:pPr>
            <a:r>
              <a:rPr lang="en-GB" sz="1100" dirty="0"/>
              <a:t>The team was able to achieve their initial aim of collating feedback from their patients and families on required service improvements but was unable to begin testing and developing an area of improvement based on the results received due to a number of challenges affecting the team during the course of the programme.</a:t>
            </a:r>
          </a:p>
          <a:p>
            <a:pPr algn="just"/>
            <a:endParaRPr lang="en-GB" sz="1100" dirty="0">
              <a:solidFill>
                <a:schemeClr val="tx1"/>
              </a:solidFill>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3429231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p:txBody>
          <a:bodyPr>
            <a:noAutofit/>
          </a:bodyPr>
          <a:lstStyle/>
          <a:p>
            <a:r>
              <a:rPr lang="en-GB" sz="2000" dirty="0"/>
              <a:t>Improving patient engagement – Chelsea and Westminster Hospital NHS Foundation Trust</a:t>
            </a:r>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228760" y="699542"/>
            <a:ext cx="8543536" cy="4536504"/>
          </a:xfrm>
        </p:spPr>
        <p:txBody>
          <a:bodyPr>
            <a:normAutofit/>
          </a:bodyPr>
          <a:lstStyle/>
          <a:p>
            <a:pPr marL="0" indent="0">
              <a:lnSpc>
                <a:spcPct val="150000"/>
              </a:lnSpc>
              <a:buNone/>
            </a:pPr>
            <a:r>
              <a:rPr lang="en-GB" sz="1100" b="1" dirty="0">
                <a:solidFill>
                  <a:schemeClr val="tx1"/>
                </a:solidFill>
                <a:latin typeface="Montserrat" panose="00000500000000000000" pitchFamily="50" charset="0"/>
                <a:cs typeface="Arial" panose="020B0604020202020204" pitchFamily="34" charset="0"/>
              </a:rPr>
              <a:t>Outcomes</a:t>
            </a:r>
          </a:p>
          <a:p>
            <a:pPr algn="just">
              <a:lnSpc>
                <a:spcPct val="150000"/>
              </a:lnSpc>
              <a:buFont typeface="Arial" panose="020B0604020202020204" pitchFamily="34" charset="0"/>
              <a:buChar char="•"/>
            </a:pPr>
            <a:r>
              <a:rPr lang="en-GB" sz="1100" dirty="0"/>
              <a:t>In terms of feedback received from the surveys returned by patients and families seen by the advanced epilepsy practitioner, various words and phrases clearly demonstrated a theme such as "accessible,” "reliable," and “return calls“. The questionnaire responses reported a higher level of confidence in the knowledge of epilepsy, and the qualitative data highlighted high levels of satisfaction with accessibility and the speed of queries being answered by the epilepsy nurse.</a:t>
            </a:r>
          </a:p>
          <a:p>
            <a:pPr algn="just">
              <a:lnSpc>
                <a:spcPct val="150000"/>
              </a:lnSpc>
              <a:buFont typeface="Arial" panose="020B0604020202020204" pitchFamily="34" charset="0"/>
              <a:buChar char="•"/>
            </a:pPr>
            <a:r>
              <a:rPr lang="en-GB" sz="1100" dirty="0"/>
              <a:t>At Westminster Hospital, during the pandemic, a band 6 nurse was offered a secondment to help with supporting the team, and it is hoped funding will be made available to recruit a fully trained epilepsy nurse. Results from the questionnaire reaffirmed the need to create a business case for the role.</a:t>
            </a:r>
          </a:p>
          <a:p>
            <a:pPr algn="just">
              <a:lnSpc>
                <a:spcPct val="150000"/>
              </a:lnSpc>
              <a:buFont typeface="Arial" panose="020B0604020202020204" pitchFamily="34" charset="0"/>
              <a:buChar char="•"/>
            </a:pPr>
            <a:r>
              <a:rPr lang="en-GB" sz="1100" dirty="0"/>
              <a:t>Other survey results showed that patients desired to have more time to ask questions, and to not feel rushed during clinic appointments. In response to the results, the team plans to include some feedback from the survey questions within the business case. This will help to demonstrate the need for an epilepsy nurse to join the team to help educate patients on their health care, potentially leading to shorter consultant appointments, increasing clinic time, and reducing waiting times.</a:t>
            </a:r>
          </a:p>
          <a:p>
            <a:pPr algn="just">
              <a:lnSpc>
                <a:spcPct val="150000"/>
              </a:lnSpc>
              <a:buFont typeface="Arial" panose="020B0604020202020204" pitchFamily="34" charset="0"/>
              <a:buChar char="•"/>
            </a:pPr>
            <a:r>
              <a:rPr lang="en-GB" sz="1100" dirty="0"/>
              <a:t>The team also plans to use the survey results to make the service changes required in conjunction with the NICE standards and audit results from Epilepsy12.</a:t>
            </a:r>
            <a:endParaRPr lang="en-GB" sz="1100" b="1" dirty="0">
              <a:solidFill>
                <a:schemeClr val="tx1"/>
              </a:solidFill>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17243770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p:txBody>
          <a:bodyPr>
            <a:noAutofit/>
          </a:bodyPr>
          <a:lstStyle/>
          <a:p>
            <a:r>
              <a:rPr lang="en-GB" sz="2000" dirty="0"/>
              <a:t>Improving patient engagement – Chelsea and Westminster Hospital NHS Foundation Trust</a:t>
            </a:r>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226706" y="699542"/>
            <a:ext cx="8798722" cy="4443958"/>
          </a:xfrm>
        </p:spPr>
        <p:txBody>
          <a:bodyPr>
            <a:normAutofit/>
          </a:bodyPr>
          <a:lstStyle/>
          <a:p>
            <a:pPr marL="0" indent="0">
              <a:buNone/>
            </a:pPr>
            <a:r>
              <a:rPr lang="en-GB" sz="1100" b="1" dirty="0">
                <a:solidFill>
                  <a:schemeClr val="tx1"/>
                </a:solidFill>
                <a:latin typeface="Montserrat" panose="00000500000000000000" pitchFamily="50" charset="0"/>
                <a:cs typeface="Arial" panose="020B0604020202020204" pitchFamily="34" charset="0"/>
              </a:rPr>
              <a:t>Lessons learnt</a:t>
            </a:r>
          </a:p>
          <a:p>
            <a:pPr algn="just">
              <a:lnSpc>
                <a:spcPct val="150000"/>
              </a:lnSpc>
              <a:buFont typeface="Arial" panose="020B0604020202020204" pitchFamily="34" charset="0"/>
              <a:buChar char="•"/>
            </a:pPr>
            <a:r>
              <a:rPr lang="en-GB" sz="1100" dirty="0"/>
              <a:t>It was clear from the questionnaire that the role of an epilepsy specialist nurse is vital for patients.</a:t>
            </a:r>
          </a:p>
          <a:p>
            <a:pPr algn="just">
              <a:lnSpc>
                <a:spcPct val="150000"/>
              </a:lnSpc>
              <a:buFont typeface="Arial" panose="020B0604020202020204" pitchFamily="34" charset="0"/>
              <a:buChar char="•"/>
            </a:pPr>
            <a:r>
              <a:rPr lang="en-GB" sz="1100" dirty="0"/>
              <a:t>The aim at the start of the project was always to try to improve collaboration between the cross-site teams within the Trust. Virtual meetings are an important step towards cohesive cross-site working. The EQIP was able to achieve two geographically distant teams working together and having the space to review both services, aiming to act as one, reducing inequalities between services, and learning from each other.</a:t>
            </a:r>
          </a:p>
          <a:p>
            <a:pPr algn="just">
              <a:lnSpc>
                <a:spcPct val="150000"/>
              </a:lnSpc>
              <a:buFont typeface="Arial" panose="020B0604020202020204" pitchFamily="34" charset="0"/>
              <a:buChar char="•"/>
            </a:pPr>
            <a:r>
              <a:rPr lang="en-GB" sz="1100" dirty="0"/>
              <a:t>There have been huge changes within the department, but it is felt that this type of change should be the springboard to redesign the service, aiming for improvements affecting both staff and patients.</a:t>
            </a:r>
          </a:p>
          <a:p>
            <a:pPr algn="just">
              <a:lnSpc>
                <a:spcPct val="150000"/>
              </a:lnSpc>
              <a:buFont typeface="Arial" panose="020B0604020202020204" pitchFamily="34" charset="0"/>
              <a:buChar char="•"/>
            </a:pPr>
            <a:r>
              <a:rPr lang="en-GB" sz="1100" dirty="0"/>
              <a:t>The feedback received from the questionnaire clearly highlights the priorities for improvement in the service for patients. The collaboration and discussion generated from the project have also forced the team to consider their priorities for improvement across both sites, allowing for a greater understanding of the challenges faced by both hospitals.</a:t>
            </a:r>
          </a:p>
          <a:p>
            <a:pPr algn="just">
              <a:lnSpc>
                <a:spcPct val="150000"/>
              </a:lnSpc>
            </a:pPr>
            <a:r>
              <a:rPr lang="en-GB" sz="1100" dirty="0"/>
              <a:t>Virtual meetings seem to be the foundation of the “new normal” of service, between both staff and patients. The introduction of a video-conferencing platform for use by the Trust should improve things further.</a:t>
            </a:r>
          </a:p>
          <a:p>
            <a:pPr algn="just">
              <a:lnSpc>
                <a:spcPct val="150000"/>
              </a:lnSpc>
              <a:buFont typeface="Arial" panose="020B0604020202020204" pitchFamily="34" charset="0"/>
              <a:buChar char="•"/>
            </a:pPr>
            <a:r>
              <a:rPr lang="en-GB" sz="1100" dirty="0"/>
              <a:t>As the situation evolves and the service continues to adapt in line with the pandemic, it will be important to remain flexible and willing to try new ways of working in terms of small tests of change.</a:t>
            </a:r>
          </a:p>
          <a:p>
            <a:pPr algn="just">
              <a:lnSpc>
                <a:spcPct val="150000"/>
              </a:lnSpc>
              <a:buFont typeface="Arial" panose="020B0604020202020204" pitchFamily="34" charset="0"/>
              <a:buChar char="•"/>
            </a:pPr>
            <a:endParaRPr lang="en-GB" sz="1100" dirty="0"/>
          </a:p>
          <a:p>
            <a:endParaRPr lang="en-GB" sz="1100" dirty="0">
              <a:solidFill>
                <a:schemeClr val="tx1"/>
              </a:solidFill>
              <a:latin typeface="Montserrat" panose="00000500000000000000" pitchFamily="50" charset="0"/>
              <a:cs typeface="Arial" panose="020B0604020202020204" pitchFamily="34" charset="0"/>
            </a:endParaRPr>
          </a:p>
          <a:p>
            <a:pPr marL="0" indent="0">
              <a:buNone/>
            </a:pPr>
            <a:endParaRPr lang="en-GB" sz="1100" b="1" dirty="0">
              <a:solidFill>
                <a:schemeClr val="tx1"/>
              </a:solidFill>
              <a:latin typeface="Montserrat" panose="00000500000000000000" pitchFamily="50" charset="0"/>
              <a:cs typeface="Arial" panose="020B0604020202020204" pitchFamily="34" charset="0"/>
            </a:endParaRPr>
          </a:p>
          <a:p>
            <a:pPr marL="0" indent="0">
              <a:buNone/>
            </a:pPr>
            <a:endParaRPr lang="en-GB" sz="1100" b="1" dirty="0">
              <a:solidFill>
                <a:schemeClr val="tx1"/>
              </a:solidFill>
              <a:latin typeface="Montserrat" panose="00000500000000000000" pitchFamily="50" charset="0"/>
              <a:cs typeface="Arial" panose="020B0604020202020204" pitchFamily="34" charset="0"/>
            </a:endParaRPr>
          </a:p>
        </p:txBody>
      </p:sp>
      <p:sp>
        <p:nvSpPr>
          <p:cNvPr id="3" name="TextBox 2">
            <a:extLst>
              <a:ext uri="{FF2B5EF4-FFF2-40B4-BE49-F238E27FC236}">
                <a16:creationId xmlns:a16="http://schemas.microsoft.com/office/drawing/2014/main" id="{E7E7694B-7983-0057-7238-1F6FE80D39DD}"/>
              </a:ext>
            </a:extLst>
          </p:cNvPr>
          <p:cNvSpPr txBox="1"/>
          <p:nvPr/>
        </p:nvSpPr>
        <p:spPr>
          <a:xfrm>
            <a:off x="137080" y="4881890"/>
            <a:ext cx="7909812" cy="261610"/>
          </a:xfrm>
          <a:prstGeom prst="rect">
            <a:avLst/>
          </a:prstGeom>
          <a:noFill/>
        </p:spPr>
        <p:txBody>
          <a:bodyPr wrap="square" rtlCol="0">
            <a:spAutoFit/>
          </a:bodyPr>
          <a:lstStyle/>
          <a:p>
            <a:r>
              <a:rPr lang="en-GB" sz="1100" b="1" dirty="0">
                <a:solidFill>
                  <a:schemeClr val="tx1">
                    <a:lumMod val="75000"/>
                    <a:lumOff val="25000"/>
                  </a:schemeClr>
                </a:solidFill>
                <a:latin typeface="Montserrat" panose="00000500000000000000" pitchFamily="50" charset="0"/>
              </a:rPr>
              <a:t>Visual presentation of team project intervention: </a:t>
            </a:r>
            <a:r>
              <a:rPr lang="en-GB" sz="1100" b="1" dirty="0">
                <a:latin typeface="Montserrat" panose="00000500000000000000" pitchFamily="50" charset="0"/>
                <a:cs typeface="Arial" panose="020B0604020202020204" pitchFamily="34" charset="0"/>
                <a:hlinkClick r:id="rId2"/>
              </a:rPr>
              <a:t>Video presentation</a:t>
            </a:r>
            <a:r>
              <a:rPr lang="en-GB" sz="1100" b="1" dirty="0">
                <a:latin typeface="Montserrat" panose="00000500000000000000" pitchFamily="50" charset="0"/>
                <a:cs typeface="Arial" panose="020B0604020202020204" pitchFamily="34" charset="0"/>
              </a:rPr>
              <a:t> </a:t>
            </a:r>
            <a:r>
              <a:rPr lang="en-GB" sz="1100" b="1" dirty="0">
                <a:latin typeface="Montserrat" panose="00000500000000000000" pitchFamily="50" charset="0"/>
                <a:cs typeface="Arial" panose="020B0604020202020204" pitchFamily="34" charset="0"/>
                <a:hlinkClick r:id="rId3"/>
              </a:rPr>
              <a:t>Team project posters</a:t>
            </a:r>
            <a:endParaRPr lang="en-GB" sz="1100" b="1" dirty="0">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3222120578"/>
      </p:ext>
    </p:extLst>
  </p:cSld>
  <p:clrMapOvr>
    <a:masterClrMapping/>
  </p:clrMapOvr>
</p:sld>
</file>

<file path=ppt/theme/theme1.xml><?xml version="1.0" encoding="utf-8"?>
<a:theme xmlns:a="http://schemas.openxmlformats.org/drawingml/2006/main" name="Office Theme">
  <a:themeElements>
    <a:clrScheme name="RCPCH Colours">
      <a:dk1>
        <a:sysClr val="windowText" lastClr="000000"/>
      </a:dk1>
      <a:lt1>
        <a:sysClr val="window" lastClr="FFFFFF"/>
      </a:lt1>
      <a:dk2>
        <a:srgbClr val="0D0D58"/>
      </a:dk2>
      <a:lt2>
        <a:srgbClr val="FFFFFF"/>
      </a:lt2>
      <a:accent1>
        <a:srgbClr val="11A7F2"/>
      </a:accent1>
      <a:accent2>
        <a:srgbClr val="3366CC"/>
      </a:accent2>
      <a:accent3>
        <a:srgbClr val="E00087"/>
      </a:accent3>
      <a:accent4>
        <a:srgbClr val="66CC33"/>
      </a:accent4>
      <a:accent5>
        <a:srgbClr val="E60700"/>
      </a:accent5>
      <a:accent6>
        <a:srgbClr val="FF8000"/>
      </a:accent6>
      <a:hlink>
        <a:srgbClr val="E00087"/>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19cfbb22-967d-441b-b2d0-56543b08ad7d">
      <Value>2</Value>
      <Value>1</Value>
    </TaxCatchAll>
    <lcf76f155ced4ddcb4097134ff3c332f xmlns="e7b00261-fff3-41e0-a06e-29be7bbb4b90">
      <Terms xmlns="http://schemas.microsoft.com/office/infopath/2007/PartnerControls"/>
    </lcf76f155ced4ddcb4097134ff3c332f>
    <MediaLengthInSeconds xmlns="e7b00261-fff3-41e0-a06e-29be7bbb4b90" xsi:nil="true"/>
    <SharedWithUsers xmlns="19cfbb22-967d-441b-b2d0-56543b08ad7d">
      <UserInfo>
        <DisplayName/>
        <AccountId xsi:nil="true"/>
        <AccountType/>
      </UserInfo>
    </SharedWithUsers>
    <i17683cc25004393bf5e7a85079a67d2 xmlns="19cfbb22-967d-441b-b2d0-56543b08ad7d">
      <Terms xmlns="http://schemas.microsoft.com/office/infopath/2007/PartnerControls"/>
    </i17683cc25004393bf5e7a85079a67d2>
    <_Source xmlns="http://schemas.microsoft.com/sharepoint/v3/fields" xsi:nil="true"/>
    <pbf2f93df8dd4eb080efdd315b87a374 xmlns="19cfbb22-967d-441b-b2d0-56543b08ad7d">
      <Terms xmlns="http://schemas.microsoft.com/office/infopath/2007/PartnerControls">
        <TermInfo xmlns="http://schemas.microsoft.com/office/infopath/2007/PartnerControls">
          <TermName xmlns="http://schemas.microsoft.com/office/infopath/2007/PartnerControls">Quality Improvement</TermName>
          <TermId xmlns="http://schemas.microsoft.com/office/infopath/2007/PartnerControls">f929b268-8fc1-4432-9c8d-4653c804bdfc</TermId>
        </TermInfo>
      </Terms>
    </pbf2f93df8dd4eb080efdd315b87a374>
    <nf553947567e4e08a7a428dd067c6ddf xmlns="19cfbb22-967d-441b-b2d0-56543b08ad7d">
      <Terms xmlns="http://schemas.microsoft.com/office/infopath/2007/PartnerControls"/>
    </nf553947567e4e08a7a428dd067c6ddf>
    <Project_x002f__x0020_contract_x0020_end_x0020_date xmlns="19cfbb22-967d-441b-b2d0-56543b08ad7d" xsi:nil="true"/>
    <mc9a21fcd6b24904b2be8748004271cc xmlns="19cfbb22-967d-441b-b2d0-56543b08ad7d">
      <Terms xmlns="http://schemas.microsoft.com/office/infopath/2007/PartnerControls">
        <TermInfo xmlns="http://schemas.microsoft.com/office/infopath/2007/PartnerControls">
          <TermName xmlns="http://schemas.microsoft.com/office/infopath/2007/PartnerControls">Research ＆ Quality Improvement</TermName>
          <TermId xmlns="http://schemas.microsoft.com/office/infopath/2007/PartnerControls">40ffecb9-eb64-4eb4-bbcd-9ff92017558e</TermId>
        </TermInfo>
      </Terms>
    </mc9a21fcd6b24904b2be8748004271cc>
    <fdb3048ee4f64c2ab103fa5c08134177 xmlns="19cfbb22-967d-441b-b2d0-56543b08ad7d">
      <Terms xmlns="http://schemas.microsoft.com/office/infopath/2007/PartnerControls"/>
    </fdb3048ee4f64c2ab103fa5c08134177>
    <n63e5b34d79144c59fc93a19d30f3a0b xmlns="19cfbb22-967d-441b-b2d0-56543b08ad7d">
      <Terms xmlns="http://schemas.microsoft.com/office/infopath/2007/PartnerControls"/>
    </n63e5b34d79144c59fc93a19d30f3a0b>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73892B6BD4C814D864FE852C6B62926" ma:contentTypeVersion="32" ma:contentTypeDescription="Create a new document." ma:contentTypeScope="" ma:versionID="8156b1bb3564c62c0c928768bbf78ddf">
  <xsd:schema xmlns:xsd="http://www.w3.org/2001/XMLSchema" xmlns:xs="http://www.w3.org/2001/XMLSchema" xmlns:p="http://schemas.microsoft.com/office/2006/metadata/properties" xmlns:ns2="19cfbb22-967d-441b-b2d0-56543b08ad7d" xmlns:ns3="http://schemas.microsoft.com/sharepoint/v3/fields" xmlns:ns4="e7b00261-fff3-41e0-a06e-29be7bbb4b90" targetNamespace="http://schemas.microsoft.com/office/2006/metadata/properties" ma:root="true" ma:fieldsID="9dfd0235534e6e908d96032a58ca0ce4" ns2:_="" ns3:_="" ns4:_="">
    <xsd:import namespace="19cfbb22-967d-441b-b2d0-56543b08ad7d"/>
    <xsd:import namespace="http://schemas.microsoft.com/sharepoint/v3/fields"/>
    <xsd:import namespace="e7b00261-fff3-41e0-a06e-29be7bbb4b90"/>
    <xsd:element name="properties">
      <xsd:complexType>
        <xsd:sequence>
          <xsd:element name="documentManagement">
            <xsd:complexType>
              <xsd:all>
                <xsd:element ref="ns2:nf553947567e4e08a7a428dd067c6ddf" minOccurs="0"/>
                <xsd:element ref="ns2:TaxCatchAll" minOccurs="0"/>
                <xsd:element ref="ns2:pbf2f93df8dd4eb080efdd315b87a374" minOccurs="0"/>
                <xsd:element ref="ns2:mc9a21fcd6b24904b2be8748004271cc" minOccurs="0"/>
                <xsd:element ref="ns2:fdb3048ee4f64c2ab103fa5c08134177" minOccurs="0"/>
                <xsd:element ref="ns2:i17683cc25004393bf5e7a85079a67d2" minOccurs="0"/>
                <xsd:element ref="ns2:Project_x002f__x0020_contract_x0020_end_x0020_date" minOccurs="0"/>
                <xsd:element ref="ns2:n63e5b34d79144c59fc93a19d30f3a0b" minOccurs="0"/>
                <xsd:element ref="ns3:_Source" minOccurs="0"/>
                <xsd:element ref="ns4:MediaServiceMetadata" minOccurs="0"/>
                <xsd:element ref="ns4:MediaServiceFastMetadata" minOccurs="0"/>
                <xsd:element ref="ns4:MediaServiceDateTaken" minOccurs="0"/>
                <xsd:element ref="ns4:MediaServiceAutoTags" minOccurs="0"/>
                <xsd:element ref="ns4:MediaLengthInSeconds" minOccurs="0"/>
                <xsd:element ref="ns4:MediaServiceAutoKeyPoints" minOccurs="0"/>
                <xsd:element ref="ns4:MediaServiceKeyPoints" minOccurs="0"/>
                <xsd:element ref="ns4:MediaServiceGenerationTime" minOccurs="0"/>
                <xsd:element ref="ns4:MediaServiceEventHashCode" minOccurs="0"/>
                <xsd:element ref="ns4:MediaServiceOCR" minOccurs="0"/>
                <xsd:element ref="ns4:lcf76f155ced4ddcb4097134ff3c332f" minOccurs="0"/>
                <xsd:element ref="ns2:SharedWithUsers" minOccurs="0"/>
                <xsd:element ref="ns2:SharedWithDetails" minOccurs="0"/>
                <xsd:element ref="ns4:MediaServiceObjectDetectorVersions" minOccurs="0"/>
                <xsd:element ref="ns4:MediaServiceSearchPropertie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cfbb22-967d-441b-b2d0-56543b08ad7d" elementFormDefault="qualified">
    <xsd:import namespace="http://schemas.microsoft.com/office/2006/documentManagement/types"/>
    <xsd:import namespace="http://schemas.microsoft.com/office/infopath/2007/PartnerControls"/>
    <xsd:element name="nf553947567e4e08a7a428dd067c6ddf" ma:index="9" nillable="true" ma:taxonomy="true" ma:internalName="nf553947567e4e08a7a428dd067c6ddf" ma:taxonomyFieldName="Business_x0020_Activity" ma:displayName="Business Activity" ma:default="" ma:fieldId="{7f553947-567e-4e08-a7a4-28dd067c6ddf}" ma:sspId="72c748ba-2422-442a-8da0-8c3a11393106" ma:termSetId="281f97d3-173f-40b8-9fc1-2bb96af60e0e"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c84e03c9-4683-4d6d-9e6e-c6fa35f1947e}" ma:internalName="TaxCatchAll" ma:showField="CatchAllData" ma:web="19cfbb22-967d-441b-b2d0-56543b08ad7d">
      <xsd:complexType>
        <xsd:complexContent>
          <xsd:extension base="dms:MultiChoiceLookup">
            <xsd:sequence>
              <xsd:element name="Value" type="dms:Lookup" maxOccurs="unbounded" minOccurs="0" nillable="true"/>
            </xsd:sequence>
          </xsd:extension>
        </xsd:complexContent>
      </xsd:complexType>
    </xsd:element>
    <xsd:element name="pbf2f93df8dd4eb080efdd315b87a374" ma:index="12" nillable="true" ma:taxonomy="true" ma:internalName="pbf2f93df8dd4eb080efdd315b87a374" ma:taxonomyFieldName="Business_x0020_Function" ma:displayName="Business Function" ma:default="2;#Quality Improvement|f929b268-8fc1-4432-9c8d-4653c804bdfc" ma:fieldId="{9bf2f93d-f8dd-4eb0-80ef-dd315b87a374}" ma:sspId="72c748ba-2422-442a-8da0-8c3a11393106" ma:termSetId="1a054ad0-931e-4bb0-a70b-dc33d2e19bcb" ma:anchorId="c788aced-109f-432d-9368-116094370ebc" ma:open="false" ma:isKeyword="false">
      <xsd:complexType>
        <xsd:sequence>
          <xsd:element ref="pc:Terms" minOccurs="0" maxOccurs="1"/>
        </xsd:sequence>
      </xsd:complexType>
    </xsd:element>
    <xsd:element name="mc9a21fcd6b24904b2be8748004271cc" ma:index="14" nillable="true" ma:taxonomy="true" ma:internalName="mc9a21fcd6b24904b2be8748004271cc" ma:taxonomyFieldName="Division" ma:displayName="Division" ma:default="1;#Research ＆ Quality Improvement|40ffecb9-eb64-4eb4-bbcd-9ff92017558e" ma:fieldId="{6c9a21fc-d6b2-4904-b2be-8748004271cc}" ma:sspId="72c748ba-2422-442a-8da0-8c3a11393106" ma:termSetId="854525bc-11e5-4801-9a2e-02bd235a7eec" ma:anchorId="00000000-0000-0000-0000-000000000000" ma:open="false" ma:isKeyword="false">
      <xsd:complexType>
        <xsd:sequence>
          <xsd:element ref="pc:Terms" minOccurs="0" maxOccurs="1"/>
        </xsd:sequence>
      </xsd:complexType>
    </xsd:element>
    <xsd:element name="fdb3048ee4f64c2ab103fa5c08134177" ma:index="16" nillable="true" ma:taxonomy="true" ma:internalName="fdb3048ee4f64c2ab103fa5c08134177" ma:taxonomyFieldName="Document_x0020_status" ma:displayName="Document status" ma:default="" ma:fieldId="{fdb3048e-e4f6-4c2a-b103-fa5c08134177}" ma:sspId="72c748ba-2422-442a-8da0-8c3a11393106" ma:termSetId="81537ae4-bb63-4a0b-b036-a59c8bb24956" ma:anchorId="00000000-0000-0000-0000-000000000000" ma:open="false" ma:isKeyword="false">
      <xsd:complexType>
        <xsd:sequence>
          <xsd:element ref="pc:Terms" minOccurs="0" maxOccurs="1"/>
        </xsd:sequence>
      </xsd:complexType>
    </xsd:element>
    <xsd:element name="i17683cc25004393bf5e7a85079a67d2" ma:index="18" nillable="true" ma:taxonomy="true" ma:internalName="i17683cc25004393bf5e7a85079a67d2" ma:taxonomyFieldName="Information_x0020_type" ma:displayName="Information type" ma:default="" ma:fieldId="{217683cc-2500-4393-bf5e-7a85079a67d2}" ma:sspId="72c748ba-2422-442a-8da0-8c3a11393106" ma:termSetId="7c5dc89c-5a38-404b-b798-27b2a4c32a36" ma:anchorId="00000000-0000-0000-0000-000000000000" ma:open="false" ma:isKeyword="false">
      <xsd:complexType>
        <xsd:sequence>
          <xsd:element ref="pc:Terms" minOccurs="0" maxOccurs="1"/>
        </xsd:sequence>
      </xsd:complexType>
    </xsd:element>
    <xsd:element name="Project_x002f__x0020_contract_x0020_end_x0020_date" ma:index="19" nillable="true" ma:displayName="Project/ contract end date" ma:format="DateOnly" ma:internalName="Project_x002F__x0020_contract_x0020_end_x0020_date">
      <xsd:simpleType>
        <xsd:restriction base="dms:DateTime"/>
      </xsd:simpleType>
    </xsd:element>
    <xsd:element name="n63e5b34d79144c59fc93a19d30f3a0b" ma:index="21" nillable="true" ma:taxonomy="true" ma:internalName="n63e5b34d79144c59fc93a19d30f3a0b" ma:taxonomyFieldName="Project_x002F__x0020_contract_x0020_status" ma:displayName="Project/ contract status" ma:default="" ma:fieldId="{763e5b34-d791-44c5-9fc9-3a19d30f3a0b}" ma:sspId="72c748ba-2422-442a-8da0-8c3a11393106" ma:termSetId="6fb53340-93dd-45ae-88d8-d63e0eb70bfd" ma:anchorId="00000000-0000-0000-0000-000000000000" ma:open="false" ma:isKeyword="false">
      <xsd:complexType>
        <xsd:sequence>
          <xsd:element ref="pc:Terms" minOccurs="0" maxOccurs="1"/>
        </xsd:sequence>
      </xsd:complexType>
    </xsd:element>
    <xsd:element name="SharedWithUsers" ma:index="3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6"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ource" ma:index="22" nillable="true" ma:displayName="Source filepath" ma:description="References to resources from which this resource was derived. This is the filepath that was lifted from the Q Drive" ma:internalName="_Sourc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7b00261-fff3-41e0-a06e-29be7bbb4b90" elementFormDefault="qualified">
    <xsd:import namespace="http://schemas.microsoft.com/office/2006/documentManagement/types"/>
    <xsd:import namespace="http://schemas.microsoft.com/office/infopath/2007/PartnerControls"/>
    <xsd:element name="MediaServiceMetadata" ma:index="23" nillable="true" ma:displayName="MediaServiceMetadata" ma:hidden="true" ma:internalName="MediaServiceMetadata" ma:readOnly="true">
      <xsd:simpleType>
        <xsd:restriction base="dms:Note"/>
      </xsd:simpleType>
    </xsd:element>
    <xsd:element name="MediaServiceFastMetadata" ma:index="24" nillable="true" ma:displayName="MediaServiceFastMetadata" ma:hidden="true" ma:internalName="MediaServiceFastMetadata" ma:readOnly="true">
      <xsd:simpleType>
        <xsd:restriction base="dms:Note"/>
      </xsd:simpleType>
    </xsd:element>
    <xsd:element name="MediaServiceDateTaken" ma:index="25" nillable="true" ma:displayName="MediaServiceDateTaken" ma:hidden="true" ma:internalName="MediaServiceDateTaken" ma:readOnly="true">
      <xsd:simpleType>
        <xsd:restriction base="dms:Text"/>
      </xsd:simpleType>
    </xsd:element>
    <xsd:element name="MediaServiceAutoTags" ma:index="26" nillable="true" ma:displayName="Tags" ma:internalName="MediaServiceAutoTags"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MediaServiceAutoKeyPoints" ma:index="28" nillable="true" ma:displayName="MediaServiceAutoKeyPoints" ma:hidden="true" ma:internalName="MediaServiceAutoKeyPoints" ma:readOnly="true">
      <xsd:simpleType>
        <xsd:restriction base="dms:Note"/>
      </xsd:simpleType>
    </xsd:element>
    <xsd:element name="MediaServiceKeyPoints" ma:index="29" nillable="true" ma:displayName="KeyPoints" ma:internalName="MediaServiceKeyPoints" ma:readOnly="true">
      <xsd:simpleType>
        <xsd:restriction base="dms:Note">
          <xsd:maxLength value="255"/>
        </xsd:restriction>
      </xsd:simpleType>
    </xsd:element>
    <xsd:element name="MediaServiceGenerationTime" ma:index="30" nillable="true" ma:displayName="MediaServiceGenerationTime" ma:hidden="true" ma:internalName="MediaServiceGenerationTime" ma:readOnly="true">
      <xsd:simpleType>
        <xsd:restriction base="dms:Text"/>
      </xsd:simpleType>
    </xsd:element>
    <xsd:element name="MediaServiceEventHashCode" ma:index="31" nillable="true" ma:displayName="MediaServiceEventHashCode" ma:hidden="true" ma:internalName="MediaServiceEventHashCode" ma:readOnly="true">
      <xsd:simpleType>
        <xsd:restriction base="dms:Text"/>
      </xsd:simpleType>
    </xsd:element>
    <xsd:element name="MediaServiceOCR" ma:index="32" nillable="true" ma:displayName="Extracted Text" ma:internalName="MediaServiceOCR" ma:readOnly="true">
      <xsd:simpleType>
        <xsd:restriction base="dms:Note">
          <xsd:maxLength value="255"/>
        </xsd:restriction>
      </xsd:simpleType>
    </xsd:element>
    <xsd:element name="lcf76f155ced4ddcb4097134ff3c332f" ma:index="34" nillable="true" ma:taxonomy="true" ma:internalName="lcf76f155ced4ddcb4097134ff3c332f" ma:taxonomyFieldName="MediaServiceImageTags" ma:displayName="Image Tags" ma:readOnly="false" ma:fieldId="{5cf76f15-5ced-4ddc-b409-7134ff3c332f}" ma:taxonomyMulti="true" ma:sspId="72c748ba-2422-442a-8da0-8c3a1139310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3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38" nillable="true" ma:displayName="MediaServiceSearchProperties" ma:hidden="true" ma:internalName="MediaServiceSearchProperties" ma:readOnly="true">
      <xsd:simpleType>
        <xsd:restriction base="dms:Note"/>
      </xsd:simpleType>
    </xsd:element>
    <xsd:element name="MediaServiceLocation" ma:index="39" nillable="true" ma:displayName="Location" ma:descrip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0B52ABB-3948-495F-8B80-D5F3B6115A4C}">
  <ds:schemaRefs>
    <ds:schemaRef ds:uri="19d55dec-64db-48ca-8a2a-bb7d318d4195"/>
    <ds:schemaRef ds:uri="5acc4cad-2aa3-4eb2-8220-20c2ac6d16f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fields"/>
    <ds:schemaRef ds:uri="http://schemas.openxmlformats.org/package/2006/metadata/core-properties"/>
    <ds:schemaRef ds:uri="http://www.w3.org/XML/1998/namespace"/>
    <ds:schemaRef ds:uri="19cfbb22-967d-441b-b2d0-56543b08ad7d"/>
    <ds:schemaRef ds:uri="e7b00261-fff3-41e0-a06e-29be7bbb4b90"/>
    <ds:schemaRef ds:uri="37df6dd1-1f47-4b51-841c-0243d18555eb"/>
    <ds:schemaRef ds:uri="44e40524-91c9-4f1a-8c93-91673b8fc013"/>
  </ds:schemaRefs>
</ds:datastoreItem>
</file>

<file path=customXml/itemProps2.xml><?xml version="1.0" encoding="utf-8"?>
<ds:datastoreItem xmlns:ds="http://schemas.openxmlformats.org/officeDocument/2006/customXml" ds:itemID="{BAC99404-6EF7-4368-92FF-649F83A773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cfbb22-967d-441b-b2d0-56543b08ad7d"/>
    <ds:schemaRef ds:uri="http://schemas.microsoft.com/sharepoint/v3/fields"/>
    <ds:schemaRef ds:uri="e7b00261-fff3-41e0-a06e-29be7bbb4b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0FA2067-290E-40B1-9BC8-CCD0CB98B20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47790</TotalTime>
  <Words>1799</Words>
  <Application>Microsoft Office PowerPoint</Application>
  <PresentationFormat>On-screen Show (16:9)</PresentationFormat>
  <Paragraphs>128</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Courier New</vt:lpstr>
      <vt:lpstr>Montserrat</vt:lpstr>
      <vt:lpstr>Office Theme</vt:lpstr>
      <vt:lpstr>PowerPoint Presentation</vt:lpstr>
      <vt:lpstr>Improving patient engagement – Chelsea and Westminster Hospital NHS Foundation Trust</vt:lpstr>
      <vt:lpstr>Improving patient engagement – Chelsea and Westminster Hospital NHS Foundation Trust</vt:lpstr>
      <vt:lpstr>Improving patient engagement – Chelsea and Westminster Hospital NHS Foundation Trust</vt:lpstr>
      <vt:lpstr>Improving patient engagement – Chelsea and Westminster Hospital NHS Foundation Trust</vt:lpstr>
      <vt:lpstr>Improving patient engagement – Chelsea and Westminster Hospital NHS Foundation Trust</vt:lpstr>
      <vt:lpstr>Improving patient engagement – Chelsea and Westminster Hospital NHS Foundation Trust</vt:lpstr>
      <vt:lpstr>Improving patient engagement – Chelsea and Westminster Hospital NHS Foundation Trust</vt:lpstr>
      <vt:lpstr>Improving patient engagement – Chelsea and Westminster Hospital NHS Foundation Trust</vt:lpstr>
      <vt:lpstr> https://eqip.rcpch.ac.uk</vt:lpstr>
    </vt:vector>
  </TitlesOfParts>
  <Company>RCPCH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 Ball</dc:creator>
  <cp:lastModifiedBy>Melanie David-Feveck</cp:lastModifiedBy>
  <cp:revision>129</cp:revision>
  <dcterms:created xsi:type="dcterms:W3CDTF">2014-06-02T14:56:21Z</dcterms:created>
  <dcterms:modified xsi:type="dcterms:W3CDTF">2024-07-18T23:11:32Z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0x0101007751973C6449E24E8C84C36CA9C913D6</vt:lpwstr>
  </property>
  <property fmtid="{D5CDD505-2E9C-101B-9397-08002B2CF9AE}" pid="3" name="Archive">
    <vt:lpwstr/>
  </property>
  <property fmtid="{D5CDD505-2E9C-101B-9397-08002B2CF9AE}" pid="4" name="Document status">
    <vt:lpwstr/>
  </property>
  <property fmtid="{D5CDD505-2E9C-101B-9397-08002B2CF9AE}" pid="5" name="Business Activity">
    <vt:lpwstr/>
  </property>
  <property fmtid="{D5CDD505-2E9C-101B-9397-08002B2CF9AE}" pid="6" name="Business Function">
    <vt:lpwstr>2;#Quality Improvement|f929b268-8fc1-4432-9c8d-4653c804bdfc</vt:lpwstr>
  </property>
  <property fmtid="{D5CDD505-2E9C-101B-9397-08002B2CF9AE}" pid="7" name="Project/ contract status">
    <vt:lpwstr/>
  </property>
  <property fmtid="{D5CDD505-2E9C-101B-9397-08002B2CF9AE}" pid="8" name="Division">
    <vt:lpwstr>1;#Research ＆ Quality Improvement|40ffecb9-eb64-4eb4-bbcd-9ff92017558e</vt:lpwstr>
  </property>
  <property fmtid="{D5CDD505-2E9C-101B-9397-08002B2CF9AE}" pid="9" name="Information type">
    <vt:lpwstr/>
  </property>
  <property fmtid="{D5CDD505-2E9C-101B-9397-08002B2CF9AE}" pid="10" name="MediaServiceImageTags">
    <vt:lpwstr/>
  </property>
  <property fmtid="{D5CDD505-2E9C-101B-9397-08002B2CF9AE}" pid="11" name="xd_ProgID">
    <vt:lpwstr/>
  </property>
  <property fmtid="{D5CDD505-2E9C-101B-9397-08002B2CF9AE}" pid="12" name="ComplianceAssetId">
    <vt:lpwstr/>
  </property>
  <property fmtid="{D5CDD505-2E9C-101B-9397-08002B2CF9AE}" pid="13" name="TemplateUrl">
    <vt:lpwstr/>
  </property>
  <property fmtid="{D5CDD505-2E9C-101B-9397-08002B2CF9AE}" pid="14" name="l9151f26d9d24fb2bafecc2135ce3309">
    <vt:lpwstr>Research ＆ Quality Improvement|c788aced-109f-432d-9368-116094370ebc</vt:lpwstr>
  </property>
  <property fmtid="{D5CDD505-2E9C-101B-9397-08002B2CF9AE}" pid="15" name="_ExtendedDescription">
    <vt:lpwstr/>
  </property>
  <property fmtid="{D5CDD505-2E9C-101B-9397-08002B2CF9AE}" pid="16" name="xd_Signature">
    <vt:lpwstr/>
  </property>
  <property fmtid="{D5CDD505-2E9C-101B-9397-08002B2CF9AE}" pid="17" name="ba13835014884b89bed364837ca9ec39">
    <vt:lpwstr>Audits|ae63694e-9999-473c-882e-084b09c6631d</vt:lpwstr>
  </property>
  <property fmtid="{D5CDD505-2E9C-101B-9397-08002B2CF9AE}" pid="18" name="TriggerFlowInfo">
    <vt:lpwstr/>
  </property>
  <property fmtid="{D5CDD505-2E9C-101B-9397-08002B2CF9AE}" pid="19" name="Document_x0020_status">
    <vt:lpwstr/>
  </property>
  <property fmtid="{D5CDD505-2E9C-101B-9397-08002B2CF9AE}" pid="20" name="Business_x0020_Activity">
    <vt:lpwstr/>
  </property>
  <property fmtid="{D5CDD505-2E9C-101B-9397-08002B2CF9AE}" pid="21" name="Project_x002F__x0020_contract_x0020_status">
    <vt:lpwstr/>
  </property>
  <property fmtid="{D5CDD505-2E9C-101B-9397-08002B2CF9AE}" pid="22" name="Information_x0020_type">
    <vt:lpwstr/>
  </property>
</Properties>
</file>