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24"/>
  </p:notesMasterIdLst>
  <p:sldIdLst>
    <p:sldId id="314" r:id="rId6"/>
    <p:sldId id="433" r:id="rId7"/>
    <p:sldId id="334" r:id="rId8"/>
    <p:sldId id="417" r:id="rId9"/>
    <p:sldId id="333" r:id="rId10"/>
    <p:sldId id="415" r:id="rId11"/>
    <p:sldId id="418" r:id="rId12"/>
    <p:sldId id="421" r:id="rId13"/>
    <p:sldId id="420" r:id="rId14"/>
    <p:sldId id="416" r:id="rId15"/>
    <p:sldId id="424" r:id="rId16"/>
    <p:sldId id="423" r:id="rId17"/>
    <p:sldId id="422" r:id="rId18"/>
    <p:sldId id="427" r:id="rId19"/>
    <p:sldId id="414" r:id="rId20"/>
    <p:sldId id="419" r:id="rId21"/>
    <p:sldId id="335" r:id="rId22"/>
    <p:sldId id="49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A95DFC-F513-F43A-97CC-E33B7E7B6110}" name="Max Thomas" initials="MT" userId="8394e6cfb77d950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76" y="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David-Feveck" userId="9e4d456e-893c-4367-b601-72fce04ebd6b" providerId="ADAL" clId="{895E90D5-54A8-4F86-BC17-F09013B752E9}"/>
    <pc:docChg chg="custSel modSld">
      <pc:chgData name="Melanie David-Feveck" userId="9e4d456e-893c-4367-b601-72fce04ebd6b" providerId="ADAL" clId="{895E90D5-54A8-4F86-BC17-F09013B752E9}" dt="2024-07-22T12:38:53.899" v="17" actId="33524"/>
      <pc:docMkLst>
        <pc:docMk/>
      </pc:docMkLst>
      <pc:sldChg chg="addSp delSp modSp mod delCm modCm">
        <pc:chgData name="Melanie David-Feveck" userId="9e4d456e-893c-4367-b601-72fce04ebd6b" providerId="ADAL" clId="{895E90D5-54A8-4F86-BC17-F09013B752E9}" dt="2024-07-22T12:37:01.859" v="10"/>
        <pc:sldMkLst>
          <pc:docMk/>
          <pc:sldMk cId="2086832026" sldId="334"/>
        </pc:sldMkLst>
        <pc:spChg chg="add del mod">
          <ac:chgData name="Melanie David-Feveck" userId="9e4d456e-893c-4367-b601-72fce04ebd6b" providerId="ADAL" clId="{895E90D5-54A8-4F86-BC17-F09013B752E9}" dt="2024-07-22T12:36:54.516" v="9" actId="478"/>
          <ac:spMkLst>
            <pc:docMk/>
            <pc:sldMk cId="2086832026" sldId="334"/>
            <ac:spMk id="4" creationId="{E0CD148D-363C-FBE6-ED80-C4B1A2507D42}"/>
          </ac:spMkLst>
        </pc:spChg>
        <pc:picChg chg="add mod">
          <ac:chgData name="Melanie David-Feveck" userId="9e4d456e-893c-4367-b601-72fce04ebd6b" providerId="ADAL" clId="{895E90D5-54A8-4F86-BC17-F09013B752E9}" dt="2024-07-22T12:36:51.454" v="8" actId="14100"/>
          <ac:picMkLst>
            <pc:docMk/>
            <pc:sldMk cId="2086832026" sldId="334"/>
            <ac:picMk id="6" creationId="{2D5177CC-60A6-1243-8F21-E5347EA4401C}"/>
          </ac:picMkLst>
        </pc:picChg>
        <pc:picChg chg="del">
          <ac:chgData name="Melanie David-Feveck" userId="9e4d456e-893c-4367-b601-72fce04ebd6b" providerId="ADAL" clId="{895E90D5-54A8-4F86-BC17-F09013B752E9}" dt="2024-07-22T12:36:39.036" v="3" actId="478"/>
          <ac:picMkLst>
            <pc:docMk/>
            <pc:sldMk cId="2086832026" sldId="334"/>
            <ac:picMk id="7" creationId="{2E79E3B4-C7CC-A403-EC90-8001B0B6A3A7}"/>
          </ac:picMkLst>
        </pc:picChg>
        <pc:extLst>
          <p:ext xmlns:p="http://schemas.openxmlformats.org/presentationml/2006/main" uri="{D6D511B9-2390-475A-947B-AFAB55BFBCF1}">
            <pc226:cmChg xmlns:pc226="http://schemas.microsoft.com/office/powerpoint/2022/06/main/command" chg="del mod">
              <pc226:chgData name="Melanie David-Feveck" userId="9e4d456e-893c-4367-b601-72fce04ebd6b" providerId="ADAL" clId="{895E90D5-54A8-4F86-BC17-F09013B752E9}" dt="2024-07-22T12:37:01.859" v="10"/>
              <pc2:cmMkLst xmlns:pc2="http://schemas.microsoft.com/office/powerpoint/2019/9/main/command">
                <pc:docMk/>
                <pc:sldMk cId="2086832026" sldId="334"/>
                <pc2:cmMk id="{159F5D80-94DD-4A2A-9094-5C61F38C6BC7}"/>
              </pc2:cmMkLst>
            </pc226:cmChg>
          </p:ext>
        </pc:extLst>
      </pc:sldChg>
      <pc:sldChg chg="addSp delSp modSp mod delCm modCm">
        <pc:chgData name="Melanie David-Feveck" userId="9e4d456e-893c-4367-b601-72fce04ebd6b" providerId="ADAL" clId="{895E90D5-54A8-4F86-BC17-F09013B752E9}" dt="2024-07-22T12:38:11.775" v="15"/>
        <pc:sldMkLst>
          <pc:docMk/>
          <pc:sldMk cId="423871672" sldId="417"/>
        </pc:sldMkLst>
        <pc:picChg chg="add mod">
          <ac:chgData name="Melanie David-Feveck" userId="9e4d456e-893c-4367-b601-72fce04ebd6b" providerId="ADAL" clId="{895E90D5-54A8-4F86-BC17-F09013B752E9}" dt="2024-07-22T12:38:05.441" v="14" actId="1076"/>
          <ac:picMkLst>
            <pc:docMk/>
            <pc:sldMk cId="423871672" sldId="417"/>
            <ac:picMk id="4" creationId="{BEF31693-C9C9-CD2E-BF7C-A45EE8E6D0A8}"/>
          </ac:picMkLst>
        </pc:picChg>
        <pc:picChg chg="del">
          <ac:chgData name="Melanie David-Feveck" userId="9e4d456e-893c-4367-b601-72fce04ebd6b" providerId="ADAL" clId="{895E90D5-54A8-4F86-BC17-F09013B752E9}" dt="2024-07-22T12:38:01.103" v="11" actId="478"/>
          <ac:picMkLst>
            <pc:docMk/>
            <pc:sldMk cId="423871672" sldId="417"/>
            <ac:picMk id="6" creationId="{D329C615-D2C1-78D7-C51D-0A63E0B338F1}"/>
          </ac:picMkLst>
        </pc:picChg>
        <pc:extLst>
          <p:ext xmlns:p="http://schemas.openxmlformats.org/presentationml/2006/main" uri="{D6D511B9-2390-475A-947B-AFAB55BFBCF1}">
            <pc226:cmChg xmlns:pc226="http://schemas.microsoft.com/office/powerpoint/2022/06/main/command" chg="del mod">
              <pc226:chgData name="Melanie David-Feveck" userId="9e4d456e-893c-4367-b601-72fce04ebd6b" providerId="ADAL" clId="{895E90D5-54A8-4F86-BC17-F09013B752E9}" dt="2024-07-22T12:38:11.775" v="15"/>
              <pc2:cmMkLst xmlns:pc2="http://schemas.microsoft.com/office/powerpoint/2019/9/main/command">
                <pc:docMk/>
                <pc:sldMk cId="423871672" sldId="417"/>
                <pc2:cmMk id="{EBA20704-2E1E-4BDC-AFEB-5B2FC54DA923}"/>
              </pc2:cmMkLst>
            </pc226:cmChg>
          </p:ext>
        </pc:extLst>
      </pc:sldChg>
      <pc:sldChg chg="modSp mod delCm">
        <pc:chgData name="Melanie David-Feveck" userId="9e4d456e-893c-4367-b601-72fce04ebd6b" providerId="ADAL" clId="{895E90D5-54A8-4F86-BC17-F09013B752E9}" dt="2024-07-22T12:38:53.899" v="17" actId="33524"/>
        <pc:sldMkLst>
          <pc:docMk/>
          <pc:sldMk cId="3048002493" sldId="419"/>
        </pc:sldMkLst>
        <pc:spChg chg="mod">
          <ac:chgData name="Melanie David-Feveck" userId="9e4d456e-893c-4367-b601-72fce04ebd6b" providerId="ADAL" clId="{895E90D5-54A8-4F86-BC17-F09013B752E9}" dt="2024-07-22T12:38:53.899" v="17" actId="33524"/>
          <ac:spMkLst>
            <pc:docMk/>
            <pc:sldMk cId="3048002493" sldId="419"/>
            <ac:spMk id="5" creationId="{17624B36-A292-AB0C-54D5-FD657CE3438E}"/>
          </ac:spMkLst>
        </pc:spChg>
        <pc:extLst>
          <p:ext xmlns:p="http://schemas.openxmlformats.org/presentationml/2006/main" uri="{D6D511B9-2390-475A-947B-AFAB55BFBCF1}">
            <pc226:cmChg xmlns:pc226="http://schemas.microsoft.com/office/powerpoint/2022/06/main/command" chg="del">
              <pc226:chgData name="Melanie David-Feveck" userId="9e4d456e-893c-4367-b601-72fce04ebd6b" providerId="ADAL" clId="{895E90D5-54A8-4F86-BC17-F09013B752E9}" dt="2024-07-22T12:38:40.051" v="16"/>
              <pc2:cmMkLst xmlns:pc2="http://schemas.microsoft.com/office/powerpoint/2019/9/main/command">
                <pc:docMk/>
                <pc:sldMk cId="3048002493" sldId="419"/>
                <pc2:cmMk id="{8848F91B-5790-46B9-B66D-64639F72D88E}"/>
              </pc2:cmMkLst>
            </pc226:cmChg>
          </p:ext>
        </pc:extLst>
      </pc:sldChg>
      <pc:sldChg chg="modSp mod delCm modCm">
        <pc:chgData name="Melanie David-Feveck" userId="9e4d456e-893c-4367-b601-72fce04ebd6b" providerId="ADAL" clId="{895E90D5-54A8-4F86-BC17-F09013B752E9}" dt="2024-07-22T12:31:29.193" v="2"/>
        <pc:sldMkLst>
          <pc:docMk/>
          <pc:sldMk cId="3170124075" sldId="433"/>
        </pc:sldMkLst>
        <pc:spChg chg="mod">
          <ac:chgData name="Melanie David-Feveck" userId="9e4d456e-893c-4367-b601-72fce04ebd6b" providerId="ADAL" clId="{895E90D5-54A8-4F86-BC17-F09013B752E9}" dt="2024-07-22T12:31:21.459" v="1" actId="20577"/>
          <ac:spMkLst>
            <pc:docMk/>
            <pc:sldMk cId="3170124075" sldId="433"/>
            <ac:spMk id="5" creationId="{17624B36-A292-AB0C-54D5-FD657CE3438E}"/>
          </ac:spMkLst>
        </pc:spChg>
        <pc:extLst>
          <p:ext xmlns:p="http://schemas.openxmlformats.org/presentationml/2006/main" uri="{D6D511B9-2390-475A-947B-AFAB55BFBCF1}">
            <pc226:cmChg xmlns:pc226="http://schemas.microsoft.com/office/powerpoint/2022/06/main/command" chg="del mod">
              <pc226:chgData name="Melanie David-Feveck" userId="9e4d456e-893c-4367-b601-72fce04ebd6b" providerId="ADAL" clId="{895E90D5-54A8-4F86-BC17-F09013B752E9}" dt="2024-07-22T12:31:29.193" v="2"/>
              <pc2:cmMkLst xmlns:pc2="http://schemas.microsoft.com/office/powerpoint/2019/9/main/command">
                <pc:docMk/>
                <pc:sldMk cId="3170124075" sldId="433"/>
                <pc2:cmMk id="{7C878BB4-8C40-44BD-A0B7-D53C60275345}"/>
              </pc2:cmMkLst>
            </pc226:cmChg>
          </p:ext>
        </pc:extLst>
      </pc:sldChg>
    </pc:docChg>
  </pc:docChgLst>
  <pc:docChgLst>
    <pc:chgData name="thetextdoctor" userId="S::thetextdoctor_outlook.com#ext#@rcpch.onmicrosoft.com::7c6fc5a5-5a91-4f61-a6d0-211df667df19" providerId="AD" clId="Web-{76A159E4-AE71-1BD4-37DF-75180F055850}"/>
    <pc:docChg chg="modSld">
      <pc:chgData name="thetextdoctor" userId="S::thetextdoctor_outlook.com#ext#@rcpch.onmicrosoft.com::7c6fc5a5-5a91-4f61-a6d0-211df667df19" providerId="AD" clId="Web-{76A159E4-AE71-1BD4-37DF-75180F055850}" dt="2024-06-26T14:05:30.800" v="30" actId="20577"/>
      <pc:docMkLst>
        <pc:docMk/>
      </pc:docMkLst>
      <pc:sldChg chg="modSp">
        <pc:chgData name="thetextdoctor" userId="S::thetextdoctor_outlook.com#ext#@rcpch.onmicrosoft.com::7c6fc5a5-5a91-4f61-a6d0-211df667df19" providerId="AD" clId="Web-{76A159E4-AE71-1BD4-37DF-75180F055850}" dt="2024-06-26T14:02:18.558" v="4" actId="20577"/>
        <pc:sldMkLst>
          <pc:docMk/>
          <pc:sldMk cId="2259292171" sldId="314"/>
        </pc:sldMkLst>
        <pc:spChg chg="mod">
          <ac:chgData name="thetextdoctor" userId="S::thetextdoctor_outlook.com#ext#@rcpch.onmicrosoft.com::7c6fc5a5-5a91-4f61-a6d0-211df667df19" providerId="AD" clId="Web-{76A159E4-AE71-1BD4-37DF-75180F055850}" dt="2024-06-26T14:02:18.558" v="4" actId="20577"/>
          <ac:spMkLst>
            <pc:docMk/>
            <pc:sldMk cId="2259292171" sldId="314"/>
            <ac:spMk id="5" creationId="{17624B36-A292-AB0C-54D5-FD657CE3438E}"/>
          </ac:spMkLst>
        </pc:spChg>
      </pc:sldChg>
      <pc:sldChg chg="modSp">
        <pc:chgData name="thetextdoctor" userId="S::thetextdoctor_outlook.com#ext#@rcpch.onmicrosoft.com::7c6fc5a5-5a91-4f61-a6d0-211df667df19" providerId="AD" clId="Web-{76A159E4-AE71-1BD4-37DF-75180F055850}" dt="2024-06-26T14:05:30.800" v="30" actId="20577"/>
        <pc:sldMkLst>
          <pc:docMk/>
          <pc:sldMk cId="3170124075" sldId="433"/>
        </pc:sldMkLst>
        <pc:spChg chg="mod">
          <ac:chgData name="thetextdoctor" userId="S::thetextdoctor_outlook.com#ext#@rcpch.onmicrosoft.com::7c6fc5a5-5a91-4f61-a6d0-211df667df19" providerId="AD" clId="Web-{76A159E4-AE71-1BD4-37DF-75180F055850}" dt="2024-06-26T14:05:30.800" v="30" actId="20577"/>
          <ac:spMkLst>
            <pc:docMk/>
            <pc:sldMk cId="3170124075" sldId="433"/>
            <ac:spMk id="5" creationId="{17624B36-A292-AB0C-54D5-FD657CE3438E}"/>
          </ac:spMkLst>
        </pc:spChg>
      </pc:sldChg>
    </pc:docChg>
  </pc:docChgLst>
  <pc:docChgLst>
    <pc:chgData name="Melanie David-Feveck" userId="9e4d456e-893c-4367-b601-72fce04ebd6b" providerId="ADAL" clId="{AA7A63A4-27B4-4B42-A068-03B250DE17E3}"/>
    <pc:docChg chg="delSld delSection modSection">
      <pc:chgData name="Melanie David-Feveck" userId="9e4d456e-893c-4367-b601-72fce04ebd6b" providerId="ADAL" clId="{AA7A63A4-27B4-4B42-A068-03B250DE17E3}" dt="2024-03-06T23:53:56.785" v="1" actId="17853"/>
      <pc:docMkLst>
        <pc:docMk/>
      </pc:docMkLst>
      <pc:sldChg chg="del">
        <pc:chgData name="Melanie David-Feveck" userId="9e4d456e-893c-4367-b601-72fce04ebd6b" providerId="ADAL" clId="{AA7A63A4-27B4-4B42-A068-03B250DE17E3}" dt="2024-03-06T23:53:53.850" v="0" actId="47"/>
        <pc:sldMkLst>
          <pc:docMk/>
          <pc:sldMk cId="2409761706" sldId="303"/>
        </pc:sldMkLst>
      </pc:sldChg>
      <pc:sldChg chg="del">
        <pc:chgData name="Melanie David-Feveck" userId="9e4d456e-893c-4367-b601-72fce04ebd6b" providerId="ADAL" clId="{AA7A63A4-27B4-4B42-A068-03B250DE17E3}" dt="2024-03-06T23:53:53.850" v="0" actId="47"/>
        <pc:sldMkLst>
          <pc:docMk/>
          <pc:sldMk cId="2103544846" sldId="304"/>
        </pc:sldMkLst>
      </pc:sldChg>
      <pc:sldChg chg="del">
        <pc:chgData name="Melanie David-Feveck" userId="9e4d456e-893c-4367-b601-72fce04ebd6b" providerId="ADAL" clId="{AA7A63A4-27B4-4B42-A068-03B250DE17E3}" dt="2024-03-06T23:53:53.850" v="0" actId="47"/>
        <pc:sldMkLst>
          <pc:docMk/>
          <pc:sldMk cId="3373054079" sldId="308"/>
        </pc:sldMkLst>
      </pc:sldChg>
      <pc:sldChg chg="del">
        <pc:chgData name="Melanie David-Feveck" userId="9e4d456e-893c-4367-b601-72fce04ebd6b" providerId="ADAL" clId="{AA7A63A4-27B4-4B42-A068-03B250DE17E3}" dt="2024-03-06T23:53:53.850" v="0" actId="47"/>
        <pc:sldMkLst>
          <pc:docMk/>
          <pc:sldMk cId="3070885875" sldId="309"/>
        </pc:sldMkLst>
      </pc:sldChg>
      <pc:sldChg chg="del">
        <pc:chgData name="Melanie David-Feveck" userId="9e4d456e-893c-4367-b601-72fce04ebd6b" providerId="ADAL" clId="{AA7A63A4-27B4-4B42-A068-03B250DE17E3}" dt="2024-03-06T23:53:53.850" v="0" actId="47"/>
        <pc:sldMkLst>
          <pc:docMk/>
          <pc:sldMk cId="4102430261" sldId="310"/>
        </pc:sldMkLst>
      </pc:sldChg>
      <pc:sldChg chg="del">
        <pc:chgData name="Melanie David-Feveck" userId="9e4d456e-893c-4367-b601-72fce04ebd6b" providerId="ADAL" clId="{AA7A63A4-27B4-4B42-A068-03B250DE17E3}" dt="2024-03-06T23:53:53.850" v="0" actId="47"/>
        <pc:sldMkLst>
          <pc:docMk/>
          <pc:sldMk cId="1364189917" sldId="311"/>
        </pc:sldMkLst>
      </pc:sldChg>
      <pc:sldChg chg="del">
        <pc:chgData name="Melanie David-Feveck" userId="9e4d456e-893c-4367-b601-72fce04ebd6b" providerId="ADAL" clId="{AA7A63A4-27B4-4B42-A068-03B250DE17E3}" dt="2024-03-06T23:53:53.850" v="0" actId="47"/>
        <pc:sldMkLst>
          <pc:docMk/>
          <pc:sldMk cId="4015421613" sldId="312"/>
        </pc:sldMkLst>
      </pc:sldChg>
      <pc:sldChg chg="del">
        <pc:chgData name="Melanie David-Feveck" userId="9e4d456e-893c-4367-b601-72fce04ebd6b" providerId="ADAL" clId="{AA7A63A4-27B4-4B42-A068-03B250DE17E3}" dt="2024-03-06T23:53:53.850" v="0" actId="47"/>
        <pc:sldMkLst>
          <pc:docMk/>
          <pc:sldMk cId="721969312" sldId="318"/>
        </pc:sldMkLst>
      </pc:sldChg>
      <pc:sldChg chg="del">
        <pc:chgData name="Melanie David-Feveck" userId="9e4d456e-893c-4367-b601-72fce04ebd6b" providerId="ADAL" clId="{AA7A63A4-27B4-4B42-A068-03B250DE17E3}" dt="2024-03-06T23:53:53.850" v="0" actId="47"/>
        <pc:sldMkLst>
          <pc:docMk/>
          <pc:sldMk cId="2240399950" sldId="319"/>
        </pc:sldMkLst>
      </pc:sldChg>
      <pc:sldChg chg="del">
        <pc:chgData name="Melanie David-Feveck" userId="9e4d456e-893c-4367-b601-72fce04ebd6b" providerId="ADAL" clId="{AA7A63A4-27B4-4B42-A068-03B250DE17E3}" dt="2024-03-06T23:53:53.850" v="0" actId="47"/>
        <pc:sldMkLst>
          <pc:docMk/>
          <pc:sldMk cId="1033349992" sldId="320"/>
        </pc:sldMkLst>
      </pc:sldChg>
      <pc:sldChg chg="del">
        <pc:chgData name="Melanie David-Feveck" userId="9e4d456e-893c-4367-b601-72fce04ebd6b" providerId="ADAL" clId="{AA7A63A4-27B4-4B42-A068-03B250DE17E3}" dt="2024-03-06T23:53:53.850" v="0" actId="47"/>
        <pc:sldMkLst>
          <pc:docMk/>
          <pc:sldMk cId="536331166" sldId="321"/>
        </pc:sldMkLst>
      </pc:sldChg>
      <pc:sldChg chg="del">
        <pc:chgData name="Melanie David-Feveck" userId="9e4d456e-893c-4367-b601-72fce04ebd6b" providerId="ADAL" clId="{AA7A63A4-27B4-4B42-A068-03B250DE17E3}" dt="2024-03-06T23:53:53.850" v="0" actId="47"/>
        <pc:sldMkLst>
          <pc:docMk/>
          <pc:sldMk cId="3693865063" sldId="322"/>
        </pc:sldMkLst>
      </pc:sldChg>
      <pc:sldChg chg="del">
        <pc:chgData name="Melanie David-Feveck" userId="9e4d456e-893c-4367-b601-72fce04ebd6b" providerId="ADAL" clId="{AA7A63A4-27B4-4B42-A068-03B250DE17E3}" dt="2024-03-06T23:53:53.850" v="0" actId="47"/>
        <pc:sldMkLst>
          <pc:docMk/>
          <pc:sldMk cId="2906439481" sldId="323"/>
        </pc:sldMkLst>
      </pc:sldChg>
      <pc:sldChg chg="del">
        <pc:chgData name="Melanie David-Feveck" userId="9e4d456e-893c-4367-b601-72fce04ebd6b" providerId="ADAL" clId="{AA7A63A4-27B4-4B42-A068-03B250DE17E3}" dt="2024-03-06T23:53:53.850" v="0" actId="47"/>
        <pc:sldMkLst>
          <pc:docMk/>
          <pc:sldMk cId="348031329" sldId="324"/>
        </pc:sldMkLst>
      </pc:sldChg>
      <pc:sldChg chg="del">
        <pc:chgData name="Melanie David-Feveck" userId="9e4d456e-893c-4367-b601-72fce04ebd6b" providerId="ADAL" clId="{AA7A63A4-27B4-4B42-A068-03B250DE17E3}" dt="2024-03-06T23:53:53.850" v="0" actId="47"/>
        <pc:sldMkLst>
          <pc:docMk/>
          <pc:sldMk cId="604522650" sldId="325"/>
        </pc:sldMkLst>
      </pc:sldChg>
      <pc:sldChg chg="del">
        <pc:chgData name="Melanie David-Feveck" userId="9e4d456e-893c-4367-b601-72fce04ebd6b" providerId="ADAL" clId="{AA7A63A4-27B4-4B42-A068-03B250DE17E3}" dt="2024-03-06T23:53:53.850" v="0" actId="47"/>
        <pc:sldMkLst>
          <pc:docMk/>
          <pc:sldMk cId="2833033425" sldId="326"/>
        </pc:sldMkLst>
      </pc:sldChg>
      <pc:sldChg chg="del">
        <pc:chgData name="Melanie David-Feveck" userId="9e4d456e-893c-4367-b601-72fce04ebd6b" providerId="ADAL" clId="{AA7A63A4-27B4-4B42-A068-03B250DE17E3}" dt="2024-03-06T23:53:53.850" v="0" actId="47"/>
        <pc:sldMkLst>
          <pc:docMk/>
          <pc:sldMk cId="2728572237" sldId="327"/>
        </pc:sldMkLst>
      </pc:sldChg>
      <pc:sldChg chg="del">
        <pc:chgData name="Melanie David-Feveck" userId="9e4d456e-893c-4367-b601-72fce04ebd6b" providerId="ADAL" clId="{AA7A63A4-27B4-4B42-A068-03B250DE17E3}" dt="2024-03-06T23:53:53.850" v="0" actId="47"/>
        <pc:sldMkLst>
          <pc:docMk/>
          <pc:sldMk cId="1704972773" sldId="328"/>
        </pc:sldMkLst>
      </pc:sldChg>
      <pc:sldChg chg="del">
        <pc:chgData name="Melanie David-Feveck" userId="9e4d456e-893c-4367-b601-72fce04ebd6b" providerId="ADAL" clId="{AA7A63A4-27B4-4B42-A068-03B250DE17E3}" dt="2024-03-06T23:53:53.850" v="0" actId="47"/>
        <pc:sldMkLst>
          <pc:docMk/>
          <pc:sldMk cId="3738903497" sldId="329"/>
        </pc:sldMkLst>
      </pc:sldChg>
      <pc:sldChg chg="del">
        <pc:chgData name="Melanie David-Feveck" userId="9e4d456e-893c-4367-b601-72fce04ebd6b" providerId="ADAL" clId="{AA7A63A4-27B4-4B42-A068-03B250DE17E3}" dt="2024-03-06T23:53:53.850" v="0" actId="47"/>
        <pc:sldMkLst>
          <pc:docMk/>
          <pc:sldMk cId="775354376" sldId="330"/>
        </pc:sldMkLst>
      </pc:sldChg>
      <pc:sldChg chg="del">
        <pc:chgData name="Melanie David-Feveck" userId="9e4d456e-893c-4367-b601-72fce04ebd6b" providerId="ADAL" clId="{AA7A63A4-27B4-4B42-A068-03B250DE17E3}" dt="2024-03-06T23:53:53.850" v="0" actId="47"/>
        <pc:sldMkLst>
          <pc:docMk/>
          <pc:sldMk cId="3168977048" sldId="331"/>
        </pc:sldMkLst>
      </pc:sldChg>
      <pc:sldChg chg="del">
        <pc:chgData name="Melanie David-Feveck" userId="9e4d456e-893c-4367-b601-72fce04ebd6b" providerId="ADAL" clId="{AA7A63A4-27B4-4B42-A068-03B250DE17E3}" dt="2024-03-06T23:53:53.850" v="0" actId="47"/>
        <pc:sldMkLst>
          <pc:docMk/>
          <pc:sldMk cId="3737459222" sldId="332"/>
        </pc:sldMkLst>
      </pc:sldChg>
      <pc:sldChg chg="del">
        <pc:chgData name="Melanie David-Feveck" userId="9e4d456e-893c-4367-b601-72fce04ebd6b" providerId="ADAL" clId="{AA7A63A4-27B4-4B42-A068-03B250DE17E3}" dt="2024-03-06T23:53:53.850" v="0" actId="47"/>
        <pc:sldMkLst>
          <pc:docMk/>
          <pc:sldMk cId="986846230" sldId="348"/>
        </pc:sldMkLst>
      </pc:sldChg>
      <pc:sldChg chg="del">
        <pc:chgData name="Melanie David-Feveck" userId="9e4d456e-893c-4367-b601-72fce04ebd6b" providerId="ADAL" clId="{AA7A63A4-27B4-4B42-A068-03B250DE17E3}" dt="2024-03-06T23:53:53.850" v="0" actId="47"/>
        <pc:sldMkLst>
          <pc:docMk/>
          <pc:sldMk cId="2619587235" sldId="349"/>
        </pc:sldMkLst>
      </pc:sldChg>
      <pc:sldChg chg="del">
        <pc:chgData name="Melanie David-Feveck" userId="9e4d456e-893c-4367-b601-72fce04ebd6b" providerId="ADAL" clId="{AA7A63A4-27B4-4B42-A068-03B250DE17E3}" dt="2024-03-06T23:53:53.850" v="0" actId="47"/>
        <pc:sldMkLst>
          <pc:docMk/>
          <pc:sldMk cId="1936979904" sldId="350"/>
        </pc:sldMkLst>
      </pc:sldChg>
      <pc:sldChg chg="del">
        <pc:chgData name="Melanie David-Feveck" userId="9e4d456e-893c-4367-b601-72fce04ebd6b" providerId="ADAL" clId="{AA7A63A4-27B4-4B42-A068-03B250DE17E3}" dt="2024-03-06T23:53:53.850" v="0" actId="47"/>
        <pc:sldMkLst>
          <pc:docMk/>
          <pc:sldMk cId="2293431420" sldId="351"/>
        </pc:sldMkLst>
      </pc:sldChg>
      <pc:sldChg chg="del">
        <pc:chgData name="Melanie David-Feveck" userId="9e4d456e-893c-4367-b601-72fce04ebd6b" providerId="ADAL" clId="{AA7A63A4-27B4-4B42-A068-03B250DE17E3}" dt="2024-03-06T23:53:53.850" v="0" actId="47"/>
        <pc:sldMkLst>
          <pc:docMk/>
          <pc:sldMk cId="2604424609" sldId="354"/>
        </pc:sldMkLst>
      </pc:sldChg>
      <pc:sldChg chg="del">
        <pc:chgData name="Melanie David-Feveck" userId="9e4d456e-893c-4367-b601-72fce04ebd6b" providerId="ADAL" clId="{AA7A63A4-27B4-4B42-A068-03B250DE17E3}" dt="2024-03-06T23:53:53.850" v="0" actId="47"/>
        <pc:sldMkLst>
          <pc:docMk/>
          <pc:sldMk cId="2133134932" sldId="355"/>
        </pc:sldMkLst>
      </pc:sldChg>
      <pc:sldChg chg="del">
        <pc:chgData name="Melanie David-Feveck" userId="9e4d456e-893c-4367-b601-72fce04ebd6b" providerId="ADAL" clId="{AA7A63A4-27B4-4B42-A068-03B250DE17E3}" dt="2024-03-06T23:53:53.850" v="0" actId="47"/>
        <pc:sldMkLst>
          <pc:docMk/>
          <pc:sldMk cId="1843615367" sldId="356"/>
        </pc:sldMkLst>
      </pc:sldChg>
      <pc:sldChg chg="del">
        <pc:chgData name="Melanie David-Feveck" userId="9e4d456e-893c-4367-b601-72fce04ebd6b" providerId="ADAL" clId="{AA7A63A4-27B4-4B42-A068-03B250DE17E3}" dt="2024-03-06T23:53:53.850" v="0" actId="47"/>
        <pc:sldMkLst>
          <pc:docMk/>
          <pc:sldMk cId="2827899977" sldId="357"/>
        </pc:sldMkLst>
      </pc:sldChg>
      <pc:sldChg chg="del">
        <pc:chgData name="Melanie David-Feveck" userId="9e4d456e-893c-4367-b601-72fce04ebd6b" providerId="ADAL" clId="{AA7A63A4-27B4-4B42-A068-03B250DE17E3}" dt="2024-03-06T23:53:53.850" v="0" actId="47"/>
        <pc:sldMkLst>
          <pc:docMk/>
          <pc:sldMk cId="4082028486" sldId="358"/>
        </pc:sldMkLst>
      </pc:sldChg>
      <pc:sldChg chg="del">
        <pc:chgData name="Melanie David-Feveck" userId="9e4d456e-893c-4367-b601-72fce04ebd6b" providerId="ADAL" clId="{AA7A63A4-27B4-4B42-A068-03B250DE17E3}" dt="2024-03-06T23:53:53.850" v="0" actId="47"/>
        <pc:sldMkLst>
          <pc:docMk/>
          <pc:sldMk cId="615195162" sldId="359"/>
        </pc:sldMkLst>
      </pc:sldChg>
      <pc:sldChg chg="del">
        <pc:chgData name="Melanie David-Feveck" userId="9e4d456e-893c-4367-b601-72fce04ebd6b" providerId="ADAL" clId="{AA7A63A4-27B4-4B42-A068-03B250DE17E3}" dt="2024-03-06T23:53:53.850" v="0" actId="47"/>
        <pc:sldMkLst>
          <pc:docMk/>
          <pc:sldMk cId="737975697" sldId="360"/>
        </pc:sldMkLst>
      </pc:sldChg>
      <pc:sldChg chg="del">
        <pc:chgData name="Melanie David-Feveck" userId="9e4d456e-893c-4367-b601-72fce04ebd6b" providerId="ADAL" clId="{AA7A63A4-27B4-4B42-A068-03B250DE17E3}" dt="2024-03-06T23:53:53.850" v="0" actId="47"/>
        <pc:sldMkLst>
          <pc:docMk/>
          <pc:sldMk cId="380050740" sldId="361"/>
        </pc:sldMkLst>
      </pc:sldChg>
      <pc:sldChg chg="del">
        <pc:chgData name="Melanie David-Feveck" userId="9e4d456e-893c-4367-b601-72fce04ebd6b" providerId="ADAL" clId="{AA7A63A4-27B4-4B42-A068-03B250DE17E3}" dt="2024-03-06T23:53:53.850" v="0" actId="47"/>
        <pc:sldMkLst>
          <pc:docMk/>
          <pc:sldMk cId="2796384984" sldId="362"/>
        </pc:sldMkLst>
      </pc:sldChg>
      <pc:sldChg chg="del">
        <pc:chgData name="Melanie David-Feveck" userId="9e4d456e-893c-4367-b601-72fce04ebd6b" providerId="ADAL" clId="{AA7A63A4-27B4-4B42-A068-03B250DE17E3}" dt="2024-03-06T23:53:53.850" v="0" actId="47"/>
        <pc:sldMkLst>
          <pc:docMk/>
          <pc:sldMk cId="1330212566" sldId="364"/>
        </pc:sldMkLst>
      </pc:sldChg>
      <pc:sldChg chg="del">
        <pc:chgData name="Melanie David-Feveck" userId="9e4d456e-893c-4367-b601-72fce04ebd6b" providerId="ADAL" clId="{AA7A63A4-27B4-4B42-A068-03B250DE17E3}" dt="2024-03-06T23:53:53.850" v="0" actId="47"/>
        <pc:sldMkLst>
          <pc:docMk/>
          <pc:sldMk cId="710027021" sldId="365"/>
        </pc:sldMkLst>
      </pc:sldChg>
      <pc:sldChg chg="del">
        <pc:chgData name="Melanie David-Feveck" userId="9e4d456e-893c-4367-b601-72fce04ebd6b" providerId="ADAL" clId="{AA7A63A4-27B4-4B42-A068-03B250DE17E3}" dt="2024-03-06T23:53:53.850" v="0" actId="47"/>
        <pc:sldMkLst>
          <pc:docMk/>
          <pc:sldMk cId="2754571436" sldId="366"/>
        </pc:sldMkLst>
      </pc:sldChg>
      <pc:sldChg chg="del">
        <pc:chgData name="Melanie David-Feveck" userId="9e4d456e-893c-4367-b601-72fce04ebd6b" providerId="ADAL" clId="{AA7A63A4-27B4-4B42-A068-03B250DE17E3}" dt="2024-03-06T23:53:53.850" v="0" actId="47"/>
        <pc:sldMkLst>
          <pc:docMk/>
          <pc:sldMk cId="864587918" sldId="367"/>
        </pc:sldMkLst>
      </pc:sldChg>
      <pc:sldChg chg="del">
        <pc:chgData name="Melanie David-Feveck" userId="9e4d456e-893c-4367-b601-72fce04ebd6b" providerId="ADAL" clId="{AA7A63A4-27B4-4B42-A068-03B250DE17E3}" dt="2024-03-06T23:53:53.850" v="0" actId="47"/>
        <pc:sldMkLst>
          <pc:docMk/>
          <pc:sldMk cId="577676860" sldId="368"/>
        </pc:sldMkLst>
      </pc:sldChg>
      <pc:sldChg chg="del">
        <pc:chgData name="Melanie David-Feveck" userId="9e4d456e-893c-4367-b601-72fce04ebd6b" providerId="ADAL" clId="{AA7A63A4-27B4-4B42-A068-03B250DE17E3}" dt="2024-03-06T23:53:53.850" v="0" actId="47"/>
        <pc:sldMkLst>
          <pc:docMk/>
          <pc:sldMk cId="3199976840" sldId="369"/>
        </pc:sldMkLst>
      </pc:sldChg>
      <pc:sldChg chg="del">
        <pc:chgData name="Melanie David-Feveck" userId="9e4d456e-893c-4367-b601-72fce04ebd6b" providerId="ADAL" clId="{AA7A63A4-27B4-4B42-A068-03B250DE17E3}" dt="2024-03-06T23:53:53.850" v="0" actId="47"/>
        <pc:sldMkLst>
          <pc:docMk/>
          <pc:sldMk cId="205750610" sldId="370"/>
        </pc:sldMkLst>
      </pc:sldChg>
      <pc:sldChg chg="del">
        <pc:chgData name="Melanie David-Feveck" userId="9e4d456e-893c-4367-b601-72fce04ebd6b" providerId="ADAL" clId="{AA7A63A4-27B4-4B42-A068-03B250DE17E3}" dt="2024-03-06T23:53:53.850" v="0" actId="47"/>
        <pc:sldMkLst>
          <pc:docMk/>
          <pc:sldMk cId="2441330072" sldId="371"/>
        </pc:sldMkLst>
      </pc:sldChg>
      <pc:sldChg chg="del">
        <pc:chgData name="Melanie David-Feveck" userId="9e4d456e-893c-4367-b601-72fce04ebd6b" providerId="ADAL" clId="{AA7A63A4-27B4-4B42-A068-03B250DE17E3}" dt="2024-03-06T23:53:53.850" v="0" actId="47"/>
        <pc:sldMkLst>
          <pc:docMk/>
          <pc:sldMk cId="3406397433" sldId="372"/>
        </pc:sldMkLst>
      </pc:sldChg>
      <pc:sldChg chg="del">
        <pc:chgData name="Melanie David-Feveck" userId="9e4d456e-893c-4367-b601-72fce04ebd6b" providerId="ADAL" clId="{AA7A63A4-27B4-4B42-A068-03B250DE17E3}" dt="2024-03-06T23:53:53.850" v="0" actId="47"/>
        <pc:sldMkLst>
          <pc:docMk/>
          <pc:sldMk cId="3531942735" sldId="373"/>
        </pc:sldMkLst>
      </pc:sldChg>
      <pc:sldChg chg="del">
        <pc:chgData name="Melanie David-Feveck" userId="9e4d456e-893c-4367-b601-72fce04ebd6b" providerId="ADAL" clId="{AA7A63A4-27B4-4B42-A068-03B250DE17E3}" dt="2024-03-06T23:53:53.850" v="0" actId="47"/>
        <pc:sldMkLst>
          <pc:docMk/>
          <pc:sldMk cId="894207577" sldId="374"/>
        </pc:sldMkLst>
      </pc:sldChg>
      <pc:sldChg chg="del">
        <pc:chgData name="Melanie David-Feveck" userId="9e4d456e-893c-4367-b601-72fce04ebd6b" providerId="ADAL" clId="{AA7A63A4-27B4-4B42-A068-03B250DE17E3}" dt="2024-03-06T23:53:53.850" v="0" actId="47"/>
        <pc:sldMkLst>
          <pc:docMk/>
          <pc:sldMk cId="997049916" sldId="375"/>
        </pc:sldMkLst>
      </pc:sldChg>
      <pc:sldChg chg="del">
        <pc:chgData name="Melanie David-Feveck" userId="9e4d456e-893c-4367-b601-72fce04ebd6b" providerId="ADAL" clId="{AA7A63A4-27B4-4B42-A068-03B250DE17E3}" dt="2024-03-06T23:53:53.850" v="0" actId="47"/>
        <pc:sldMkLst>
          <pc:docMk/>
          <pc:sldMk cId="3154075291" sldId="376"/>
        </pc:sldMkLst>
      </pc:sldChg>
      <pc:sldChg chg="del">
        <pc:chgData name="Melanie David-Feveck" userId="9e4d456e-893c-4367-b601-72fce04ebd6b" providerId="ADAL" clId="{AA7A63A4-27B4-4B42-A068-03B250DE17E3}" dt="2024-03-06T23:53:53.850" v="0" actId="47"/>
        <pc:sldMkLst>
          <pc:docMk/>
          <pc:sldMk cId="393594769" sldId="377"/>
        </pc:sldMkLst>
      </pc:sldChg>
      <pc:sldChg chg="del">
        <pc:chgData name="Melanie David-Feveck" userId="9e4d456e-893c-4367-b601-72fce04ebd6b" providerId="ADAL" clId="{AA7A63A4-27B4-4B42-A068-03B250DE17E3}" dt="2024-03-06T23:53:53.850" v="0" actId="47"/>
        <pc:sldMkLst>
          <pc:docMk/>
          <pc:sldMk cId="3326241190" sldId="378"/>
        </pc:sldMkLst>
      </pc:sldChg>
      <pc:sldChg chg="del">
        <pc:chgData name="Melanie David-Feveck" userId="9e4d456e-893c-4367-b601-72fce04ebd6b" providerId="ADAL" clId="{AA7A63A4-27B4-4B42-A068-03B250DE17E3}" dt="2024-03-06T23:53:53.850" v="0" actId="47"/>
        <pc:sldMkLst>
          <pc:docMk/>
          <pc:sldMk cId="3212446767" sldId="379"/>
        </pc:sldMkLst>
      </pc:sldChg>
      <pc:sldChg chg="del">
        <pc:chgData name="Melanie David-Feveck" userId="9e4d456e-893c-4367-b601-72fce04ebd6b" providerId="ADAL" clId="{AA7A63A4-27B4-4B42-A068-03B250DE17E3}" dt="2024-03-06T23:53:53.850" v="0" actId="47"/>
        <pc:sldMkLst>
          <pc:docMk/>
          <pc:sldMk cId="1931730377" sldId="380"/>
        </pc:sldMkLst>
      </pc:sldChg>
      <pc:sldChg chg="del">
        <pc:chgData name="Melanie David-Feveck" userId="9e4d456e-893c-4367-b601-72fce04ebd6b" providerId="ADAL" clId="{AA7A63A4-27B4-4B42-A068-03B250DE17E3}" dt="2024-03-06T23:53:53.850" v="0" actId="47"/>
        <pc:sldMkLst>
          <pc:docMk/>
          <pc:sldMk cId="3871933420" sldId="381"/>
        </pc:sldMkLst>
      </pc:sldChg>
      <pc:sldChg chg="del">
        <pc:chgData name="Melanie David-Feveck" userId="9e4d456e-893c-4367-b601-72fce04ebd6b" providerId="ADAL" clId="{AA7A63A4-27B4-4B42-A068-03B250DE17E3}" dt="2024-03-06T23:53:53.850" v="0" actId="47"/>
        <pc:sldMkLst>
          <pc:docMk/>
          <pc:sldMk cId="3764794437" sldId="382"/>
        </pc:sldMkLst>
      </pc:sldChg>
      <pc:sldChg chg="del">
        <pc:chgData name="Melanie David-Feveck" userId="9e4d456e-893c-4367-b601-72fce04ebd6b" providerId="ADAL" clId="{AA7A63A4-27B4-4B42-A068-03B250DE17E3}" dt="2024-03-06T23:53:53.850" v="0" actId="47"/>
        <pc:sldMkLst>
          <pc:docMk/>
          <pc:sldMk cId="259841985" sldId="383"/>
        </pc:sldMkLst>
      </pc:sldChg>
      <pc:sldChg chg="del">
        <pc:chgData name="Melanie David-Feveck" userId="9e4d456e-893c-4367-b601-72fce04ebd6b" providerId="ADAL" clId="{AA7A63A4-27B4-4B42-A068-03B250DE17E3}" dt="2024-03-06T23:53:53.850" v="0" actId="47"/>
        <pc:sldMkLst>
          <pc:docMk/>
          <pc:sldMk cId="4009100734" sldId="384"/>
        </pc:sldMkLst>
      </pc:sldChg>
      <pc:sldChg chg="del">
        <pc:chgData name="Melanie David-Feveck" userId="9e4d456e-893c-4367-b601-72fce04ebd6b" providerId="ADAL" clId="{AA7A63A4-27B4-4B42-A068-03B250DE17E3}" dt="2024-03-06T23:53:53.850" v="0" actId="47"/>
        <pc:sldMkLst>
          <pc:docMk/>
          <pc:sldMk cId="603338423" sldId="385"/>
        </pc:sldMkLst>
      </pc:sldChg>
      <pc:sldChg chg="del">
        <pc:chgData name="Melanie David-Feveck" userId="9e4d456e-893c-4367-b601-72fce04ebd6b" providerId="ADAL" clId="{AA7A63A4-27B4-4B42-A068-03B250DE17E3}" dt="2024-03-06T23:53:53.850" v="0" actId="47"/>
        <pc:sldMkLst>
          <pc:docMk/>
          <pc:sldMk cId="2439145224" sldId="386"/>
        </pc:sldMkLst>
      </pc:sldChg>
      <pc:sldChg chg="del">
        <pc:chgData name="Melanie David-Feveck" userId="9e4d456e-893c-4367-b601-72fce04ebd6b" providerId="ADAL" clId="{AA7A63A4-27B4-4B42-A068-03B250DE17E3}" dt="2024-03-06T23:53:53.850" v="0" actId="47"/>
        <pc:sldMkLst>
          <pc:docMk/>
          <pc:sldMk cId="4172341664" sldId="387"/>
        </pc:sldMkLst>
      </pc:sldChg>
      <pc:sldChg chg="del">
        <pc:chgData name="Melanie David-Feveck" userId="9e4d456e-893c-4367-b601-72fce04ebd6b" providerId="ADAL" clId="{AA7A63A4-27B4-4B42-A068-03B250DE17E3}" dt="2024-03-06T23:53:53.850" v="0" actId="47"/>
        <pc:sldMkLst>
          <pc:docMk/>
          <pc:sldMk cId="3024028307" sldId="388"/>
        </pc:sldMkLst>
      </pc:sldChg>
      <pc:sldChg chg="del">
        <pc:chgData name="Melanie David-Feveck" userId="9e4d456e-893c-4367-b601-72fce04ebd6b" providerId="ADAL" clId="{AA7A63A4-27B4-4B42-A068-03B250DE17E3}" dt="2024-03-06T23:53:53.850" v="0" actId="47"/>
        <pc:sldMkLst>
          <pc:docMk/>
          <pc:sldMk cId="2026402769" sldId="389"/>
        </pc:sldMkLst>
      </pc:sldChg>
      <pc:sldChg chg="del">
        <pc:chgData name="Melanie David-Feveck" userId="9e4d456e-893c-4367-b601-72fce04ebd6b" providerId="ADAL" clId="{AA7A63A4-27B4-4B42-A068-03B250DE17E3}" dt="2024-03-06T23:53:53.850" v="0" actId="47"/>
        <pc:sldMkLst>
          <pc:docMk/>
          <pc:sldMk cId="3522579143" sldId="390"/>
        </pc:sldMkLst>
      </pc:sldChg>
      <pc:sldChg chg="del">
        <pc:chgData name="Melanie David-Feveck" userId="9e4d456e-893c-4367-b601-72fce04ebd6b" providerId="ADAL" clId="{AA7A63A4-27B4-4B42-A068-03B250DE17E3}" dt="2024-03-06T23:53:53.850" v="0" actId="47"/>
        <pc:sldMkLst>
          <pc:docMk/>
          <pc:sldMk cId="2467573981" sldId="391"/>
        </pc:sldMkLst>
      </pc:sldChg>
      <pc:sldChg chg="del">
        <pc:chgData name="Melanie David-Feveck" userId="9e4d456e-893c-4367-b601-72fce04ebd6b" providerId="ADAL" clId="{AA7A63A4-27B4-4B42-A068-03B250DE17E3}" dt="2024-03-06T23:53:53.850" v="0" actId="47"/>
        <pc:sldMkLst>
          <pc:docMk/>
          <pc:sldMk cId="3801246647" sldId="392"/>
        </pc:sldMkLst>
      </pc:sldChg>
      <pc:sldChg chg="del">
        <pc:chgData name="Melanie David-Feveck" userId="9e4d456e-893c-4367-b601-72fce04ebd6b" providerId="ADAL" clId="{AA7A63A4-27B4-4B42-A068-03B250DE17E3}" dt="2024-03-06T23:53:53.850" v="0" actId="47"/>
        <pc:sldMkLst>
          <pc:docMk/>
          <pc:sldMk cId="1881542898" sldId="393"/>
        </pc:sldMkLst>
      </pc:sldChg>
      <pc:sldChg chg="del">
        <pc:chgData name="Melanie David-Feveck" userId="9e4d456e-893c-4367-b601-72fce04ebd6b" providerId="ADAL" clId="{AA7A63A4-27B4-4B42-A068-03B250DE17E3}" dt="2024-03-06T23:53:53.850" v="0" actId="47"/>
        <pc:sldMkLst>
          <pc:docMk/>
          <pc:sldMk cId="2404051594" sldId="394"/>
        </pc:sldMkLst>
      </pc:sldChg>
      <pc:sldChg chg="del">
        <pc:chgData name="Melanie David-Feveck" userId="9e4d456e-893c-4367-b601-72fce04ebd6b" providerId="ADAL" clId="{AA7A63A4-27B4-4B42-A068-03B250DE17E3}" dt="2024-03-06T23:53:53.850" v="0" actId="47"/>
        <pc:sldMkLst>
          <pc:docMk/>
          <pc:sldMk cId="694769588" sldId="395"/>
        </pc:sldMkLst>
      </pc:sldChg>
      <pc:sldChg chg="del">
        <pc:chgData name="Melanie David-Feveck" userId="9e4d456e-893c-4367-b601-72fce04ebd6b" providerId="ADAL" clId="{AA7A63A4-27B4-4B42-A068-03B250DE17E3}" dt="2024-03-06T23:53:53.850" v="0" actId="47"/>
        <pc:sldMkLst>
          <pc:docMk/>
          <pc:sldMk cId="964049619" sldId="396"/>
        </pc:sldMkLst>
      </pc:sldChg>
      <pc:sldChg chg="del">
        <pc:chgData name="Melanie David-Feveck" userId="9e4d456e-893c-4367-b601-72fce04ebd6b" providerId="ADAL" clId="{AA7A63A4-27B4-4B42-A068-03B250DE17E3}" dt="2024-03-06T23:53:53.850" v="0" actId="47"/>
        <pc:sldMkLst>
          <pc:docMk/>
          <pc:sldMk cId="2050563410" sldId="397"/>
        </pc:sldMkLst>
      </pc:sldChg>
      <pc:sldChg chg="del">
        <pc:chgData name="Melanie David-Feveck" userId="9e4d456e-893c-4367-b601-72fce04ebd6b" providerId="ADAL" clId="{AA7A63A4-27B4-4B42-A068-03B250DE17E3}" dt="2024-03-06T23:53:53.850" v="0" actId="47"/>
        <pc:sldMkLst>
          <pc:docMk/>
          <pc:sldMk cId="3131653923" sldId="398"/>
        </pc:sldMkLst>
      </pc:sldChg>
      <pc:sldChg chg="del">
        <pc:chgData name="Melanie David-Feveck" userId="9e4d456e-893c-4367-b601-72fce04ebd6b" providerId="ADAL" clId="{AA7A63A4-27B4-4B42-A068-03B250DE17E3}" dt="2024-03-06T23:53:53.850" v="0" actId="47"/>
        <pc:sldMkLst>
          <pc:docMk/>
          <pc:sldMk cId="1678939937" sldId="399"/>
        </pc:sldMkLst>
      </pc:sldChg>
      <pc:sldChg chg="del">
        <pc:chgData name="Melanie David-Feveck" userId="9e4d456e-893c-4367-b601-72fce04ebd6b" providerId="ADAL" clId="{AA7A63A4-27B4-4B42-A068-03B250DE17E3}" dt="2024-03-06T23:53:53.850" v="0" actId="47"/>
        <pc:sldMkLst>
          <pc:docMk/>
          <pc:sldMk cId="1047139338" sldId="400"/>
        </pc:sldMkLst>
      </pc:sldChg>
      <pc:sldChg chg="del">
        <pc:chgData name="Melanie David-Feveck" userId="9e4d456e-893c-4367-b601-72fce04ebd6b" providerId="ADAL" clId="{AA7A63A4-27B4-4B42-A068-03B250DE17E3}" dt="2024-03-06T23:53:53.850" v="0" actId="47"/>
        <pc:sldMkLst>
          <pc:docMk/>
          <pc:sldMk cId="636315424" sldId="401"/>
        </pc:sldMkLst>
      </pc:sldChg>
      <pc:sldChg chg="del">
        <pc:chgData name="Melanie David-Feveck" userId="9e4d456e-893c-4367-b601-72fce04ebd6b" providerId="ADAL" clId="{AA7A63A4-27B4-4B42-A068-03B250DE17E3}" dt="2024-03-06T23:53:53.850" v="0" actId="47"/>
        <pc:sldMkLst>
          <pc:docMk/>
          <pc:sldMk cId="2182759926" sldId="402"/>
        </pc:sldMkLst>
      </pc:sldChg>
      <pc:sldChg chg="del">
        <pc:chgData name="Melanie David-Feveck" userId="9e4d456e-893c-4367-b601-72fce04ebd6b" providerId="ADAL" clId="{AA7A63A4-27B4-4B42-A068-03B250DE17E3}" dt="2024-03-06T23:53:53.850" v="0" actId="47"/>
        <pc:sldMkLst>
          <pc:docMk/>
          <pc:sldMk cId="2746866476" sldId="403"/>
        </pc:sldMkLst>
      </pc:sldChg>
      <pc:sldChg chg="del">
        <pc:chgData name="Melanie David-Feveck" userId="9e4d456e-893c-4367-b601-72fce04ebd6b" providerId="ADAL" clId="{AA7A63A4-27B4-4B42-A068-03B250DE17E3}" dt="2024-03-06T23:53:53.850" v="0" actId="47"/>
        <pc:sldMkLst>
          <pc:docMk/>
          <pc:sldMk cId="1049191509" sldId="404"/>
        </pc:sldMkLst>
      </pc:sldChg>
      <pc:sldChg chg="del">
        <pc:chgData name="Melanie David-Feveck" userId="9e4d456e-893c-4367-b601-72fce04ebd6b" providerId="ADAL" clId="{AA7A63A4-27B4-4B42-A068-03B250DE17E3}" dt="2024-03-06T23:53:53.850" v="0" actId="47"/>
        <pc:sldMkLst>
          <pc:docMk/>
          <pc:sldMk cId="1236592539" sldId="405"/>
        </pc:sldMkLst>
      </pc:sldChg>
      <pc:sldChg chg="del">
        <pc:chgData name="Melanie David-Feveck" userId="9e4d456e-893c-4367-b601-72fce04ebd6b" providerId="ADAL" clId="{AA7A63A4-27B4-4B42-A068-03B250DE17E3}" dt="2024-03-06T23:53:53.850" v="0" actId="47"/>
        <pc:sldMkLst>
          <pc:docMk/>
          <pc:sldMk cId="2252584727" sldId="406"/>
        </pc:sldMkLst>
      </pc:sldChg>
      <pc:sldChg chg="del">
        <pc:chgData name="Melanie David-Feveck" userId="9e4d456e-893c-4367-b601-72fce04ebd6b" providerId="ADAL" clId="{AA7A63A4-27B4-4B42-A068-03B250DE17E3}" dt="2024-03-06T23:53:53.850" v="0" actId="47"/>
        <pc:sldMkLst>
          <pc:docMk/>
          <pc:sldMk cId="3476813511" sldId="407"/>
        </pc:sldMkLst>
      </pc:sldChg>
      <pc:sldChg chg="del">
        <pc:chgData name="Melanie David-Feveck" userId="9e4d456e-893c-4367-b601-72fce04ebd6b" providerId="ADAL" clId="{AA7A63A4-27B4-4B42-A068-03B250DE17E3}" dt="2024-03-06T23:53:53.850" v="0" actId="47"/>
        <pc:sldMkLst>
          <pc:docMk/>
          <pc:sldMk cId="1442244657" sldId="408"/>
        </pc:sldMkLst>
      </pc:sldChg>
      <pc:sldChg chg="del">
        <pc:chgData name="Melanie David-Feveck" userId="9e4d456e-893c-4367-b601-72fce04ebd6b" providerId="ADAL" clId="{AA7A63A4-27B4-4B42-A068-03B250DE17E3}" dt="2024-03-06T23:53:53.850" v="0" actId="47"/>
        <pc:sldMkLst>
          <pc:docMk/>
          <pc:sldMk cId="2272761720" sldId="409"/>
        </pc:sldMkLst>
      </pc:sldChg>
      <pc:sldChg chg="del">
        <pc:chgData name="Melanie David-Feveck" userId="9e4d456e-893c-4367-b601-72fce04ebd6b" providerId="ADAL" clId="{AA7A63A4-27B4-4B42-A068-03B250DE17E3}" dt="2024-03-06T23:53:53.850" v="0" actId="47"/>
        <pc:sldMkLst>
          <pc:docMk/>
          <pc:sldMk cId="231206952" sldId="411"/>
        </pc:sldMkLst>
      </pc:sldChg>
      <pc:sldChg chg="del">
        <pc:chgData name="Melanie David-Feveck" userId="9e4d456e-893c-4367-b601-72fce04ebd6b" providerId="ADAL" clId="{AA7A63A4-27B4-4B42-A068-03B250DE17E3}" dt="2024-03-06T23:53:53.850" v="0" actId="47"/>
        <pc:sldMkLst>
          <pc:docMk/>
          <pc:sldMk cId="3735904220" sldId="412"/>
        </pc:sldMkLst>
      </pc:sldChg>
      <pc:sldChg chg="del">
        <pc:chgData name="Melanie David-Feveck" userId="9e4d456e-893c-4367-b601-72fce04ebd6b" providerId="ADAL" clId="{AA7A63A4-27B4-4B42-A068-03B250DE17E3}" dt="2024-03-06T23:53:53.850" v="0" actId="47"/>
        <pc:sldMkLst>
          <pc:docMk/>
          <pc:sldMk cId="3916837" sldId="425"/>
        </pc:sldMkLst>
      </pc:sldChg>
      <pc:sldChg chg="del">
        <pc:chgData name="Melanie David-Feveck" userId="9e4d456e-893c-4367-b601-72fce04ebd6b" providerId="ADAL" clId="{AA7A63A4-27B4-4B42-A068-03B250DE17E3}" dt="2024-03-06T23:53:53.850" v="0" actId="47"/>
        <pc:sldMkLst>
          <pc:docMk/>
          <pc:sldMk cId="1063946677" sldId="426"/>
        </pc:sldMkLst>
      </pc:sldChg>
      <pc:sldChg chg="del">
        <pc:chgData name="Melanie David-Feveck" userId="9e4d456e-893c-4367-b601-72fce04ebd6b" providerId="ADAL" clId="{AA7A63A4-27B4-4B42-A068-03B250DE17E3}" dt="2024-03-06T23:53:53.850" v="0" actId="47"/>
        <pc:sldMkLst>
          <pc:docMk/>
          <pc:sldMk cId="2108820694" sldId="428"/>
        </pc:sldMkLst>
      </pc:sldChg>
      <pc:sldChg chg="del">
        <pc:chgData name="Melanie David-Feveck" userId="9e4d456e-893c-4367-b601-72fce04ebd6b" providerId="ADAL" clId="{AA7A63A4-27B4-4B42-A068-03B250DE17E3}" dt="2024-03-06T23:53:53.850" v="0" actId="47"/>
        <pc:sldMkLst>
          <pc:docMk/>
          <pc:sldMk cId="573718993" sldId="429"/>
        </pc:sldMkLst>
      </pc:sldChg>
      <pc:sldChg chg="del">
        <pc:chgData name="Melanie David-Feveck" userId="9e4d456e-893c-4367-b601-72fce04ebd6b" providerId="ADAL" clId="{AA7A63A4-27B4-4B42-A068-03B250DE17E3}" dt="2024-03-06T23:53:53.850" v="0" actId="47"/>
        <pc:sldMkLst>
          <pc:docMk/>
          <pc:sldMk cId="1427456618" sldId="430"/>
        </pc:sldMkLst>
      </pc:sldChg>
      <pc:sldChg chg="del">
        <pc:chgData name="Melanie David-Feveck" userId="9e4d456e-893c-4367-b601-72fce04ebd6b" providerId="ADAL" clId="{AA7A63A4-27B4-4B42-A068-03B250DE17E3}" dt="2024-03-06T23:53:53.850" v="0" actId="47"/>
        <pc:sldMkLst>
          <pc:docMk/>
          <pc:sldMk cId="645201555" sldId="431"/>
        </pc:sldMkLst>
      </pc:sldChg>
      <pc:sldChg chg="del">
        <pc:chgData name="Melanie David-Feveck" userId="9e4d456e-893c-4367-b601-72fce04ebd6b" providerId="ADAL" clId="{AA7A63A4-27B4-4B42-A068-03B250DE17E3}" dt="2024-03-06T23:53:53.850" v="0" actId="47"/>
        <pc:sldMkLst>
          <pc:docMk/>
          <pc:sldMk cId="2641756455" sldId="432"/>
        </pc:sldMkLst>
      </pc:sldChg>
      <pc:sldChg chg="del">
        <pc:chgData name="Melanie David-Feveck" userId="9e4d456e-893c-4367-b601-72fce04ebd6b" providerId="ADAL" clId="{AA7A63A4-27B4-4B42-A068-03B250DE17E3}" dt="2024-03-06T23:53:53.850" v="0" actId="47"/>
        <pc:sldMkLst>
          <pc:docMk/>
          <pc:sldMk cId="511903125" sldId="43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3C929-A494-40C2-99DD-EFEF534BC610}" type="datetimeFigureOut">
              <a:rPr lang="en-GB" smtClean="0"/>
              <a:t>22/07/2024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E28201-7559-43DC-A638-C410D2225546}" type="slidenum">
              <a:rPr lang="en-GB" smtClean="0"/>
              <a:t>‹#›</a:t>
            </a:fld>
            <a:endParaRPr lang="en-GB" dirty="0"/>
          </a:p>
        </p:txBody>
      </p:sp>
    </p:spTree>
    <p:extLst>
      <p:ext uri="{BB962C8B-B14F-4D97-AF65-F5344CB8AC3E}">
        <p14:creationId xmlns:p14="http://schemas.microsoft.com/office/powerpoint/2010/main" val="916032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FFA89-5C59-4AAF-8009-79353D94AE1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7608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3392" y="2276872"/>
            <a:ext cx="10972800" cy="114300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815413" y="3429000"/>
            <a:ext cx="10657184"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266" y="164638"/>
            <a:ext cx="2304255" cy="1382553"/>
          </a:xfrm>
          <a:prstGeom prst="rect">
            <a:avLst/>
          </a:prstGeom>
        </p:spPr>
      </p:pic>
    </p:spTree>
    <p:extLst>
      <p:ext uri="{BB962C8B-B14F-4D97-AF65-F5344CB8AC3E}">
        <p14:creationId xmlns:p14="http://schemas.microsoft.com/office/powerpoint/2010/main" val="1912477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3392" y="2276872"/>
            <a:ext cx="10972800" cy="1143000"/>
          </a:xfrm>
        </p:spPr>
        <p:txBody>
          <a:bodyPr/>
          <a:lstStyle>
            <a:lvl1pPr algn="ctr">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8751392" y="6336888"/>
            <a:ext cx="2844800" cy="365125"/>
          </a:xfrm>
        </p:spPr>
        <p:txBody>
          <a:bodyPr/>
          <a:lstStyle/>
          <a:p>
            <a:fld id="{DA961FC0-C120-4E7B-A0CC-400EC9584A2A}" type="slidenum">
              <a:rPr lang="en-GB" smtClean="0"/>
              <a:t>‹#›</a:t>
            </a:fld>
            <a:endParaRPr lang="en-GB" dirty="0"/>
          </a:p>
        </p:txBody>
      </p:sp>
      <p:cxnSp>
        <p:nvCxnSpPr>
          <p:cNvPr id="7" name="Straight Connector 6"/>
          <p:cNvCxnSpPr/>
          <p:nvPr userDrawn="1"/>
        </p:nvCxnSpPr>
        <p:spPr>
          <a:xfrm>
            <a:off x="815413" y="3429000"/>
            <a:ext cx="10657184" cy="0"/>
          </a:xfrm>
          <a:prstGeom prst="line">
            <a:avLst/>
          </a:prstGeom>
          <a:ln w="19050">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6722" y="6072609"/>
            <a:ext cx="1489471" cy="893683"/>
          </a:xfrm>
          <a:prstGeom prst="rect">
            <a:avLst/>
          </a:prstGeom>
        </p:spPr>
      </p:pic>
      <p:pic>
        <p:nvPicPr>
          <p:cNvPr id="6" name="Picture 5">
            <a:extLst>
              <a:ext uri="{FF2B5EF4-FFF2-40B4-BE49-F238E27FC236}">
                <a16:creationId xmlns:a16="http://schemas.microsoft.com/office/drawing/2014/main" id="{FE1EB696-6D7D-BC5C-47DF-C280FFF9305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1371" y="165990"/>
            <a:ext cx="3143087" cy="671319"/>
          </a:xfrm>
          <a:prstGeom prst="rect">
            <a:avLst/>
          </a:prstGeom>
          <a:noFill/>
        </p:spPr>
      </p:pic>
    </p:spTree>
    <p:extLst>
      <p:ext uri="{BB962C8B-B14F-4D97-AF65-F5344CB8AC3E}">
        <p14:creationId xmlns:p14="http://schemas.microsoft.com/office/powerpoint/2010/main" val="1760340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360" y="260649"/>
            <a:ext cx="11425269" cy="576064"/>
          </a:xfrm>
        </p:spPr>
        <p:txBody>
          <a:bodyPr>
            <a:noAutofit/>
          </a:bodyPr>
          <a:lstStyle>
            <a:lvl1pPr algn="l">
              <a:defRPr sz="4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9" name="Straight Connector 8"/>
          <p:cNvCxnSpPr/>
          <p:nvPr userDrawn="1"/>
        </p:nvCxnSpPr>
        <p:spPr>
          <a:xfrm>
            <a:off x="431371" y="865739"/>
            <a:ext cx="11329259"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06855C0-297C-F0B4-F703-DE386921F8B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2437010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013" y="260649"/>
            <a:ext cx="10972800" cy="634083"/>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407701" y="1390537"/>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7599BC2-4F18-3FDA-044D-AEE2C5362E6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1073118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371" y="116632"/>
            <a:ext cx="11164821" cy="792088"/>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C0BA503-8AEC-8D1B-558A-700172A6CA9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3073759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1211" y="274639"/>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21211"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cxnSp>
        <p:nvCxnSpPr>
          <p:cNvPr id="8" name="Straight Connector 7"/>
          <p:cNvCxnSpPr/>
          <p:nvPr userDrawn="1"/>
        </p:nvCxnSpPr>
        <p:spPr>
          <a:xfrm>
            <a:off x="623392" y="1124744"/>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33A81B7-6CE4-538E-DF4E-4CF8A9826F7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001" y="6405331"/>
            <a:ext cx="1438423" cy="307227"/>
          </a:xfrm>
          <a:prstGeom prst="rect">
            <a:avLst/>
          </a:prstGeom>
          <a:noFill/>
        </p:spPr>
      </p:pic>
    </p:spTree>
    <p:extLst>
      <p:ext uri="{BB962C8B-B14F-4D97-AF65-F5344CB8AC3E}">
        <p14:creationId xmlns:p14="http://schemas.microsoft.com/office/powerpoint/2010/main" val="1244850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609600" y="2756926"/>
            <a:ext cx="5386917" cy="3369237"/>
          </a:xfrm>
        </p:spPr>
        <p:txBody>
          <a:bodyPr/>
          <a:lstStyle>
            <a:lvl1pPr>
              <a:defRPr sz="2667" b="1"/>
            </a:lvl1pPr>
            <a:lvl2pPr>
              <a:defRPr sz="2400"/>
            </a:lvl2pPr>
            <a:lvl3pPr>
              <a:defRPr sz="2133"/>
            </a:lvl3pPr>
            <a:lvl4pPr>
              <a:defRPr sz="1867"/>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193372" y="1535113"/>
            <a:ext cx="5389033"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72" y="2756926"/>
            <a:ext cx="5389033" cy="3369237"/>
          </a:xfrm>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dirty="0"/>
          </a:p>
        </p:txBody>
      </p:sp>
      <p:cxnSp>
        <p:nvCxnSpPr>
          <p:cNvPr id="10" name="Straight Connector 9"/>
          <p:cNvCxnSpPr/>
          <p:nvPr userDrawn="1"/>
        </p:nvCxnSpPr>
        <p:spPr>
          <a:xfrm>
            <a:off x="623392" y="1281933"/>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766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1305173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667"/>
            </a:lvl1pPr>
            <a:lvl2pPr>
              <a:defRPr sz="2400"/>
            </a:lvl2pPr>
            <a:lvl3pPr>
              <a:defRPr sz="2133"/>
            </a:lvl3pPr>
            <a:lvl4pPr>
              <a:defRPr sz="18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161414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319681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360" y="260649"/>
            <a:ext cx="11425269" cy="576064"/>
          </a:xfrm>
        </p:spPr>
        <p:txBody>
          <a:bodyPr>
            <a:noAutofit/>
          </a:bodyPr>
          <a:lstStyle>
            <a:lvl1pPr algn="l">
              <a:defRPr sz="4000" b="1">
                <a:solidFill>
                  <a:srgbClr val="11A7F2"/>
                </a:solidFill>
                <a:latin typeface="Montserrat" panose="02000505000000020004" pitchFamily="2" charset="0"/>
                <a:cs typeface="Arial" panose="020B0604020202020204" pitchFamily="34" charset="0"/>
              </a:defRPr>
            </a:lvl1pPr>
          </a:lstStyle>
          <a:p>
            <a:endParaRPr lang="en-GB" dirty="0"/>
          </a:p>
        </p:txBody>
      </p:sp>
      <p:sp>
        <p:nvSpPr>
          <p:cNvPr id="4" name="Date Placeholder 3"/>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9" name="Straight Connector 8"/>
          <p:cNvCxnSpPr/>
          <p:nvPr userDrawn="1"/>
        </p:nvCxnSpPr>
        <p:spPr>
          <a:xfrm>
            <a:off x="431371" y="865739"/>
            <a:ext cx="11329259"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98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013" y="260649"/>
            <a:ext cx="10972800" cy="634083"/>
          </a:xfrm>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407701" y="1390537"/>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288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371" y="116632"/>
            <a:ext cx="11164821" cy="792088"/>
          </a:xfrm>
        </p:spPr>
        <p:txBody>
          <a:bodyPr/>
          <a:lstStyle>
            <a:lvl1pPr algn="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A961FC0-C120-4E7B-A0CC-400EC9584A2A}" type="slidenum">
              <a:rPr lang="en-GB" smtClean="0"/>
              <a:t>‹#›</a:t>
            </a:fld>
            <a:endParaRPr lang="en-GB" dirty="0"/>
          </a:p>
        </p:txBody>
      </p:sp>
      <p:cxnSp>
        <p:nvCxnSpPr>
          <p:cNvPr id="7" name="Straight Connector 6"/>
          <p:cNvCxnSpPr/>
          <p:nvPr userDrawn="1"/>
        </p:nvCxnSpPr>
        <p:spPr>
          <a:xfrm>
            <a:off x="431371" y="947013"/>
            <a:ext cx="11137237"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70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1211" y="274639"/>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21211"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cxnSp>
        <p:nvCxnSpPr>
          <p:cNvPr id="8" name="Straight Connector 7"/>
          <p:cNvCxnSpPr/>
          <p:nvPr userDrawn="1"/>
        </p:nvCxnSpPr>
        <p:spPr>
          <a:xfrm>
            <a:off x="623392" y="1316765"/>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245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en-US" dirty="0"/>
          </a:p>
          <a:p>
            <a:pPr lvl="0"/>
            <a:endParaRPr lang="en-US" dirty="0"/>
          </a:p>
          <a:p>
            <a:pPr lvl="0"/>
            <a:r>
              <a:rPr lang="en-US" dirty="0"/>
              <a:t>Click to edit Master text styles</a:t>
            </a:r>
          </a:p>
        </p:txBody>
      </p:sp>
      <p:sp>
        <p:nvSpPr>
          <p:cNvPr id="4" name="Content Placeholder 3"/>
          <p:cNvSpPr>
            <a:spLocks noGrp="1"/>
          </p:cNvSpPr>
          <p:nvPr>
            <p:ph sz="half" idx="2"/>
          </p:nvPr>
        </p:nvSpPr>
        <p:spPr>
          <a:xfrm>
            <a:off x="609600" y="2756926"/>
            <a:ext cx="5386917" cy="3369237"/>
          </a:xfrm>
        </p:spPr>
        <p:txBody>
          <a:bodyPr/>
          <a:lstStyle>
            <a:lvl1pPr>
              <a:defRPr sz="2667" b="1"/>
            </a:lvl1pPr>
            <a:lvl2pPr>
              <a:defRPr sz="2400"/>
            </a:lvl2pPr>
            <a:lvl3pPr>
              <a:defRPr sz="2133"/>
            </a:lvl3pPr>
            <a:lvl4pPr>
              <a:defRPr sz="1867"/>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193372" y="1535113"/>
            <a:ext cx="5389033" cy="93378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72" y="2756926"/>
            <a:ext cx="5389033" cy="3369237"/>
          </a:xfrm>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A961FC0-C120-4E7B-A0CC-400EC9584A2A}" type="slidenum">
              <a:rPr lang="en-GB" smtClean="0"/>
              <a:t>‹#›</a:t>
            </a:fld>
            <a:endParaRPr lang="en-GB" dirty="0"/>
          </a:p>
        </p:txBody>
      </p:sp>
      <p:cxnSp>
        <p:nvCxnSpPr>
          <p:cNvPr id="10" name="Straight Connector 9"/>
          <p:cNvCxnSpPr/>
          <p:nvPr userDrawn="1"/>
        </p:nvCxnSpPr>
        <p:spPr>
          <a:xfrm>
            <a:off x="623392" y="1281933"/>
            <a:ext cx="10945216" cy="0"/>
          </a:xfrm>
          <a:prstGeom prst="line">
            <a:avLst/>
          </a:prstGeom>
          <a:ln w="28575">
            <a:solidFill>
              <a:srgbClr val="11A7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84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3895625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667"/>
            </a:lvl1pPr>
            <a:lvl2pPr>
              <a:defRPr sz="2400"/>
            </a:lvl2pPr>
            <a:lvl3pPr>
              <a:defRPr sz="2133"/>
            </a:lvl3pPr>
            <a:lvl4pPr>
              <a:defRPr sz="18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246191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8CC1BFE-7A9D-476F-853B-BE53F96D85CB}" type="datetimeFigureOut">
              <a:rPr lang="en-GB" smtClean="0"/>
              <a:t>22/07/2024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A961FC0-C120-4E7B-A0CC-400EC9584A2A}" type="slidenum">
              <a:rPr lang="en-GB" smtClean="0"/>
              <a:t>‹#›</a:t>
            </a:fld>
            <a:endParaRPr lang="en-GB" dirty="0"/>
          </a:p>
        </p:txBody>
      </p:sp>
    </p:spTree>
    <p:extLst>
      <p:ext uri="{BB962C8B-B14F-4D97-AF65-F5344CB8AC3E}">
        <p14:creationId xmlns:p14="http://schemas.microsoft.com/office/powerpoint/2010/main" val="3343984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8CC1BFE-7A9D-476F-853B-BE53F96D85CB}" type="datetimeFigureOut">
              <a:rPr lang="en-GB" smtClean="0"/>
              <a:t>22/07/2024</a:t>
            </a:fld>
            <a:endParaRPr lang="en-GB"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A961FC0-C120-4E7B-A0CC-400EC9584A2A}" type="slidenum">
              <a:rPr lang="en-GB" smtClean="0"/>
              <a:t>‹#›</a:t>
            </a:fld>
            <a:endParaRPr lang="en-GB" dirty="0"/>
          </a:p>
        </p:txBody>
      </p:sp>
      <p:pic>
        <p:nvPicPr>
          <p:cNvPr id="8" name="Picture 7" descr="A picture containing text, font, logo, graphics&#10;&#10;Description automatically generated">
            <a:extLst>
              <a:ext uri="{FF2B5EF4-FFF2-40B4-BE49-F238E27FC236}">
                <a16:creationId xmlns:a16="http://schemas.microsoft.com/office/drawing/2014/main" id="{89C682DC-EEAF-C312-07A4-082B94FA77C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05550" y="6404922"/>
            <a:ext cx="1450504" cy="267984"/>
          </a:xfrm>
          <a:prstGeom prst="rect">
            <a:avLst/>
          </a:prstGeom>
        </p:spPr>
      </p:pic>
    </p:spTree>
    <p:extLst>
      <p:ext uri="{BB962C8B-B14F-4D97-AF65-F5344CB8AC3E}">
        <p14:creationId xmlns:p14="http://schemas.microsoft.com/office/powerpoint/2010/main" val="870571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1219170" rtl="0" eaLnBrk="1" latinLnBrk="0" hangingPunct="1">
        <a:spcBef>
          <a:spcPct val="0"/>
        </a:spcBef>
        <a:buNone/>
        <a:defRPr sz="4000" b="1" kern="1200">
          <a:solidFill>
            <a:srgbClr val="11A7F2"/>
          </a:solidFill>
          <a:latin typeface="Montserrat" panose="02000505000000020004" pitchFamily="2"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733" b="0" kern="1200">
          <a:solidFill>
            <a:srgbClr val="4D4D4D"/>
          </a:solidFill>
          <a:latin typeface="Montserrat" panose="02000505000000020004" pitchFamily="2" charset="0"/>
          <a:ea typeface="+mn-ea"/>
          <a:cs typeface="+mn-cs"/>
        </a:defRPr>
      </a:lvl1pPr>
      <a:lvl2pPr marL="990575" indent="-380990" algn="l" defTabSz="1219170" rtl="0" eaLnBrk="1" latinLnBrk="0" hangingPunct="1">
        <a:spcBef>
          <a:spcPct val="20000"/>
        </a:spcBef>
        <a:buClr>
          <a:srgbClr val="4D4D4D"/>
        </a:buClr>
        <a:buSzPct val="80000"/>
        <a:buFont typeface="Courier New" panose="02070309020205020404" pitchFamily="49" charset="0"/>
        <a:buChar char="o"/>
        <a:defRPr sz="3200" b="0" kern="1200">
          <a:solidFill>
            <a:schemeClr val="tx1"/>
          </a:solidFill>
          <a:latin typeface="Montserrat" panose="02000505000000020004" pitchFamily="2" charset="0"/>
          <a:ea typeface="+mn-ea"/>
          <a:cs typeface="+mn-cs"/>
        </a:defRPr>
      </a:lvl2pPr>
      <a:lvl3pPr marL="1676358" indent="-457189" algn="l" defTabSz="1219170" rtl="0" eaLnBrk="1" latinLnBrk="0" hangingPunct="1">
        <a:spcBef>
          <a:spcPct val="20000"/>
        </a:spcBef>
        <a:buFont typeface="Montserrat" panose="02000505000000020004" pitchFamily="2" charset="0"/>
        <a:buChar char="—"/>
        <a:defRPr sz="2667" kern="1200">
          <a:solidFill>
            <a:schemeClr val="tx1"/>
          </a:solidFill>
          <a:latin typeface="Montserrat" panose="02000505000000020004" pitchFamily="2"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ontserrat" panose="02000505000000020004" pitchFamily="2"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1867" kern="1200">
          <a:solidFill>
            <a:schemeClr val="tx1"/>
          </a:solidFill>
          <a:latin typeface="Montserrat" panose="02000505000000020004" pitchFamily="2"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8CC1BFE-7A9D-476F-853B-BE53F96D85CB}" type="datetimeFigureOut">
              <a:rPr lang="en-GB" smtClean="0"/>
              <a:t>22/07/2024</a:t>
            </a:fld>
            <a:endParaRPr lang="en-GB"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A961FC0-C120-4E7B-A0CC-400EC9584A2A}" type="slidenum">
              <a:rPr lang="en-GB" smtClean="0"/>
              <a:t>‹#›</a:t>
            </a:fld>
            <a:endParaRPr lang="en-GB" dirty="0"/>
          </a:p>
        </p:txBody>
      </p:sp>
    </p:spTree>
    <p:extLst>
      <p:ext uri="{BB962C8B-B14F-4D97-AF65-F5344CB8AC3E}">
        <p14:creationId xmlns:p14="http://schemas.microsoft.com/office/powerpoint/2010/main" val="304075941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1219170" rtl="0" eaLnBrk="1" latinLnBrk="0" hangingPunct="1">
        <a:spcBef>
          <a:spcPct val="0"/>
        </a:spcBef>
        <a:buNone/>
        <a:defRPr sz="4000" b="1" kern="1200">
          <a:solidFill>
            <a:srgbClr val="11A7F2"/>
          </a:solidFill>
          <a:latin typeface="Montserrat" panose="02000505000000020004" pitchFamily="2"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733" b="0" kern="1200">
          <a:solidFill>
            <a:srgbClr val="4D4D4D"/>
          </a:solidFill>
          <a:latin typeface="Montserrat" panose="02000505000000020004" pitchFamily="2" charset="0"/>
          <a:ea typeface="+mn-ea"/>
          <a:cs typeface="+mn-cs"/>
        </a:defRPr>
      </a:lvl1pPr>
      <a:lvl2pPr marL="990575" indent="-380990" algn="l" defTabSz="1219170" rtl="0" eaLnBrk="1" latinLnBrk="0" hangingPunct="1">
        <a:spcBef>
          <a:spcPct val="20000"/>
        </a:spcBef>
        <a:buClr>
          <a:srgbClr val="4D4D4D"/>
        </a:buClr>
        <a:buSzPct val="80000"/>
        <a:buFont typeface="Courier New" panose="02070309020205020404" pitchFamily="49" charset="0"/>
        <a:buChar char="o"/>
        <a:defRPr sz="3200" b="0" kern="1200">
          <a:solidFill>
            <a:schemeClr val="tx1"/>
          </a:solidFill>
          <a:latin typeface="Montserrat" panose="02000505000000020004" pitchFamily="2" charset="0"/>
          <a:ea typeface="+mn-ea"/>
          <a:cs typeface="+mn-cs"/>
        </a:defRPr>
      </a:lvl2pPr>
      <a:lvl3pPr marL="1676358" indent="-457189" algn="l" defTabSz="1219170" rtl="0" eaLnBrk="1" latinLnBrk="0" hangingPunct="1">
        <a:spcBef>
          <a:spcPct val="20000"/>
        </a:spcBef>
        <a:buFont typeface="Montserrat" panose="02000505000000020004" pitchFamily="2" charset="0"/>
        <a:buChar char="—"/>
        <a:defRPr sz="2667" kern="1200">
          <a:solidFill>
            <a:schemeClr val="tx1"/>
          </a:solidFill>
          <a:latin typeface="Montserrat" panose="02000505000000020004" pitchFamily="2"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ontserrat" panose="02000505000000020004" pitchFamily="2"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1867" kern="1200">
          <a:solidFill>
            <a:schemeClr val="tx1"/>
          </a:solidFill>
          <a:latin typeface="Montserrat" panose="02000505000000020004" pitchFamily="2"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chilypep.org.uk/" TargetMode="External"/><Relationship Id="rId2" Type="http://schemas.openxmlformats.org/officeDocument/2006/relationships/hyperlink" Target="https://assets.publishing.service.gov.uk/media/5cacbb5bed915d3a839e1e6d/global-mental-health-assessment-tool-pilot-evaluation-horr108.pdf"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ucl.ac.uk/child-health/research/population-policy-and-practice-research-and-teaching-department/champp/psychological-17"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assets.publishing.service.gov.uk/media/5cacbb5bed915d3a839e1e6d/global-mental-health-assessment-tool-pilot-evaluation-horr108.pdf"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87537" y="1021599"/>
            <a:ext cx="11201712" cy="5731626"/>
          </a:xfrm>
        </p:spPr>
        <p:txBody>
          <a:bodyPr vert="horz" lIns="91440" tIns="45720" rIns="91440" bIns="45720" rtlCol="0" anchor="t">
            <a:normAutofit fontScale="85000" lnSpcReduction="10000"/>
          </a:bodyPr>
          <a:lstStyle/>
          <a:p>
            <a:pPr marL="0" indent="0">
              <a:lnSpc>
                <a:spcPct val="150000"/>
              </a:lnSpc>
              <a:buNone/>
            </a:pPr>
            <a:r>
              <a:rPr lang="en-GB" sz="2600" b="1" dirty="0">
                <a:solidFill>
                  <a:srgbClr val="11A7F2"/>
                </a:solidFill>
                <a:ea typeface="+mj-ea"/>
                <a:cs typeface="+mj-cs"/>
              </a:rPr>
              <a:t>Improving mental health pathways</a:t>
            </a:r>
            <a:endParaRPr kumimoji="0" lang="en-GB" sz="2600" b="1" i="0" u="none" strike="noStrike" kern="1200" cap="none" spc="0" normalizeH="0" baseline="0" noProof="0" dirty="0">
              <a:ln>
                <a:noFill/>
              </a:ln>
              <a:solidFill>
                <a:srgbClr val="11A7F2"/>
              </a:solidFill>
              <a:effectLst/>
              <a:uLnTx/>
              <a:uFillTx/>
              <a:latin typeface="Montserrat" panose="02000505000000020004" pitchFamily="2" charset="0"/>
              <a:ea typeface="+mj-ea"/>
              <a:cs typeface="+mj-cs"/>
            </a:endParaRPr>
          </a:p>
          <a:p>
            <a:pPr marL="0" indent="0">
              <a:lnSpc>
                <a:spcPct val="150000"/>
              </a:lnSpc>
              <a:buNone/>
            </a:pPr>
            <a:r>
              <a:rPr kumimoji="0" lang="en-GB" sz="1900" b="1"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South Yorkshire Children &amp; Young People’s Alliance​ ICB</a:t>
            </a:r>
          </a:p>
          <a:p>
            <a:pPr marL="0" indent="0">
              <a:lnSpc>
                <a:spcPct val="150000"/>
              </a:lnSpc>
              <a:buNone/>
            </a:pPr>
            <a:endParaRPr kumimoji="0" lang="en-GB" sz="1100" b="1" i="0" u="none" strike="noStrike" kern="1200" cap="none" spc="0" normalizeH="0" baseline="0" noProof="0" dirty="0">
              <a:ln>
                <a:noFill/>
              </a:ln>
              <a:solidFill>
                <a:schemeClr val="tx1"/>
              </a:solidFill>
              <a:effectLst/>
              <a:uLnTx/>
              <a:uFillTx/>
              <a:latin typeface="Montserrat" panose="02000505000000020004" pitchFamily="2" charset="0"/>
              <a:ea typeface="+mj-ea"/>
              <a:cs typeface="+mj-cs"/>
            </a:endParaRPr>
          </a:p>
          <a:p>
            <a:pPr marL="0" indent="0">
              <a:lnSpc>
                <a:spcPct val="150000"/>
              </a:lnSpc>
              <a:buNone/>
            </a:pPr>
            <a:r>
              <a:rPr kumimoji="0" lang="en-GB" sz="1300" b="1"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RCPCH Epilepsy Quality Improvement Programme project team:</a:t>
            </a:r>
          </a:p>
          <a:p>
            <a:pPr marL="0" indent="0">
              <a:lnSpc>
                <a:spcPct val="150000"/>
              </a:lnSpc>
              <a:buNone/>
            </a:pPr>
            <a:r>
              <a:rPr kumimoji="0" lang="en-GB" sz="1300"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Dr Suhail Habib</a:t>
            </a:r>
            <a:r>
              <a:rPr lang="en-GB" sz="1300" dirty="0">
                <a:solidFill>
                  <a:schemeClr val="tx1"/>
                </a:solidFill>
                <a:ea typeface="+mj-ea"/>
                <a:cs typeface="+mj-cs"/>
              </a:rPr>
              <a:t>, </a:t>
            </a:r>
            <a:r>
              <a:rPr kumimoji="0" lang="en-GB" sz="1300"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Consultant Paediatrician Epilepsy Interest</a:t>
            </a:r>
          </a:p>
          <a:p>
            <a:pPr marL="0" indent="0">
              <a:lnSpc>
                <a:spcPct val="150000"/>
              </a:lnSpc>
              <a:buNone/>
            </a:pPr>
            <a:r>
              <a:rPr kumimoji="0" lang="en-GB" sz="1300"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Dr Hasan Hasan</a:t>
            </a:r>
            <a:r>
              <a:rPr lang="en-GB" sz="1300" dirty="0">
                <a:solidFill>
                  <a:schemeClr val="tx1"/>
                </a:solidFill>
                <a:ea typeface="+mj-ea"/>
                <a:cs typeface="+mj-cs"/>
              </a:rPr>
              <a:t>, </a:t>
            </a:r>
            <a:r>
              <a:rPr kumimoji="0" lang="en-GB" sz="1300"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ST4</a:t>
            </a:r>
          </a:p>
          <a:p>
            <a:pPr marL="0" indent="0">
              <a:lnSpc>
                <a:spcPct val="150000"/>
              </a:lnSpc>
              <a:buNone/>
            </a:pPr>
            <a:r>
              <a:rPr kumimoji="0" lang="en-GB" sz="1300" i="0" u="none" strike="noStrike" kern="1200" cap="none" spc="0" normalizeH="0" baseline="0" noProof="0" dirty="0">
                <a:ln>
                  <a:noFill/>
                </a:ln>
                <a:solidFill>
                  <a:schemeClr val="tx1"/>
                </a:solidFill>
                <a:effectLst/>
                <a:uLnTx/>
                <a:uFillTx/>
                <a:latin typeface="Montserrat"/>
                <a:ea typeface="+mj-ea"/>
                <a:cs typeface="+mj-cs"/>
              </a:rPr>
              <a:t>Dr Karim Shebani</a:t>
            </a:r>
            <a:r>
              <a:rPr lang="en-GB" sz="1300" dirty="0">
                <a:solidFill>
                  <a:schemeClr val="tx1"/>
                </a:solidFill>
                <a:latin typeface="Montserrat"/>
                <a:ea typeface="+mj-ea"/>
                <a:cs typeface="+mj-cs"/>
              </a:rPr>
              <a:t>, </a:t>
            </a:r>
            <a:r>
              <a:rPr kumimoji="0" lang="en-GB" sz="1300" i="0" u="none" strike="noStrike" kern="1200" cap="none" spc="0" normalizeH="0" baseline="0" noProof="0" dirty="0">
                <a:ln>
                  <a:noFill/>
                </a:ln>
                <a:solidFill>
                  <a:schemeClr val="tx1"/>
                </a:solidFill>
                <a:effectLst/>
                <a:uLnTx/>
                <a:uFillTx/>
                <a:latin typeface="Montserrat"/>
                <a:ea typeface="+mj-ea"/>
                <a:cs typeface="+mj-cs"/>
              </a:rPr>
              <a:t>Consultant Paediatrician Epilepsy Interest</a:t>
            </a:r>
            <a:endParaRPr lang="en-GB" sz="1300" i="0" u="none" strike="noStrike" kern="1200" cap="none" spc="0" normalizeH="0" baseline="0" noProof="0" dirty="0">
              <a:ln>
                <a:noFill/>
              </a:ln>
              <a:solidFill>
                <a:schemeClr val="tx1"/>
              </a:solidFill>
              <a:effectLst/>
              <a:uLnTx/>
              <a:uFillTx/>
              <a:latin typeface="Montserrat"/>
              <a:ea typeface="+mj-ea"/>
              <a:cs typeface="+mj-cs"/>
            </a:endParaRPr>
          </a:p>
          <a:p>
            <a:pPr marL="0" indent="0">
              <a:lnSpc>
                <a:spcPct val="150000"/>
              </a:lnSpc>
              <a:buNone/>
            </a:pPr>
            <a:r>
              <a:rPr kumimoji="0" lang="en-GB" sz="1300"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Dr Archana Desurkar</a:t>
            </a:r>
            <a:r>
              <a:rPr lang="en-GB" sz="1300" dirty="0">
                <a:solidFill>
                  <a:schemeClr val="tx1"/>
                </a:solidFill>
                <a:ea typeface="+mj-ea"/>
                <a:cs typeface="+mj-cs"/>
              </a:rPr>
              <a:t>, </a:t>
            </a:r>
            <a:r>
              <a:rPr kumimoji="0" lang="en-GB" sz="1300"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Consultant Paediatric Neurologist</a:t>
            </a:r>
          </a:p>
          <a:p>
            <a:pPr marL="0" indent="0">
              <a:lnSpc>
                <a:spcPct val="150000"/>
              </a:lnSpc>
              <a:buNone/>
            </a:pPr>
            <a:r>
              <a:rPr kumimoji="0" lang="en-GB" sz="1300"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Dr Fharhad Motaleb</a:t>
            </a:r>
            <a:r>
              <a:rPr lang="en-GB" sz="1300" dirty="0">
                <a:solidFill>
                  <a:schemeClr val="tx1"/>
                </a:solidFill>
                <a:ea typeface="+mj-ea"/>
                <a:cs typeface="+mj-cs"/>
              </a:rPr>
              <a:t>, </a:t>
            </a:r>
            <a:r>
              <a:rPr kumimoji="0" lang="en-GB" sz="1300"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Consultant Paediatrician Epilepsy Interest</a:t>
            </a:r>
          </a:p>
          <a:p>
            <a:pPr marL="0" indent="0">
              <a:lnSpc>
                <a:spcPct val="150000"/>
              </a:lnSpc>
              <a:buNone/>
            </a:pPr>
            <a:r>
              <a:rPr kumimoji="0" lang="en-GB" sz="1300"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Dr Michael Moussa</a:t>
            </a:r>
            <a:r>
              <a:rPr lang="en-GB" sz="1300" dirty="0">
                <a:solidFill>
                  <a:schemeClr val="tx1"/>
                </a:solidFill>
                <a:ea typeface="+mj-ea"/>
                <a:cs typeface="+mj-cs"/>
              </a:rPr>
              <a:t>, </a:t>
            </a:r>
            <a:r>
              <a:rPr kumimoji="0" lang="en-GB" sz="1300"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Consultant Paediatrician Epilepsy Interest</a:t>
            </a:r>
          </a:p>
          <a:p>
            <a:pPr marL="0" indent="0">
              <a:lnSpc>
                <a:spcPct val="150000"/>
              </a:lnSpc>
              <a:buNone/>
            </a:pPr>
            <a:r>
              <a:rPr kumimoji="0" lang="en-GB" sz="1300" i="0" u="none" strike="noStrike" kern="1200" cap="none" spc="0" normalizeH="0" baseline="0" noProof="0" dirty="0">
                <a:ln>
                  <a:noFill/>
                </a:ln>
                <a:solidFill>
                  <a:schemeClr val="tx1"/>
                </a:solidFill>
                <a:effectLst/>
                <a:uLnTx/>
                <a:uFillTx/>
                <a:latin typeface="Montserrat" panose="02000505000000020004" pitchFamily="2" charset="0"/>
                <a:ea typeface="+mj-ea"/>
                <a:cs typeface="+mj-cs"/>
              </a:rPr>
              <a:t>Carys Amies, ICB Clinical Lead </a:t>
            </a:r>
          </a:p>
          <a:p>
            <a:pPr marL="0" indent="0">
              <a:lnSpc>
                <a:spcPct val="150000"/>
              </a:lnSpc>
              <a:buNone/>
            </a:pPr>
            <a:r>
              <a:rPr kumimoji="0" lang="en-GB" sz="1300" i="0" u="none" strike="noStrike" kern="1200" cap="none" spc="0" normalizeH="0" baseline="0" noProof="0" dirty="0">
                <a:ln>
                  <a:noFill/>
                </a:ln>
                <a:solidFill>
                  <a:schemeClr val="tx1"/>
                </a:solidFill>
                <a:effectLst/>
                <a:uLnTx/>
                <a:uFillTx/>
                <a:latin typeface="Montserrat"/>
                <a:ea typeface="+mj-ea"/>
                <a:cs typeface="+mj-cs"/>
              </a:rPr>
              <a:t>Jozia Sadiq, ICB Project Manager</a:t>
            </a:r>
            <a:endParaRPr lang="en-GB" sz="1300" i="0" u="none" strike="noStrike" kern="1200" cap="none" spc="0" normalizeH="0" baseline="0" noProof="0" dirty="0">
              <a:ln>
                <a:noFill/>
              </a:ln>
              <a:solidFill>
                <a:schemeClr val="tx1"/>
              </a:solidFill>
              <a:effectLst/>
              <a:uLnTx/>
              <a:uFillTx/>
              <a:latin typeface="Montserrat"/>
              <a:ea typeface="+mj-ea"/>
              <a:cs typeface="+mj-cs"/>
            </a:endParaRPr>
          </a:p>
          <a:p>
            <a:pPr marL="0" indent="0">
              <a:lnSpc>
                <a:spcPct val="150000"/>
              </a:lnSpc>
              <a:buNone/>
            </a:pPr>
            <a:endParaRPr kumimoji="0" lang="en-GB" sz="1100" b="1" i="0" u="none" strike="noStrike" kern="1200" cap="none" spc="0" normalizeH="0" baseline="0" noProof="0" dirty="0">
              <a:ln>
                <a:noFill/>
              </a:ln>
              <a:solidFill>
                <a:schemeClr val="tx1"/>
              </a:solidFill>
              <a:effectLst/>
              <a:uLnTx/>
              <a:uFillTx/>
              <a:latin typeface="Montserrat" panose="02000505000000020004" pitchFamily="2" charset="0"/>
              <a:ea typeface="+mj-ea"/>
              <a:cs typeface="+mj-cs"/>
            </a:endParaRPr>
          </a:p>
          <a:p>
            <a:pPr marL="0" indent="0">
              <a:lnSpc>
                <a:spcPct val="150000"/>
              </a:lnSpc>
              <a:buNone/>
            </a:pPr>
            <a:endParaRPr kumimoji="0" lang="en-GB" sz="1100" b="1" i="0" u="none" strike="noStrike" kern="1200" cap="none" spc="0" normalizeH="0" baseline="0" noProof="0" dirty="0">
              <a:ln>
                <a:noFill/>
              </a:ln>
              <a:solidFill>
                <a:schemeClr val="tx1"/>
              </a:solidFill>
              <a:effectLst/>
              <a:uLnTx/>
              <a:uFillTx/>
              <a:latin typeface="Montserrat" panose="02000505000000020004" pitchFamily="2" charset="0"/>
              <a:ea typeface="+mj-ea"/>
              <a:cs typeface="+mj-cs"/>
            </a:endParaRPr>
          </a:p>
          <a:p>
            <a:pPr marL="0" indent="0">
              <a:lnSpc>
                <a:spcPct val="150000"/>
              </a:lnSpc>
              <a:buNone/>
            </a:pPr>
            <a:endParaRPr kumimoji="0" lang="en-GB" sz="1100" b="1" i="0" u="none" strike="noStrike" kern="1200" cap="none" spc="0" normalizeH="0" baseline="0" noProof="0" dirty="0">
              <a:ln>
                <a:noFill/>
              </a:ln>
              <a:solidFill>
                <a:schemeClr val="tx1"/>
              </a:solidFill>
              <a:effectLst/>
              <a:uLnTx/>
              <a:uFillTx/>
              <a:latin typeface="Montserrat" panose="02000505000000020004" pitchFamily="2" charset="0"/>
              <a:ea typeface="+mj-ea"/>
              <a:cs typeface="+mj-cs"/>
            </a:endParaRPr>
          </a:p>
          <a:p>
            <a:pPr marL="0" indent="0">
              <a:lnSpc>
                <a:spcPct val="150000"/>
              </a:lnSpc>
              <a:buNone/>
            </a:pPr>
            <a:endParaRPr kumimoji="0" lang="en-GB" sz="1100" i="0" u="none" strike="noStrike" kern="1200" cap="none" spc="0" normalizeH="0" baseline="0" noProof="0" dirty="0">
              <a:ln>
                <a:noFill/>
              </a:ln>
              <a:solidFill>
                <a:schemeClr val="tx1">
                  <a:lumMod val="50000"/>
                  <a:lumOff val="50000"/>
                </a:schemeClr>
              </a:solidFill>
              <a:effectLst/>
              <a:uLnTx/>
              <a:uFillTx/>
              <a:latin typeface="Montserrat" panose="02000505000000020004" pitchFamily="2" charset="0"/>
              <a:ea typeface="+mj-ea"/>
              <a:cs typeface="+mj-cs"/>
            </a:endParaRPr>
          </a:p>
          <a:p>
            <a:pPr marL="0" indent="0">
              <a:lnSpc>
                <a:spcPct val="150000"/>
              </a:lnSpc>
              <a:buNone/>
            </a:pPr>
            <a:endParaRPr lang="en-GB" sz="1100" dirty="0">
              <a:solidFill>
                <a:schemeClr val="tx1">
                  <a:lumMod val="50000"/>
                  <a:lumOff val="50000"/>
                </a:schemeClr>
              </a:solidFill>
              <a:ea typeface="+mj-ea"/>
              <a:cs typeface="+mj-cs"/>
            </a:endParaRPr>
          </a:p>
          <a:p>
            <a:pPr marL="0" indent="0">
              <a:lnSpc>
                <a:spcPct val="150000"/>
              </a:lnSpc>
              <a:buNone/>
            </a:pPr>
            <a:endParaRPr kumimoji="0" lang="en-GB" sz="1100" i="0" u="none" strike="noStrike" kern="1200" cap="none" spc="0" normalizeH="0" baseline="0" noProof="0" dirty="0">
              <a:ln>
                <a:noFill/>
              </a:ln>
              <a:solidFill>
                <a:schemeClr val="tx1">
                  <a:lumMod val="50000"/>
                  <a:lumOff val="50000"/>
                </a:schemeClr>
              </a:solidFill>
              <a:effectLst/>
              <a:uLnTx/>
              <a:uFillTx/>
              <a:latin typeface="Montserrat" panose="02000505000000020004" pitchFamily="2" charset="0"/>
              <a:ea typeface="+mj-ea"/>
              <a:cs typeface="+mj-cs"/>
            </a:endParaRPr>
          </a:p>
          <a:p>
            <a:pPr marL="0" indent="0">
              <a:lnSpc>
                <a:spcPct val="150000"/>
              </a:lnSpc>
              <a:buNone/>
            </a:pPr>
            <a:r>
              <a:rPr kumimoji="0" lang="en-GB" sz="1400" i="0" u="none" strike="noStrike" kern="1200" cap="none" spc="0" normalizeH="0" baseline="0" noProof="0" dirty="0">
                <a:ln>
                  <a:noFill/>
                </a:ln>
                <a:solidFill>
                  <a:schemeClr val="tx1">
                    <a:lumMod val="50000"/>
                    <a:lumOff val="50000"/>
                  </a:schemeClr>
                </a:solidFill>
                <a:effectLst/>
                <a:uLnTx/>
                <a:uFillTx/>
                <a:latin typeface="Montserrat"/>
                <a:ea typeface="+mj-ea"/>
                <a:cs typeface="+mj-cs"/>
              </a:rPr>
              <a:t>Epilepsy12 national audit results </a:t>
            </a:r>
            <a:r>
              <a:rPr lang="en-GB" sz="1400" dirty="0">
                <a:solidFill>
                  <a:schemeClr val="tx1">
                    <a:lumMod val="50000"/>
                    <a:lumOff val="50000"/>
                  </a:schemeClr>
                </a:solidFill>
                <a:latin typeface="Montserrat"/>
                <a:ea typeface="+mj-ea"/>
                <a:cs typeface="+mj-cs"/>
              </a:rPr>
              <a:t>will be</a:t>
            </a:r>
            <a:r>
              <a:rPr kumimoji="0" lang="en-GB" sz="1400" i="0" u="none" strike="noStrike" kern="1200" cap="none" spc="0" normalizeH="0" baseline="0" noProof="0" dirty="0">
                <a:ln>
                  <a:noFill/>
                </a:ln>
                <a:solidFill>
                  <a:schemeClr val="tx1">
                    <a:lumMod val="50000"/>
                    <a:lumOff val="50000"/>
                  </a:schemeClr>
                </a:solidFill>
                <a:effectLst/>
                <a:uLnTx/>
                <a:uFillTx/>
                <a:latin typeface="Montserrat"/>
                <a:ea typeface="+mj-ea"/>
                <a:cs typeface="+mj-cs"/>
              </a:rPr>
              <a:t> included </a:t>
            </a:r>
            <a:r>
              <a:rPr lang="en-GB" sz="1400" dirty="0">
                <a:solidFill>
                  <a:schemeClr val="tx1">
                    <a:lumMod val="50000"/>
                    <a:lumOff val="50000"/>
                  </a:schemeClr>
                </a:solidFill>
                <a:latin typeface="Montserrat"/>
                <a:ea typeface="+mj-ea"/>
                <a:cs typeface="+mj-cs"/>
              </a:rPr>
              <a:t>in</a:t>
            </a:r>
            <a:r>
              <a:rPr kumimoji="0" lang="en-GB" sz="1400" i="0" u="none" strike="noStrike" kern="1200" cap="none" spc="0" normalizeH="0" baseline="0" noProof="0" dirty="0">
                <a:ln>
                  <a:noFill/>
                </a:ln>
                <a:solidFill>
                  <a:schemeClr val="tx1">
                    <a:lumMod val="50000"/>
                    <a:lumOff val="50000"/>
                  </a:schemeClr>
                </a:solidFill>
                <a:effectLst/>
                <a:uLnTx/>
                <a:uFillTx/>
                <a:latin typeface="Montserrat"/>
                <a:ea typeface="+mj-ea"/>
                <a:cs typeface="+mj-cs"/>
              </a:rPr>
              <a:t> this case study </a:t>
            </a:r>
            <a:r>
              <a:rPr lang="en-GB" sz="1400" dirty="0">
                <a:solidFill>
                  <a:schemeClr val="tx1">
                    <a:lumMod val="50000"/>
                    <a:lumOff val="50000"/>
                  </a:schemeClr>
                </a:solidFill>
                <a:latin typeface="Montserrat"/>
                <a:ea typeface="+mj-ea"/>
                <a:cs typeface="+mj-cs"/>
              </a:rPr>
              <a:t>when</a:t>
            </a:r>
            <a:r>
              <a:rPr kumimoji="0" lang="en-GB" sz="1400" i="0" u="none" strike="noStrike" kern="1200" cap="none" spc="0" normalizeH="0" baseline="0" noProof="0" dirty="0">
                <a:ln>
                  <a:noFill/>
                </a:ln>
                <a:solidFill>
                  <a:schemeClr val="tx1">
                    <a:lumMod val="50000"/>
                    <a:lumOff val="50000"/>
                  </a:schemeClr>
                </a:solidFill>
                <a:effectLst/>
                <a:uLnTx/>
                <a:uFillTx/>
                <a:latin typeface="Montserrat"/>
                <a:ea typeface="+mj-ea"/>
                <a:cs typeface="+mj-cs"/>
              </a:rPr>
              <a:t> cohort 5 </a:t>
            </a:r>
            <a:r>
              <a:rPr lang="en-GB" sz="1400" dirty="0">
                <a:solidFill>
                  <a:schemeClr val="tx1">
                    <a:lumMod val="50000"/>
                    <a:lumOff val="50000"/>
                  </a:schemeClr>
                </a:solidFill>
                <a:latin typeface="Montserrat"/>
                <a:ea typeface="+mj-ea"/>
                <a:cs typeface="+mj-cs"/>
              </a:rPr>
              <a:t>is published </a:t>
            </a:r>
            <a:r>
              <a:rPr kumimoji="0" lang="en-GB" sz="1400" i="0" u="none" strike="noStrike" kern="1200" cap="none" spc="0" normalizeH="0" baseline="0" noProof="0" dirty="0">
                <a:ln>
                  <a:noFill/>
                </a:ln>
                <a:solidFill>
                  <a:schemeClr val="tx1">
                    <a:lumMod val="50000"/>
                    <a:lumOff val="50000"/>
                  </a:schemeClr>
                </a:solidFill>
                <a:effectLst/>
                <a:uLnTx/>
                <a:uFillTx/>
                <a:latin typeface="Montserrat"/>
                <a:ea typeface="+mj-ea"/>
                <a:cs typeface="+mj-cs"/>
              </a:rPr>
              <a:t>in September 2024.</a:t>
            </a:r>
            <a:endParaRPr lang="en-GB" sz="1400" i="0" u="none" strike="noStrike" kern="1200" cap="none" spc="0" normalizeH="0" baseline="0" noProof="0" dirty="0">
              <a:ln>
                <a:noFill/>
              </a:ln>
              <a:solidFill>
                <a:schemeClr val="tx1">
                  <a:lumMod val="50000"/>
                  <a:lumOff val="50000"/>
                </a:schemeClr>
              </a:solidFill>
              <a:effectLst/>
              <a:uLnTx/>
              <a:uFillTx/>
              <a:latin typeface="Montserrat"/>
              <a:ea typeface="+mj-ea"/>
              <a:cs typeface="+mj-cs"/>
            </a:endParaRPr>
          </a:p>
          <a:p>
            <a:pPr marL="0" indent="0">
              <a:lnSpc>
                <a:spcPct val="150000"/>
              </a:lnSpc>
              <a:buNone/>
            </a:pPr>
            <a:br>
              <a:rPr kumimoji="0" lang="en-GB" sz="1100" i="0" u="none" strike="noStrike" kern="1200" cap="none" spc="0" normalizeH="0" baseline="0" noProof="0" dirty="0">
                <a:ln>
                  <a:noFill/>
                </a:ln>
                <a:solidFill>
                  <a:schemeClr val="tx1">
                    <a:lumMod val="50000"/>
                    <a:lumOff val="50000"/>
                  </a:schemeClr>
                </a:solidFill>
                <a:effectLst/>
                <a:uLnTx/>
                <a:uFillTx/>
                <a:latin typeface="Montserrat" panose="02000505000000020004" pitchFamily="2" charset="0"/>
                <a:ea typeface="+mj-ea"/>
                <a:cs typeface="+mj-cs"/>
              </a:rPr>
            </a:br>
            <a:endParaRPr lang="en-GB" sz="1100" dirty="0">
              <a:solidFill>
                <a:schemeClr val="tx1">
                  <a:lumMod val="50000"/>
                  <a:lumOff val="50000"/>
                </a:schemeClr>
              </a:solidFill>
              <a:latin typeface="Montserrat" panose="00000500000000000000" pitchFamily="50" charset="0"/>
              <a:cs typeface="Arial" panose="020B0604020202020204" pitchFamily="34" charset="0"/>
            </a:endParaRPr>
          </a:p>
          <a:p>
            <a:pPr marL="456565" indent="-456565"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marL="456565" indent="-456565"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
        <p:nvSpPr>
          <p:cNvPr id="6" name="TextBox 5">
            <a:extLst>
              <a:ext uri="{FF2B5EF4-FFF2-40B4-BE49-F238E27FC236}">
                <a16:creationId xmlns:a16="http://schemas.microsoft.com/office/drawing/2014/main" id="{169073A4-2649-83DD-98AA-B9E92B03865F}"/>
              </a:ext>
            </a:extLst>
          </p:cNvPr>
          <p:cNvSpPr txBox="1"/>
          <p:nvPr/>
        </p:nvSpPr>
        <p:spPr>
          <a:xfrm>
            <a:off x="400609" y="162315"/>
            <a:ext cx="11188640" cy="830997"/>
          </a:xfrm>
          <a:prstGeom prst="rect">
            <a:avLst/>
          </a:prstGeom>
          <a:noFill/>
        </p:spPr>
        <p:txBody>
          <a:bodyPr wrap="square" rtlCol="0">
            <a:spAutoFit/>
          </a:bodyPr>
          <a:lstStyle/>
          <a:p>
            <a:r>
              <a:rPr lang="en-GB" sz="2400" b="1" dirty="0">
                <a:solidFill>
                  <a:schemeClr val="accent1"/>
                </a:solidFill>
                <a:latin typeface="Montserrat" panose="00000500000000000000" pitchFamily="50" charset="0"/>
                <a:cs typeface="Arial" panose="020B0604020202020204" pitchFamily="34" charset="0"/>
              </a:rPr>
              <a:t>RCPCH Epilepsy Quality Improvement Programme </a:t>
            </a:r>
          </a:p>
          <a:p>
            <a:r>
              <a:rPr lang="en-GB" sz="2400" b="1" dirty="0">
                <a:solidFill>
                  <a:schemeClr val="accent1"/>
                </a:solidFill>
                <a:latin typeface="Montserrat" panose="00000500000000000000" pitchFamily="50" charset="0"/>
                <a:cs typeface="Arial" panose="020B0604020202020204" pitchFamily="34" charset="0"/>
              </a:rPr>
              <a:t>October 2022 – May 2023</a:t>
            </a:r>
            <a:endParaRPr lang="en-GB" sz="2400" dirty="0">
              <a:solidFill>
                <a:schemeClr val="accent1"/>
              </a:solidFill>
            </a:endParaRPr>
          </a:p>
        </p:txBody>
      </p:sp>
    </p:spTree>
    <p:extLst>
      <p:ext uri="{BB962C8B-B14F-4D97-AF65-F5344CB8AC3E}">
        <p14:creationId xmlns:p14="http://schemas.microsoft.com/office/powerpoint/2010/main" val="2259292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58962" y="255249"/>
            <a:ext cx="10972800" cy="634083"/>
          </a:xfrm>
        </p:spPr>
        <p:txBody>
          <a:bodyPr>
            <a:noAutofit/>
          </a:bodyPr>
          <a:lstStyle/>
          <a:p>
            <a:br>
              <a:rPr lang="en-GB" sz="2400" dirty="0"/>
            </a:br>
            <a:br>
              <a:rPr lang="en-GB" sz="2400" dirty="0"/>
            </a:br>
            <a:r>
              <a:rPr lang="en-GB" sz="2400" dirty="0"/>
              <a:t>Improving mental health pathways – South Yorkshire Children &amp; Young People’s Alliance​ ICB</a:t>
            </a:r>
            <a:br>
              <a:rPr lang="en-GB" sz="2400" dirty="0"/>
            </a:b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63737" y="1002549"/>
            <a:ext cx="10972800" cy="311901"/>
          </a:xfrm>
        </p:spPr>
        <p:txBody>
          <a:bodyPr>
            <a:normAutofit fontScale="92500" lnSpcReduction="20000"/>
          </a:bodyPr>
          <a:lstStyle/>
          <a:p>
            <a:pPr marL="0" indent="0">
              <a:lnSpc>
                <a:spcPct val="150000"/>
              </a:lnSpc>
              <a:buNone/>
            </a:pPr>
            <a:r>
              <a:rPr lang="en-GB" sz="1150" b="1" dirty="0">
                <a:solidFill>
                  <a:schemeClr val="tx1"/>
                </a:solidFill>
                <a:latin typeface="Montserrat" panose="00000500000000000000" pitchFamily="50" charset="0"/>
                <a:cs typeface="Arial" panose="020B0604020202020204" pitchFamily="34" charset="0"/>
              </a:rPr>
              <a:t>Patient engagement skills and techniques used to capture feedback on their needs</a:t>
            </a:r>
          </a:p>
          <a:p>
            <a:pPr marL="0" indent="0">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pic>
        <p:nvPicPr>
          <p:cNvPr id="3" name="Content Placeholder 4" descr="Text&#10;&#10;Description automatically generated">
            <a:extLst>
              <a:ext uri="{FF2B5EF4-FFF2-40B4-BE49-F238E27FC236}">
                <a16:creationId xmlns:a16="http://schemas.microsoft.com/office/drawing/2014/main" id="{1D84E3AB-2940-4C85-8FA9-D1B9A1CCD3C9}"/>
              </a:ext>
            </a:extLst>
          </p:cNvPr>
          <p:cNvPicPr>
            <a:picLocks noChangeAspect="1"/>
          </p:cNvPicPr>
          <p:nvPr/>
        </p:nvPicPr>
        <p:blipFill>
          <a:blip r:embed="rId2"/>
          <a:stretch>
            <a:fillRect/>
          </a:stretch>
        </p:blipFill>
        <p:spPr>
          <a:xfrm>
            <a:off x="463737" y="1390866"/>
            <a:ext cx="3504335" cy="4970689"/>
          </a:xfrm>
          <a:prstGeom prst="rect">
            <a:avLst/>
          </a:prstGeom>
          <a:noFill/>
        </p:spPr>
      </p:pic>
      <p:pic>
        <p:nvPicPr>
          <p:cNvPr id="4" name="Content Placeholder 6" descr="Text&#10;&#10;Description automatically generated">
            <a:extLst>
              <a:ext uri="{FF2B5EF4-FFF2-40B4-BE49-F238E27FC236}">
                <a16:creationId xmlns:a16="http://schemas.microsoft.com/office/drawing/2014/main" id="{8762916B-8B8A-C4B7-2695-32805BE413A2}"/>
              </a:ext>
            </a:extLst>
          </p:cNvPr>
          <p:cNvPicPr>
            <a:picLocks noChangeAspect="1"/>
          </p:cNvPicPr>
          <p:nvPr/>
        </p:nvPicPr>
        <p:blipFill rotWithShape="1">
          <a:blip r:embed="rId3"/>
          <a:srcRect l="4171" r="3408"/>
          <a:stretch/>
        </p:blipFill>
        <p:spPr>
          <a:xfrm>
            <a:off x="4181474" y="1390866"/>
            <a:ext cx="4371975" cy="4970689"/>
          </a:xfrm>
          <a:prstGeom prst="rect">
            <a:avLst/>
          </a:prstGeom>
          <a:ln>
            <a:solidFill>
              <a:srgbClr val="7030A0"/>
            </a:solidFill>
          </a:ln>
        </p:spPr>
      </p:pic>
      <p:sp>
        <p:nvSpPr>
          <p:cNvPr id="6" name="TextBox 5">
            <a:extLst>
              <a:ext uri="{FF2B5EF4-FFF2-40B4-BE49-F238E27FC236}">
                <a16:creationId xmlns:a16="http://schemas.microsoft.com/office/drawing/2014/main" id="{96E3E4C5-3939-463F-E5B5-797A5AC6CBC0}"/>
              </a:ext>
            </a:extLst>
          </p:cNvPr>
          <p:cNvSpPr txBox="1"/>
          <p:nvPr/>
        </p:nvSpPr>
        <p:spPr>
          <a:xfrm>
            <a:off x="8896350" y="1400391"/>
            <a:ext cx="2644962" cy="1384995"/>
          </a:xfrm>
          <a:prstGeom prst="rect">
            <a:avLst/>
          </a:prstGeom>
          <a:solidFill>
            <a:srgbClr val="7030A0"/>
          </a:solidFill>
        </p:spPr>
        <p:txBody>
          <a:bodyPr wrap="square" rtlCol="0">
            <a:spAutoFit/>
          </a:bodyPr>
          <a:lstStyle/>
          <a:p>
            <a:pPr marL="285750" indent="-285750">
              <a:buFont typeface="Arial" panose="020B0604020202020204" pitchFamily="34" charset="0"/>
              <a:buChar char="•"/>
            </a:pPr>
            <a:r>
              <a:rPr lang="en-US" sz="1400" dirty="0">
                <a:solidFill>
                  <a:schemeClr val="bg1"/>
                </a:solidFill>
                <a:latin typeface="Montserrat" panose="00000500000000000000" pitchFamily="50" charset="0"/>
                <a:cs typeface="Arial" panose="020B0604020202020204" pitchFamily="34" charset="0"/>
              </a:rPr>
              <a:t>Patient’s questionnaire </a:t>
            </a:r>
          </a:p>
          <a:p>
            <a:pPr marL="285750" indent="-285750">
              <a:buFont typeface="Arial" panose="020B0604020202020204" pitchFamily="34" charset="0"/>
              <a:buChar char="•"/>
            </a:pPr>
            <a:r>
              <a:rPr lang="en-US" sz="1400" dirty="0">
                <a:solidFill>
                  <a:schemeClr val="bg1"/>
                </a:solidFill>
                <a:latin typeface="Montserrat" panose="00000500000000000000" pitchFamily="50" charset="0"/>
                <a:cs typeface="Arial" panose="020B0604020202020204" pitchFamily="34" charset="0"/>
              </a:rPr>
              <a:t>Wellbeing in Epilepsy questionnaire</a:t>
            </a:r>
          </a:p>
          <a:p>
            <a:pPr marL="285750" indent="-285750">
              <a:buFont typeface="Arial" panose="020B0604020202020204" pitchFamily="34" charset="0"/>
              <a:buChar char="•"/>
            </a:pPr>
            <a:r>
              <a:rPr lang="en-US" sz="1400" dirty="0">
                <a:solidFill>
                  <a:schemeClr val="bg1"/>
                </a:solidFill>
                <a:latin typeface="Montserrat" panose="00000500000000000000" pitchFamily="50" charset="0"/>
                <a:cs typeface="Arial" panose="020B0604020202020204" pitchFamily="34" charset="0"/>
              </a:rPr>
              <a:t>Lucy Project leaflet</a:t>
            </a:r>
          </a:p>
          <a:p>
            <a:pPr marL="285750" indent="-285750">
              <a:buFont typeface="Arial" panose="020B0604020202020204" pitchFamily="34" charset="0"/>
              <a:buChar char="•"/>
            </a:pPr>
            <a:r>
              <a:rPr lang="en-US" sz="1400" dirty="0">
                <a:solidFill>
                  <a:schemeClr val="bg1"/>
                </a:solidFill>
                <a:latin typeface="Montserrat" panose="00000500000000000000" pitchFamily="50" charset="0"/>
                <a:cs typeface="Arial" panose="020B0604020202020204" pitchFamily="34" charset="0"/>
              </a:rPr>
              <a:t>Information leaflet</a:t>
            </a:r>
          </a:p>
          <a:p>
            <a:pPr marL="285750" indent="-285750">
              <a:buFont typeface="Arial" panose="020B0604020202020204" pitchFamily="34" charset="0"/>
              <a:buChar char="•"/>
            </a:pPr>
            <a:r>
              <a:rPr lang="en-US" sz="1400" dirty="0">
                <a:solidFill>
                  <a:schemeClr val="bg1"/>
                </a:solidFill>
                <a:latin typeface="Montserrat" panose="00000500000000000000" pitchFamily="50" charset="0"/>
                <a:cs typeface="Arial" panose="020B0604020202020204" pitchFamily="34" charset="0"/>
              </a:rPr>
              <a:t>App-based program</a:t>
            </a:r>
          </a:p>
        </p:txBody>
      </p:sp>
    </p:spTree>
    <p:extLst>
      <p:ext uri="{BB962C8B-B14F-4D97-AF65-F5344CB8AC3E}">
        <p14:creationId xmlns:p14="http://schemas.microsoft.com/office/powerpoint/2010/main" val="4083080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463737" y="64568"/>
            <a:ext cx="10972800" cy="634083"/>
          </a:xfrm>
        </p:spPr>
        <p:txBody>
          <a:bodyPr>
            <a:noAutofit/>
          </a:bodyPr>
          <a:lstStyle/>
          <a:p>
            <a:br>
              <a:rPr lang="en-GB" sz="2400" dirty="0"/>
            </a:br>
            <a:br>
              <a:rPr lang="en-GB" sz="2400" dirty="0"/>
            </a:br>
            <a:br>
              <a:rPr lang="en-GB" sz="2400" dirty="0"/>
            </a:br>
            <a:r>
              <a:rPr lang="en-GB" sz="2400" dirty="0"/>
              <a:t>Improving mental health pathways – South Yorkshire Children &amp; Young People’s Alliance​ ICB</a:t>
            </a:r>
            <a:br>
              <a:rPr lang="en-GB" sz="2400" dirty="0"/>
            </a:b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63737" y="1002550"/>
            <a:ext cx="10972800" cy="340476"/>
          </a:xfrm>
        </p:spPr>
        <p:txBody>
          <a:bodyPr>
            <a:normAutofit lnSpcReduction="10000"/>
          </a:bodyPr>
          <a:lstStyle/>
          <a:p>
            <a:pPr marL="0" indent="0">
              <a:lnSpc>
                <a:spcPct val="150000"/>
              </a:lnSpc>
              <a:buNone/>
            </a:pPr>
            <a:r>
              <a:rPr lang="en-GB" sz="1150" b="1" dirty="0">
                <a:solidFill>
                  <a:schemeClr val="tx1"/>
                </a:solidFill>
                <a:latin typeface="Montserrat" panose="00000500000000000000" pitchFamily="50" charset="0"/>
                <a:cs typeface="Arial" panose="020B0604020202020204" pitchFamily="34" charset="0"/>
              </a:rPr>
              <a:t>Patient experience during engagement</a:t>
            </a:r>
          </a:p>
          <a:p>
            <a:pPr marL="0" indent="0">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pic>
        <p:nvPicPr>
          <p:cNvPr id="3" name="Content Placeholder 5" descr="A picture containing person, indoor, floor, wall&#10;&#10;Description automatically generated">
            <a:extLst>
              <a:ext uri="{FF2B5EF4-FFF2-40B4-BE49-F238E27FC236}">
                <a16:creationId xmlns:a16="http://schemas.microsoft.com/office/drawing/2014/main" id="{998ED265-6881-A1D0-0FF6-9462E5D6043C}"/>
              </a:ext>
            </a:extLst>
          </p:cNvPr>
          <p:cNvPicPr>
            <a:picLocks noChangeAspect="1"/>
          </p:cNvPicPr>
          <p:nvPr/>
        </p:nvPicPr>
        <p:blipFill rotWithShape="1">
          <a:blip r:embed="rId2"/>
          <a:srcRect r="-2" b="15266"/>
          <a:stretch/>
        </p:blipFill>
        <p:spPr>
          <a:xfrm>
            <a:off x="4690993" y="1150761"/>
            <a:ext cx="4662557" cy="5338773"/>
          </a:xfrm>
          <a:prstGeom prst="rect">
            <a:avLst/>
          </a:prstGeom>
          <a:noFill/>
          <a:ln>
            <a:solidFill>
              <a:srgbClr val="7030A0"/>
            </a:solidFill>
          </a:ln>
        </p:spPr>
      </p:pic>
      <p:sp>
        <p:nvSpPr>
          <p:cNvPr id="4" name="Text Placeholder 3">
            <a:extLst>
              <a:ext uri="{FF2B5EF4-FFF2-40B4-BE49-F238E27FC236}">
                <a16:creationId xmlns:a16="http://schemas.microsoft.com/office/drawing/2014/main" id="{EE460718-4F80-53F3-1A30-FDB9A91A296F}"/>
              </a:ext>
            </a:extLst>
          </p:cNvPr>
          <p:cNvSpPr txBox="1">
            <a:spLocks/>
          </p:cNvSpPr>
          <p:nvPr/>
        </p:nvSpPr>
        <p:spPr>
          <a:xfrm>
            <a:off x="463737" y="1693780"/>
            <a:ext cx="3918615" cy="2266646"/>
          </a:xfrm>
          <a:prstGeom prst="rect">
            <a:avLst/>
          </a:prstGeom>
          <a:solidFill>
            <a:schemeClr val="tx2">
              <a:lumMod val="10000"/>
              <a:lumOff val="90000"/>
            </a:schemeClr>
          </a:solidFill>
          <a:ln>
            <a:solidFill>
              <a:srgbClr val="7030A0"/>
            </a:solidFill>
          </a:ln>
        </p:spPr>
        <p:txBody>
          <a:bodyPr>
            <a:spAutoFit/>
          </a:bodyPr>
          <a:lstStyle>
            <a:lvl1pPr marL="457189" indent="-457189" algn="l" defTabSz="1219170" rtl="0" eaLnBrk="1" latinLnBrk="0" hangingPunct="1">
              <a:spcBef>
                <a:spcPct val="20000"/>
              </a:spcBef>
              <a:buFont typeface="Arial" panose="020B0604020202020204" pitchFamily="34" charset="0"/>
              <a:buChar char="•"/>
              <a:defRPr sz="3733" b="0" kern="1200">
                <a:solidFill>
                  <a:srgbClr val="4D4D4D"/>
                </a:solidFill>
                <a:latin typeface="Montserrat" panose="02000505000000020004" pitchFamily="2" charset="0"/>
                <a:ea typeface="+mn-ea"/>
                <a:cs typeface="+mn-cs"/>
              </a:defRPr>
            </a:lvl1pPr>
            <a:lvl2pPr marL="990575" indent="-380990" algn="l" defTabSz="1219170" rtl="0" eaLnBrk="1" latinLnBrk="0" hangingPunct="1">
              <a:spcBef>
                <a:spcPct val="20000"/>
              </a:spcBef>
              <a:buClr>
                <a:srgbClr val="4D4D4D"/>
              </a:buClr>
              <a:buSzPct val="80000"/>
              <a:buFont typeface="Courier New" panose="02070309020205020404" pitchFamily="49" charset="0"/>
              <a:buChar char="o"/>
              <a:defRPr sz="3200" b="0" kern="1200">
                <a:solidFill>
                  <a:schemeClr val="tx1"/>
                </a:solidFill>
                <a:latin typeface="Montserrat" panose="02000505000000020004" pitchFamily="2" charset="0"/>
                <a:ea typeface="+mn-ea"/>
                <a:cs typeface="+mn-cs"/>
              </a:defRPr>
            </a:lvl2pPr>
            <a:lvl3pPr marL="1676358" indent="-457189" algn="l" defTabSz="1219170" rtl="0" eaLnBrk="1" latinLnBrk="0" hangingPunct="1">
              <a:spcBef>
                <a:spcPct val="20000"/>
              </a:spcBef>
              <a:buFont typeface="Montserrat" panose="02000505000000020004" pitchFamily="2" charset="0"/>
              <a:buChar char="—"/>
              <a:defRPr sz="2667" kern="1200">
                <a:solidFill>
                  <a:schemeClr val="tx1"/>
                </a:solidFill>
                <a:latin typeface="Montserrat" panose="02000505000000020004" pitchFamily="2"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ontserrat" panose="02000505000000020004" pitchFamily="2"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1867" kern="1200">
                <a:solidFill>
                  <a:schemeClr val="tx1"/>
                </a:solidFill>
                <a:latin typeface="Montserrat" panose="02000505000000020004" pitchFamily="2"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nSpc>
                <a:spcPct val="150000"/>
              </a:lnSpc>
              <a:buNone/>
            </a:pPr>
            <a:r>
              <a:rPr lang="en-GB" sz="1600" dirty="0">
                <a:solidFill>
                  <a:schemeClr val="tx1"/>
                </a:solidFill>
                <a:latin typeface="Montserrat" panose="00000500000000000000" pitchFamily="50" charset="0"/>
                <a:cs typeface="Arial" panose="020B0604020202020204" pitchFamily="34" charset="0"/>
              </a:rPr>
              <a:t>This is Travis, whose engagement was to give a resounding “</a:t>
            </a:r>
            <a:r>
              <a:rPr lang="en-GB" sz="1600" b="1" dirty="0">
                <a:solidFill>
                  <a:schemeClr val="tx1"/>
                </a:solidFill>
                <a:latin typeface="Montserrat" panose="00000500000000000000" pitchFamily="50" charset="0"/>
                <a:cs typeface="Arial" panose="020B0604020202020204" pitchFamily="34" charset="0"/>
              </a:rPr>
              <a:t>No</a:t>
            </a:r>
            <a:r>
              <a:rPr lang="en-GB" sz="1600" dirty="0">
                <a:solidFill>
                  <a:schemeClr val="tx1"/>
                </a:solidFill>
                <a:latin typeface="Montserrat" panose="00000500000000000000" pitchFamily="50" charset="0"/>
                <a:cs typeface="Arial" panose="020B0604020202020204" pitchFamily="34" charset="0"/>
              </a:rPr>
              <a:t>” when asked if he would be happy to complete a quick patient survey 😊 but he was very happy with his bug!</a:t>
            </a:r>
            <a:endParaRPr lang="en-US" sz="1600" dirty="0">
              <a:solidFill>
                <a:schemeClr val="tx1"/>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658974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58962" y="65047"/>
            <a:ext cx="10972800" cy="634083"/>
          </a:xfrm>
        </p:spPr>
        <p:txBody>
          <a:bodyPr>
            <a:noAutofit/>
          </a:bodyPr>
          <a:lstStyle/>
          <a:p>
            <a:br>
              <a:rPr lang="en-GB" sz="2400" dirty="0"/>
            </a:br>
            <a:br>
              <a:rPr lang="en-GB" sz="2400" dirty="0"/>
            </a:br>
            <a:br>
              <a:rPr lang="en-GB" sz="2400" dirty="0"/>
            </a:br>
            <a:r>
              <a:rPr lang="en-GB" sz="2400" dirty="0"/>
              <a:t>Improving mental health pathways – South Yorkshire Children &amp; Young People’s Alliance​ ICB</a:t>
            </a:r>
            <a:br>
              <a:rPr lang="en-GB" sz="2400" dirty="0"/>
            </a:b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63737" y="1002549"/>
            <a:ext cx="10972800" cy="634083"/>
          </a:xfrm>
        </p:spPr>
        <p:txBody>
          <a:bodyPr>
            <a:normAutofit/>
          </a:bodyPr>
          <a:lstStyle/>
          <a:p>
            <a:pPr marL="0" indent="0">
              <a:lnSpc>
                <a:spcPct val="150000"/>
              </a:lnSpc>
              <a:buNone/>
            </a:pPr>
            <a:r>
              <a:rPr lang="en-GB" sz="1150" b="1" dirty="0">
                <a:solidFill>
                  <a:schemeClr val="tx1"/>
                </a:solidFill>
                <a:latin typeface="Montserrat" panose="00000500000000000000" pitchFamily="50" charset="0"/>
                <a:cs typeface="Arial" panose="020B0604020202020204" pitchFamily="34" charset="0"/>
              </a:rPr>
              <a:t>Patient and family signposting leaflet for mental health support organisations</a:t>
            </a:r>
          </a:p>
          <a:p>
            <a:pPr marL="0" indent="0">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pic>
        <p:nvPicPr>
          <p:cNvPr id="3" name="Picture 2">
            <a:extLst>
              <a:ext uri="{FF2B5EF4-FFF2-40B4-BE49-F238E27FC236}">
                <a16:creationId xmlns:a16="http://schemas.microsoft.com/office/drawing/2014/main" id="{0289D985-5F4E-872F-49A2-5AA133AFFAC3}"/>
              </a:ext>
            </a:extLst>
          </p:cNvPr>
          <p:cNvPicPr>
            <a:picLocks noChangeAspect="1"/>
          </p:cNvPicPr>
          <p:nvPr/>
        </p:nvPicPr>
        <p:blipFill>
          <a:blip r:embed="rId2"/>
          <a:stretch>
            <a:fillRect/>
          </a:stretch>
        </p:blipFill>
        <p:spPr>
          <a:xfrm>
            <a:off x="3216211" y="1400174"/>
            <a:ext cx="4350665" cy="5305689"/>
          </a:xfrm>
          <a:prstGeom prst="rect">
            <a:avLst/>
          </a:prstGeom>
          <a:ln>
            <a:solidFill>
              <a:srgbClr val="7030A0"/>
            </a:solidFill>
          </a:ln>
        </p:spPr>
      </p:pic>
    </p:spTree>
    <p:extLst>
      <p:ext uri="{BB962C8B-B14F-4D97-AF65-F5344CB8AC3E}">
        <p14:creationId xmlns:p14="http://schemas.microsoft.com/office/powerpoint/2010/main" val="2957157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58962" y="246540"/>
            <a:ext cx="10972800" cy="634083"/>
          </a:xfrm>
        </p:spPr>
        <p:txBody>
          <a:bodyPr>
            <a:noAutofit/>
          </a:bodyPr>
          <a:lstStyle/>
          <a:p>
            <a:br>
              <a:rPr lang="en-GB" sz="2400" dirty="0"/>
            </a:br>
            <a:br>
              <a:rPr lang="en-GB" sz="2400" dirty="0"/>
            </a:br>
            <a:r>
              <a:rPr lang="en-GB" sz="2400" dirty="0"/>
              <a:t>Improving mental health pathways – South Yorkshire Children &amp; Young People’s Alliance​ ICB</a:t>
            </a:r>
            <a:br>
              <a:rPr lang="en-GB" sz="2400" dirty="0"/>
            </a:b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63737" y="1002548"/>
            <a:ext cx="11137216" cy="5855451"/>
          </a:xfrm>
        </p:spPr>
        <p:txBody>
          <a:bodyPr>
            <a:normAutofit lnSpcReduction="10000"/>
          </a:bodyPr>
          <a:lstStyle/>
          <a:p>
            <a:pPr marL="0" indent="0">
              <a:lnSpc>
                <a:spcPct val="150000"/>
              </a:lnSpc>
              <a:buNone/>
            </a:pPr>
            <a:r>
              <a:rPr lang="en-GB" sz="1150" b="1" dirty="0">
                <a:solidFill>
                  <a:schemeClr val="tx1"/>
                </a:solidFill>
                <a:latin typeface="Montserrat" panose="00000500000000000000" pitchFamily="50" charset="0"/>
                <a:cs typeface="Arial" panose="020B0604020202020204" pitchFamily="34" charset="0"/>
              </a:rPr>
              <a:t>Results</a:t>
            </a:r>
          </a:p>
          <a:p>
            <a:pPr marL="0" indent="0" algn="just">
              <a:lnSpc>
                <a:spcPct val="150000"/>
              </a:lnSpc>
              <a:buNone/>
            </a:pPr>
            <a:r>
              <a:rPr lang="en-GB" sz="1150" b="1" dirty="0">
                <a:solidFill>
                  <a:schemeClr val="tx1"/>
                </a:solidFill>
              </a:rPr>
              <a:t>Test outcomes</a:t>
            </a:r>
            <a:endParaRPr lang="en-GB" sz="1150" dirty="0">
              <a:solidFill>
                <a:schemeClr val="tx1"/>
              </a:solidFill>
            </a:endParaRPr>
          </a:p>
          <a:p>
            <a:pPr algn="just">
              <a:lnSpc>
                <a:spcPct val="150000"/>
              </a:lnSpc>
              <a:buFont typeface="Arial" panose="020B0604020202020204" pitchFamily="34" charset="0"/>
              <a:buChar char="•"/>
            </a:pPr>
            <a:r>
              <a:rPr lang="en-GB" sz="1150" dirty="0">
                <a:solidFill>
                  <a:schemeClr val="tx1"/>
                </a:solidFill>
              </a:rPr>
              <a:t>Mental health screening is an overall average of 25% in all areas; there is no standardised tool and no access to psychologists in the whole South Yorkshire region.</a:t>
            </a:r>
          </a:p>
          <a:p>
            <a:pPr marL="0" indent="0" algn="just">
              <a:lnSpc>
                <a:spcPct val="150000"/>
              </a:lnSpc>
              <a:buNone/>
            </a:pPr>
            <a:r>
              <a:rPr lang="en-GB" sz="1150" b="1" dirty="0">
                <a:solidFill>
                  <a:schemeClr val="tx1"/>
                </a:solidFill>
              </a:rPr>
              <a:t>Guide to further steps</a:t>
            </a:r>
            <a:endParaRPr lang="en-GB" sz="1150" dirty="0">
              <a:solidFill>
                <a:schemeClr val="tx1"/>
              </a:solidFill>
            </a:endParaRPr>
          </a:p>
          <a:p>
            <a:pPr algn="just">
              <a:lnSpc>
                <a:spcPct val="150000"/>
              </a:lnSpc>
              <a:buFont typeface="Arial" panose="020B0604020202020204" pitchFamily="34" charset="0"/>
              <a:buChar char="•"/>
            </a:pPr>
            <a:r>
              <a:rPr lang="en-GB" sz="1150" dirty="0">
                <a:solidFill>
                  <a:schemeClr val="tx1"/>
                </a:solidFill>
              </a:rPr>
              <a:t>Each trust will complete separate tests.</a:t>
            </a:r>
          </a:p>
          <a:p>
            <a:pPr algn="just">
              <a:lnSpc>
                <a:spcPct val="150000"/>
              </a:lnSpc>
              <a:buFont typeface="Arial" panose="020B0604020202020204" pitchFamily="34" charset="0"/>
              <a:buChar char="•"/>
            </a:pPr>
            <a:r>
              <a:rPr lang="en-GB" sz="1150" dirty="0">
                <a:solidFill>
                  <a:schemeClr val="tx1"/>
                </a:solidFill>
              </a:rPr>
              <a:t>Explore local services.</a:t>
            </a:r>
          </a:p>
          <a:p>
            <a:pPr algn="just">
              <a:lnSpc>
                <a:spcPct val="150000"/>
              </a:lnSpc>
              <a:buFont typeface="Arial" panose="020B0604020202020204" pitchFamily="34" charset="0"/>
              <a:buChar char="•"/>
            </a:pPr>
            <a:r>
              <a:rPr lang="en-GB" sz="1150" dirty="0">
                <a:solidFill>
                  <a:schemeClr val="tx1"/>
                </a:solidFill>
              </a:rPr>
              <a:t>Manage local expectations.</a:t>
            </a:r>
          </a:p>
          <a:p>
            <a:pPr algn="just">
              <a:lnSpc>
                <a:spcPct val="150000"/>
              </a:lnSpc>
              <a:buFont typeface="Arial" panose="020B0604020202020204" pitchFamily="34" charset="0"/>
              <a:buChar char="•"/>
            </a:pPr>
            <a:r>
              <a:rPr lang="en-GB" sz="1150" dirty="0">
                <a:solidFill>
                  <a:schemeClr val="tx1"/>
                </a:solidFill>
              </a:rPr>
              <a:t>Keep sharing your experience via bimonthly meetings.</a:t>
            </a:r>
          </a:p>
          <a:p>
            <a:pPr algn="just">
              <a:lnSpc>
                <a:spcPct val="150000"/>
              </a:lnSpc>
              <a:buFont typeface="Arial" panose="020B0604020202020204" pitchFamily="34" charset="0"/>
              <a:buChar char="•"/>
            </a:pPr>
            <a:r>
              <a:rPr lang="en-GB" sz="1150" dirty="0">
                <a:solidFill>
                  <a:schemeClr val="tx1"/>
                </a:solidFill>
              </a:rPr>
              <a:t>The ultimate aim is the implementation of a care package.</a:t>
            </a:r>
          </a:p>
          <a:p>
            <a:pPr marL="0" indent="0" algn="just">
              <a:lnSpc>
                <a:spcPct val="150000"/>
              </a:lnSpc>
              <a:buNone/>
            </a:pPr>
            <a:r>
              <a:rPr lang="en-GB" sz="1150" b="1" dirty="0">
                <a:solidFill>
                  <a:schemeClr val="tx1"/>
                </a:solidFill>
              </a:rPr>
              <a:t>Data/results</a:t>
            </a:r>
            <a:endParaRPr lang="en-GB" sz="1150" dirty="0">
              <a:solidFill>
                <a:schemeClr val="tx1"/>
              </a:solidFill>
            </a:endParaRPr>
          </a:p>
          <a:p>
            <a:pPr algn="just">
              <a:lnSpc>
                <a:spcPct val="150000"/>
              </a:lnSpc>
              <a:buFont typeface="Arial" panose="020B0604020202020204" pitchFamily="34" charset="0"/>
              <a:buChar char="•"/>
            </a:pPr>
            <a:r>
              <a:rPr lang="en-GB" sz="1150" dirty="0">
                <a:solidFill>
                  <a:schemeClr val="tx1"/>
                </a:solidFill>
              </a:rPr>
              <a:t>6 leaflets were given to patients about the Lucy Project by the consultant.</a:t>
            </a:r>
          </a:p>
          <a:p>
            <a:pPr algn="just">
              <a:lnSpc>
                <a:spcPct val="150000"/>
              </a:lnSpc>
              <a:buFont typeface="Arial" panose="020B0604020202020204" pitchFamily="34" charset="0"/>
              <a:buChar char="•"/>
            </a:pPr>
            <a:r>
              <a:rPr lang="en-GB" sz="1150" dirty="0">
                <a:solidFill>
                  <a:schemeClr val="tx1"/>
                </a:solidFill>
              </a:rPr>
              <a:t>3 self-referrals.</a:t>
            </a:r>
          </a:p>
          <a:p>
            <a:pPr algn="just">
              <a:lnSpc>
                <a:spcPct val="150000"/>
              </a:lnSpc>
              <a:buFont typeface="Arial" panose="020B0604020202020204" pitchFamily="34" charset="0"/>
              <a:buChar char="•"/>
            </a:pPr>
            <a:r>
              <a:rPr lang="en-GB" sz="1150" dirty="0">
                <a:solidFill>
                  <a:schemeClr val="tx1"/>
                </a:solidFill>
              </a:rPr>
              <a:t>1 patient has access to cognitive behavioural therapy.</a:t>
            </a:r>
          </a:p>
          <a:p>
            <a:pPr algn="just">
              <a:lnSpc>
                <a:spcPct val="150000"/>
              </a:lnSpc>
              <a:buFont typeface="Arial" panose="020B0604020202020204" pitchFamily="34" charset="0"/>
              <a:buChar char="•"/>
            </a:pPr>
            <a:r>
              <a:rPr lang="en-GB" sz="1150" dirty="0">
                <a:solidFill>
                  <a:schemeClr val="tx1"/>
                </a:solidFill>
              </a:rPr>
              <a:t>16 patient questionnaires were handed out to patients.</a:t>
            </a:r>
          </a:p>
          <a:p>
            <a:pPr algn="just">
              <a:lnSpc>
                <a:spcPct val="150000"/>
              </a:lnSpc>
              <a:buFont typeface="Arial" panose="020B0604020202020204" pitchFamily="34" charset="0"/>
              <a:buChar char="•"/>
            </a:pPr>
            <a:r>
              <a:rPr lang="en-GB" sz="1150" dirty="0">
                <a:solidFill>
                  <a:schemeClr val="tx1"/>
                </a:solidFill>
              </a:rPr>
              <a:t>9 patient questionnaires were given to patients by a consultant</a:t>
            </a:r>
          </a:p>
          <a:p>
            <a:pPr algn="just">
              <a:lnSpc>
                <a:spcPct val="150000"/>
              </a:lnSpc>
              <a:buFont typeface="Arial" panose="020B0604020202020204" pitchFamily="34" charset="0"/>
              <a:buChar char="•"/>
            </a:pPr>
            <a:r>
              <a:rPr lang="en-GB" sz="1150" dirty="0">
                <a:solidFill>
                  <a:schemeClr val="tx1"/>
                </a:solidFill>
              </a:rPr>
              <a:t>7 patient questionnaires were given to patients by the nurse.</a:t>
            </a:r>
          </a:p>
          <a:p>
            <a:pPr algn="just">
              <a:lnSpc>
                <a:spcPct val="150000"/>
              </a:lnSpc>
              <a:buFont typeface="Arial" panose="020B0604020202020204" pitchFamily="34" charset="0"/>
              <a:buChar char="•"/>
            </a:pPr>
            <a:r>
              <a:rPr lang="en-GB" sz="1150" dirty="0">
                <a:solidFill>
                  <a:schemeClr val="tx1"/>
                </a:solidFill>
              </a:rPr>
              <a:t>More than 60% offered screening within 7 clinics in total.</a:t>
            </a:r>
          </a:p>
          <a:p>
            <a:pPr algn="just">
              <a:lnSpc>
                <a:spcPct val="150000"/>
              </a:lnSpc>
              <a:buFont typeface="Arial" panose="020B0604020202020204" pitchFamily="34" charset="0"/>
              <a:buChar char="•"/>
            </a:pPr>
            <a:r>
              <a:rPr lang="en-GB" sz="1150" dirty="0">
                <a:solidFill>
                  <a:schemeClr val="tx1"/>
                </a:solidFill>
              </a:rPr>
              <a:t>Patient information leaflet for DIY support and introduction of the questionnaire.</a:t>
            </a:r>
          </a:p>
          <a:p>
            <a:pPr algn="just">
              <a:lnSpc>
                <a:spcPct val="150000"/>
              </a:lnSpc>
              <a:buFont typeface="Arial" panose="020B0604020202020204" pitchFamily="34" charset="0"/>
              <a:buChar char="•"/>
            </a:pPr>
            <a:r>
              <a:rPr lang="en-GB" sz="1150" dirty="0">
                <a:solidFill>
                  <a:schemeClr val="tx1"/>
                </a:solidFill>
              </a:rPr>
              <a:t>Development of a questionnaire app.</a:t>
            </a:r>
          </a:p>
          <a:p>
            <a:pPr marL="0" indent="0">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4139495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76379" y="255254"/>
            <a:ext cx="10972800" cy="634083"/>
          </a:xfrm>
        </p:spPr>
        <p:txBody>
          <a:bodyPr>
            <a:noAutofit/>
          </a:bodyPr>
          <a:lstStyle/>
          <a:p>
            <a:br>
              <a:rPr lang="en-GB" sz="2400" dirty="0"/>
            </a:br>
            <a:br>
              <a:rPr lang="en-GB" sz="2400" dirty="0"/>
            </a:br>
            <a:r>
              <a:rPr lang="en-GB" sz="2400" dirty="0"/>
              <a:t>Improving mental health pathways – South Yorkshire Children &amp; Young People’s Alliance​ ICB</a:t>
            </a:r>
            <a:br>
              <a:rPr lang="en-GB" sz="2400" dirty="0"/>
            </a:b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95542" y="1002549"/>
            <a:ext cx="10972800" cy="5855451"/>
          </a:xfrm>
        </p:spPr>
        <p:txBody>
          <a:bodyPr>
            <a:normAutofit/>
          </a:bodyPr>
          <a:lstStyle/>
          <a:p>
            <a:pPr marL="0" indent="0">
              <a:lnSpc>
                <a:spcPct val="150000"/>
              </a:lnSpc>
              <a:buNone/>
            </a:pPr>
            <a:r>
              <a:rPr lang="en-GB" sz="1150" b="1" dirty="0">
                <a:solidFill>
                  <a:schemeClr val="tx1"/>
                </a:solidFill>
                <a:latin typeface="Montserrat" panose="00000500000000000000" pitchFamily="50" charset="0"/>
                <a:cs typeface="Arial" panose="020B0604020202020204" pitchFamily="34" charset="0"/>
              </a:rPr>
              <a:t>Results</a:t>
            </a:r>
          </a:p>
          <a:p>
            <a:pPr algn="just">
              <a:lnSpc>
                <a:spcPct val="150000"/>
              </a:lnSpc>
              <a:buFont typeface="Arial" panose="020B0604020202020204" pitchFamily="34" charset="0"/>
              <a:buChar char="•"/>
            </a:pPr>
            <a:r>
              <a:rPr lang="en-GB" sz="1150" dirty="0">
                <a:solidFill>
                  <a:schemeClr val="tx1"/>
                </a:solidFill>
              </a:rPr>
              <a:t>Results from patients who responded “yes” to experiencing worries and anxieties.</a:t>
            </a:r>
          </a:p>
          <a:p>
            <a:pPr algn="just">
              <a:lnSpc>
                <a:spcPct val="150000"/>
              </a:lnSpc>
              <a:buFont typeface="Arial" panose="020B0604020202020204" pitchFamily="34" charset="0"/>
              <a:buChar char="•"/>
            </a:pPr>
            <a:r>
              <a:rPr lang="en-GB" sz="1150" dirty="0">
                <a:solidFill>
                  <a:schemeClr val="tx1"/>
                </a:solidFill>
              </a:rPr>
              <a:t>A follow-up question was: “What are your particular worries?”, which uncovered important learning from one patient, who wrote, “</a:t>
            </a:r>
            <a:r>
              <a:rPr lang="en-GB" sz="1150" i="1" dirty="0">
                <a:solidFill>
                  <a:schemeClr val="tx1"/>
                </a:solidFill>
              </a:rPr>
              <a:t>I'm worried about dying because I know that patients with epilepsy can die”</a:t>
            </a:r>
            <a:r>
              <a:rPr lang="en-GB" sz="1150" dirty="0">
                <a:solidFill>
                  <a:schemeClr val="tx1"/>
                </a:solidFill>
              </a:rPr>
              <a:t>. This patient also indicated preferring to speak with the ESN alone about this particular concern without their parents present.</a:t>
            </a:r>
          </a:p>
          <a:p>
            <a:pPr algn="just">
              <a:lnSpc>
                <a:spcPct val="150000"/>
              </a:lnSpc>
              <a:buFont typeface="Arial" panose="020B0604020202020204" pitchFamily="34" charset="0"/>
              <a:buChar char="•"/>
            </a:pPr>
            <a:r>
              <a:rPr lang="en-GB" sz="1150" dirty="0">
                <a:solidFill>
                  <a:schemeClr val="tx1"/>
                </a:solidFill>
              </a:rPr>
              <a:t>This has been a success for the team in providing a better understanding of concerns from their patients by using one or two questions and the engagement pack.</a:t>
            </a:r>
          </a:p>
          <a:p>
            <a:pPr algn="just">
              <a:lnSpc>
                <a:spcPct val="150000"/>
              </a:lnSpc>
              <a:buFont typeface="Arial" panose="020B0604020202020204" pitchFamily="34" charset="0"/>
              <a:buChar char="•"/>
            </a:pPr>
            <a:r>
              <a:rPr lang="en-GB" sz="1150" dirty="0">
                <a:solidFill>
                  <a:schemeClr val="tx1"/>
                </a:solidFill>
              </a:rPr>
              <a:t>Another example is a patient being worried about having a seizure in the middle of the school and what would happen, creating heightened anxiety. This was uncovered by simply asking, “How do you feel?”</a:t>
            </a:r>
          </a:p>
          <a:p>
            <a:pPr marL="0" indent="0">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723277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1FB2D4-F6C5-35F8-4FA1-17FEEBEDCF1B}"/>
              </a:ext>
            </a:extLst>
          </p:cNvPr>
          <p:cNvSpPr txBox="1">
            <a:spLocks/>
          </p:cNvSpPr>
          <p:nvPr/>
        </p:nvSpPr>
        <p:spPr>
          <a:xfrm>
            <a:off x="376379" y="255254"/>
            <a:ext cx="10972800" cy="634083"/>
          </a:xfrm>
          <a:prstGeom prst="rect">
            <a:avLst/>
          </a:prstGeom>
        </p:spPr>
        <p:txBody>
          <a:bodyPr vert="horz" lIns="91440" tIns="45720" rIns="91440" bIns="45720" rtlCol="0" anchor="ctr">
            <a:noAutofit/>
          </a:bodyPr>
          <a:lstStyle>
            <a:lvl1pPr algn="l" defTabSz="1219170" rtl="0" eaLnBrk="1" latinLnBrk="0" hangingPunct="1">
              <a:spcBef>
                <a:spcPct val="0"/>
              </a:spcBef>
              <a:buNone/>
              <a:defRPr sz="4000" b="1" kern="1200">
                <a:solidFill>
                  <a:srgbClr val="11A7F2"/>
                </a:solidFill>
                <a:latin typeface="Montserrat" panose="02000505000000020004" pitchFamily="2" charset="0"/>
                <a:ea typeface="+mj-ea"/>
                <a:cs typeface="+mj-cs"/>
              </a:defRPr>
            </a:lvl1pPr>
          </a:lstStyle>
          <a:p>
            <a:br>
              <a:rPr lang="en-GB" sz="2400" dirty="0"/>
            </a:br>
            <a:br>
              <a:rPr lang="en-GB" sz="2400" dirty="0"/>
            </a:br>
            <a:r>
              <a:rPr lang="en-GB" sz="2400" dirty="0"/>
              <a:t>Improving mental health pathways – South Yorkshire Children &amp; Young People’s Alliance​ ICB</a:t>
            </a:r>
            <a:br>
              <a:rPr lang="en-GB" sz="2400" dirty="0"/>
            </a:br>
            <a:br>
              <a:rPr lang="en-GB" sz="2400" dirty="0"/>
            </a:br>
            <a:endParaRPr lang="en-GB" sz="2400" dirty="0"/>
          </a:p>
        </p:txBody>
      </p:sp>
      <p:sp>
        <p:nvSpPr>
          <p:cNvPr id="8" name="Content Placeholder 7">
            <a:extLst>
              <a:ext uri="{FF2B5EF4-FFF2-40B4-BE49-F238E27FC236}">
                <a16:creationId xmlns:a16="http://schemas.microsoft.com/office/drawing/2014/main" id="{614C250D-3E71-0F6F-3E7C-246166BE9C21}"/>
              </a:ext>
            </a:extLst>
          </p:cNvPr>
          <p:cNvSpPr>
            <a:spLocks noGrp="1"/>
          </p:cNvSpPr>
          <p:nvPr>
            <p:ph idx="1"/>
          </p:nvPr>
        </p:nvSpPr>
        <p:spPr>
          <a:xfrm>
            <a:off x="407701" y="1018903"/>
            <a:ext cx="10972800" cy="5677988"/>
          </a:xfrm>
        </p:spPr>
        <p:txBody>
          <a:bodyPr>
            <a:normAutofit lnSpcReduction="10000"/>
          </a:bodyPr>
          <a:lstStyle/>
          <a:p>
            <a:pPr marL="0" indent="0" algn="just">
              <a:lnSpc>
                <a:spcPct val="150000"/>
              </a:lnSpc>
              <a:buNone/>
            </a:pPr>
            <a:r>
              <a:rPr lang="en-GB" sz="1100" b="1" dirty="0">
                <a:solidFill>
                  <a:schemeClr val="tx1"/>
                </a:solidFill>
              </a:rPr>
              <a:t>Challenges</a:t>
            </a:r>
            <a:endParaRPr lang="en-GB" sz="1100" dirty="0">
              <a:solidFill>
                <a:schemeClr val="tx1"/>
              </a:solidFill>
            </a:endParaRPr>
          </a:p>
          <a:p>
            <a:pPr algn="just">
              <a:lnSpc>
                <a:spcPct val="150000"/>
              </a:lnSpc>
            </a:pPr>
            <a:r>
              <a:rPr lang="en-GB" sz="1100" dirty="0"/>
              <a:t>Increasing and improving communication between the ICB Trust’s service teams.</a:t>
            </a:r>
          </a:p>
          <a:p>
            <a:pPr algn="just">
              <a:lnSpc>
                <a:spcPct val="150000"/>
              </a:lnSpc>
            </a:pPr>
            <a:r>
              <a:rPr lang="en-GB" sz="1100" dirty="0"/>
              <a:t>Methods to capture and monitor project progress.</a:t>
            </a:r>
          </a:p>
          <a:p>
            <a:pPr algn="just">
              <a:lnSpc>
                <a:spcPct val="150000"/>
              </a:lnSpc>
            </a:pPr>
            <a:r>
              <a:rPr lang="en-GB" sz="1100" dirty="0"/>
              <a:t>Overlapping areas between the work being completed on the EQIP and the epilepsy transformation that is dictated by national priorities.</a:t>
            </a:r>
          </a:p>
          <a:p>
            <a:pPr algn="just">
              <a:lnSpc>
                <a:spcPct val="150000"/>
              </a:lnSpc>
            </a:pPr>
            <a:r>
              <a:rPr lang="en-GB" sz="1100" dirty="0"/>
              <a:t>Increased ESN involvement.</a:t>
            </a:r>
          </a:p>
          <a:p>
            <a:pPr algn="just">
              <a:lnSpc>
                <a:spcPct val="150000"/>
              </a:lnSpc>
            </a:pPr>
            <a:r>
              <a:rPr lang="en-GB" sz="1100" dirty="0"/>
              <a:t>Support from the CAMHS team and different support groups or charities that are available.</a:t>
            </a:r>
          </a:p>
          <a:p>
            <a:pPr algn="just">
              <a:lnSpc>
                <a:spcPct val="150000"/>
              </a:lnSpc>
            </a:pPr>
            <a:r>
              <a:rPr lang="en-GB" sz="1100" dirty="0"/>
              <a:t>Change in EQIP leadership and approach.</a:t>
            </a:r>
          </a:p>
          <a:p>
            <a:pPr algn="just">
              <a:lnSpc>
                <a:spcPct val="150000"/>
              </a:lnSpc>
            </a:pPr>
            <a:r>
              <a:rPr lang="en-GB" sz="1100" dirty="0"/>
              <a:t>Limited non-clinical capacity of ICB members.</a:t>
            </a:r>
          </a:p>
          <a:p>
            <a:pPr algn="just">
              <a:lnSpc>
                <a:spcPct val="150000"/>
              </a:lnSpc>
            </a:pPr>
            <a:r>
              <a:rPr lang="en-GB" sz="1100" dirty="0"/>
              <a:t>Making a business case for psychologists at Barnsley Hospital Trust to support both epilepsy and diabetes services.</a:t>
            </a:r>
          </a:p>
          <a:p>
            <a:pPr algn="just">
              <a:lnSpc>
                <a:spcPct val="150000"/>
              </a:lnSpc>
            </a:pPr>
            <a:r>
              <a:rPr lang="en-GB" sz="1100" dirty="0"/>
              <a:t>That post is not very attractive for a psychologist role; therefore, expand the role to include more than one long-term condition, such as mental health support or psychology support, which would be a more attractive proposition.</a:t>
            </a:r>
          </a:p>
          <a:p>
            <a:pPr algn="just">
              <a:lnSpc>
                <a:spcPct val="150000"/>
              </a:lnSpc>
            </a:pPr>
            <a:r>
              <a:rPr lang="en-GB" sz="1100" dirty="0"/>
              <a:t>The consultant at Barnsley service was concerned about whether the psychologist role would be used as an integral part of every epileptic assessment for the patient or just for selected people.</a:t>
            </a:r>
          </a:p>
          <a:p>
            <a:pPr algn="just">
              <a:lnSpc>
                <a:spcPct val="150000"/>
              </a:lnSpc>
            </a:pPr>
            <a:r>
              <a:rPr lang="en-GB" sz="1100" dirty="0"/>
              <a:t>The majority of children and young people seen in Barnsley do not require psychologist support; around 20% could have mental health issues; a minority of patients have severe behavioural problems or autism; or severe learning difficulties related to their epilepsy, so the second group could be addressed by community services or by CAMHS. Therefore, the assumption is that the psychologist would support the patients identified with complex needs.</a:t>
            </a:r>
          </a:p>
          <a:p>
            <a:pPr algn="just">
              <a:lnSpc>
                <a:spcPct val="150000"/>
              </a:lnSpc>
            </a:pPr>
            <a:r>
              <a:rPr lang="en-GB" sz="1100" dirty="0"/>
              <a:t>The team confirmed there would be exclusion criteria, for example, those cases that have already been identified.</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Lost ICB project lead in February. </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Working across wide geographic area (ICS area). </a:t>
            </a:r>
          </a:p>
          <a:p>
            <a:pPr algn="just">
              <a:lnSpc>
                <a:spcPct val="150000"/>
              </a:lnSpc>
            </a:pPr>
            <a:r>
              <a:rPr lang="en-GB" sz="1100" dirty="0">
                <a:solidFill>
                  <a:schemeClr val="tx1"/>
                </a:solidFill>
                <a:latin typeface="Montserrat" panose="00000500000000000000" pitchFamily="50" charset="0"/>
                <a:cs typeface="Arial" panose="020B0604020202020204" pitchFamily="34" charset="0"/>
              </a:rPr>
              <a:t>Limited non-clinical capacity of SYB ICB members/unexpected staff sickness.</a:t>
            </a:r>
            <a:endParaRPr lang="en-GB" sz="1100" dirty="0">
              <a:solidFill>
                <a:schemeClr val="tx1"/>
              </a:solidFill>
            </a:endParaRPr>
          </a:p>
        </p:txBody>
      </p:sp>
    </p:spTree>
    <p:extLst>
      <p:ext uri="{BB962C8B-B14F-4D97-AF65-F5344CB8AC3E}">
        <p14:creationId xmlns:p14="http://schemas.microsoft.com/office/powerpoint/2010/main" val="3243898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54212" y="945399"/>
            <a:ext cx="10972800" cy="5798301"/>
          </a:xfrm>
        </p:spPr>
        <p:txBody>
          <a:bodyPr>
            <a:normAutofit/>
          </a:bodyPr>
          <a:lstStyle/>
          <a:p>
            <a:pPr marL="0" indent="0">
              <a:lnSpc>
                <a:spcPct val="150000"/>
              </a:lnSpc>
              <a:buNone/>
            </a:pPr>
            <a:r>
              <a:rPr lang="en-GB" sz="1150" b="1" dirty="0">
                <a:solidFill>
                  <a:schemeClr val="tx1"/>
                </a:solidFill>
                <a:latin typeface="Montserrat" panose="00000500000000000000" pitchFamily="50" charset="0"/>
                <a:cs typeface="Arial" panose="020B0604020202020204" pitchFamily="34" charset="0"/>
              </a:rPr>
              <a:t>Outcomes</a:t>
            </a:r>
          </a:p>
          <a:p>
            <a:pPr algn="just">
              <a:lnSpc>
                <a:spcPct val="150000"/>
              </a:lnSpc>
              <a:buFont typeface="Arial" panose="020B0604020202020204" pitchFamily="34" charset="0"/>
              <a:buChar char="•"/>
            </a:pPr>
            <a:r>
              <a:rPr lang="en-GB" sz="1100" dirty="0">
                <a:solidFill>
                  <a:schemeClr val="tx1"/>
                </a:solidFill>
              </a:rPr>
              <a:t>More than 60% offered screening within 7 clinics in total.</a:t>
            </a:r>
          </a:p>
          <a:p>
            <a:pPr algn="just">
              <a:lnSpc>
                <a:spcPct val="150000"/>
              </a:lnSpc>
              <a:buFont typeface="Arial" panose="020B0604020202020204" pitchFamily="34" charset="0"/>
              <a:buChar char="•"/>
            </a:pPr>
            <a:r>
              <a:rPr lang="en-GB" sz="1100" dirty="0">
                <a:solidFill>
                  <a:schemeClr val="tx1"/>
                </a:solidFill>
              </a:rPr>
              <a:t>Patient information leaflet for DIY support and introduction of the questionnaire.</a:t>
            </a:r>
          </a:p>
          <a:p>
            <a:pPr algn="just">
              <a:lnSpc>
                <a:spcPct val="150000"/>
              </a:lnSpc>
              <a:buFont typeface="Arial" panose="020B0604020202020204" pitchFamily="34" charset="0"/>
              <a:buChar char="•"/>
            </a:pPr>
            <a:r>
              <a:rPr lang="en-GB" sz="1100" dirty="0">
                <a:solidFill>
                  <a:schemeClr val="tx1"/>
                </a:solidFill>
              </a:rPr>
              <a:t>Development of a questionnaire app.</a:t>
            </a:r>
          </a:p>
          <a:p>
            <a:pPr algn="just">
              <a:lnSpc>
                <a:spcPct val="150000"/>
              </a:lnSpc>
              <a:buFont typeface="Arial" panose="020B0604020202020204" pitchFamily="34" charset="0"/>
              <a:buChar char="•"/>
            </a:pPr>
            <a:r>
              <a:rPr lang="en-GB" sz="1100" dirty="0">
                <a:solidFill>
                  <a:schemeClr val="tx1"/>
                </a:solidFill>
              </a:rPr>
              <a:t>Cross-collaboration among different teams.</a:t>
            </a:r>
          </a:p>
          <a:p>
            <a:pPr algn="just">
              <a:lnSpc>
                <a:spcPct val="150000"/>
              </a:lnSpc>
              <a:buFont typeface="Arial" panose="020B0604020202020204" pitchFamily="34" charset="0"/>
              <a:buChar char="•"/>
            </a:pPr>
            <a:r>
              <a:rPr lang="en-GB" sz="1100" dirty="0">
                <a:solidFill>
                  <a:schemeClr val="tx1"/>
                </a:solidFill>
              </a:rPr>
              <a:t>Engagement with the psychology service.</a:t>
            </a:r>
          </a:p>
          <a:p>
            <a:pPr algn="just">
              <a:lnSpc>
                <a:spcPct val="150000"/>
              </a:lnSpc>
              <a:buFont typeface="Arial" panose="020B0604020202020204" pitchFamily="34" charset="0"/>
              <a:buChar char="•"/>
            </a:pPr>
            <a:r>
              <a:rPr lang="en-GB" sz="1100" dirty="0">
                <a:solidFill>
                  <a:schemeClr val="tx1"/>
                </a:solidFill>
              </a:rPr>
              <a:t>Identification of available resources, e.g., support groups and the Lucy Project.</a:t>
            </a:r>
          </a:p>
          <a:p>
            <a:pPr algn="just">
              <a:lnSpc>
                <a:spcPct val="150000"/>
              </a:lnSpc>
              <a:buFont typeface="Arial" panose="020B0604020202020204" pitchFamily="34" charset="0"/>
              <a:buChar char="•"/>
            </a:pPr>
            <a:r>
              <a:rPr lang="en-GB" sz="1100" dirty="0">
                <a:solidFill>
                  <a:schemeClr val="tx1"/>
                </a:solidFill>
              </a:rPr>
              <a:t>Success comes from increased patient engagement and improved patient satisfaction.</a:t>
            </a:r>
          </a:p>
          <a:p>
            <a:pPr algn="just">
              <a:lnSpc>
                <a:spcPct val="150000"/>
              </a:lnSpc>
              <a:buFont typeface="Arial" panose="020B0604020202020204" pitchFamily="34" charset="0"/>
              <a:buChar char="•"/>
            </a:pPr>
            <a:r>
              <a:rPr lang="en-GB" sz="1100" dirty="0">
                <a:solidFill>
                  <a:schemeClr val="tx1"/>
                </a:solidFill>
              </a:rPr>
              <a:t>Strengthened communication among different teams.</a:t>
            </a:r>
          </a:p>
          <a:p>
            <a:pPr algn="just">
              <a:lnSpc>
                <a:spcPct val="150000"/>
              </a:lnSpc>
              <a:buFont typeface="Arial" panose="020B0604020202020204" pitchFamily="34" charset="0"/>
              <a:buChar char="•"/>
            </a:pPr>
            <a:r>
              <a:rPr lang="en-GB" sz="1100" dirty="0">
                <a:solidFill>
                  <a:schemeClr val="tx1"/>
                </a:solidFill>
              </a:rPr>
              <a:t>Service improvement to support CYP mental health.</a:t>
            </a:r>
          </a:p>
          <a:p>
            <a:pPr algn="just">
              <a:lnSpc>
                <a:spcPct val="150000"/>
              </a:lnSpc>
            </a:pPr>
            <a:r>
              <a:rPr lang="en-GB" sz="1100" dirty="0">
                <a:solidFill>
                  <a:schemeClr val="tx1"/>
                </a:solidFill>
              </a:rPr>
              <a:t>Information leaflets are directed towards patients' needs rather than the perceptions of professionals.</a:t>
            </a:r>
          </a:p>
          <a:p>
            <a:pPr algn="just">
              <a:lnSpc>
                <a:spcPct val="150000"/>
              </a:lnSpc>
            </a:pPr>
            <a:r>
              <a:rPr lang="en-GB" sz="1100" dirty="0">
                <a:solidFill>
                  <a:schemeClr val="tx1"/>
                </a:solidFill>
              </a:rPr>
              <a:t>Access to voluntary organisations and support groups.</a:t>
            </a:r>
          </a:p>
          <a:p>
            <a:pPr algn="just">
              <a:lnSpc>
                <a:spcPct val="150000"/>
              </a:lnSpc>
            </a:pPr>
            <a:r>
              <a:rPr lang="en-GB" sz="1100" dirty="0">
                <a:solidFill>
                  <a:schemeClr val="tx1"/>
                </a:solidFill>
              </a:rPr>
              <a:t>DIY support provision.</a:t>
            </a:r>
          </a:p>
          <a:p>
            <a:pPr>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marL="0" indent="0">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200" dirty="0">
              <a:solidFill>
                <a:schemeClr val="tx1"/>
              </a:solidFill>
              <a:latin typeface="Montserrat" panose="00000500000000000000" pitchFamily="50" charset="0"/>
              <a:cs typeface="Arial" panose="020B0604020202020204" pitchFamily="34" charset="0"/>
            </a:endParaRPr>
          </a:p>
          <a:p>
            <a:pPr marL="0" indent="0">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
        <p:nvSpPr>
          <p:cNvPr id="6" name="Title 1">
            <a:extLst>
              <a:ext uri="{FF2B5EF4-FFF2-40B4-BE49-F238E27FC236}">
                <a16:creationId xmlns:a16="http://schemas.microsoft.com/office/drawing/2014/main" id="{67225485-CD24-CBD8-41FF-5FCFE98F5D08}"/>
              </a:ext>
            </a:extLst>
          </p:cNvPr>
          <p:cNvSpPr txBox="1">
            <a:spLocks/>
          </p:cNvSpPr>
          <p:nvPr/>
        </p:nvSpPr>
        <p:spPr>
          <a:xfrm>
            <a:off x="385088" y="62046"/>
            <a:ext cx="10972800" cy="634083"/>
          </a:xfrm>
          <a:prstGeom prst="rect">
            <a:avLst/>
          </a:prstGeom>
        </p:spPr>
        <p:txBody>
          <a:bodyPr vert="horz" lIns="91440" tIns="45720" rIns="91440" bIns="45720" rtlCol="0" anchor="ctr">
            <a:noAutofit/>
          </a:bodyPr>
          <a:lstStyle>
            <a:lvl1pPr algn="l" defTabSz="1219170" rtl="0" eaLnBrk="1" latinLnBrk="0" hangingPunct="1">
              <a:spcBef>
                <a:spcPct val="0"/>
              </a:spcBef>
              <a:buNone/>
              <a:defRPr sz="4000" b="1" kern="1200">
                <a:solidFill>
                  <a:srgbClr val="11A7F2"/>
                </a:solidFill>
                <a:latin typeface="Montserrat" panose="02000505000000020004" pitchFamily="2" charset="0"/>
                <a:ea typeface="+mj-ea"/>
                <a:cs typeface="+mj-cs"/>
              </a:defRPr>
            </a:lvl1pPr>
          </a:lstStyle>
          <a:p>
            <a:br>
              <a:rPr lang="en-GB" sz="2400" dirty="0"/>
            </a:br>
            <a:br>
              <a:rPr lang="en-GB" sz="2400" dirty="0"/>
            </a:br>
            <a:r>
              <a:rPr lang="en-GB" sz="2400" dirty="0"/>
              <a:t>Improving mental health pathways – South Yorkshire Children &amp; Young People’s Alliance​ ICB</a:t>
            </a:r>
            <a:br>
              <a:rPr lang="en-GB" sz="2400" dirty="0"/>
            </a:br>
            <a:endParaRPr lang="en-GB" sz="2400" dirty="0"/>
          </a:p>
        </p:txBody>
      </p:sp>
    </p:spTree>
    <p:extLst>
      <p:ext uri="{BB962C8B-B14F-4D97-AF65-F5344CB8AC3E}">
        <p14:creationId xmlns:p14="http://schemas.microsoft.com/office/powerpoint/2010/main" val="3048002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78012" y="1040649"/>
            <a:ext cx="10972800" cy="5206813"/>
          </a:xfrm>
        </p:spPr>
        <p:txBody>
          <a:bodyPr>
            <a:normAutofit/>
          </a:bodyPr>
          <a:lstStyle/>
          <a:p>
            <a:pPr marL="0" indent="0">
              <a:lnSpc>
                <a:spcPct val="150000"/>
              </a:lnSpc>
              <a:buNone/>
            </a:pPr>
            <a:r>
              <a:rPr lang="en-GB" sz="1150" b="1" dirty="0">
                <a:solidFill>
                  <a:schemeClr val="tx1"/>
                </a:solidFill>
                <a:latin typeface="Montserrat" panose="00000500000000000000" pitchFamily="50" charset="0"/>
                <a:cs typeface="Arial" panose="020B0604020202020204" pitchFamily="34" charset="0"/>
              </a:rPr>
              <a:t>Lessons learnt</a:t>
            </a:r>
            <a:endParaRPr lang="en-GB" sz="1150" dirty="0">
              <a:solidFill>
                <a:schemeClr val="tx1"/>
              </a:solidFill>
              <a:latin typeface="Montserrat" panose="00000500000000000000" pitchFamily="50" charset="0"/>
              <a:cs typeface="Arial" panose="020B0604020202020204" pitchFamily="34" charset="0"/>
            </a:endParaRPr>
          </a:p>
          <a:p>
            <a:pPr>
              <a:lnSpc>
                <a:spcPct val="150000"/>
              </a:lnSpc>
            </a:pPr>
            <a:r>
              <a:rPr lang="en-GB" sz="1150" dirty="0">
                <a:solidFill>
                  <a:schemeClr val="tx1"/>
                </a:solidFill>
                <a:latin typeface="Montserrat" panose="00000500000000000000" pitchFamily="50" charset="0"/>
                <a:cs typeface="Arial" panose="020B0604020202020204" pitchFamily="34" charset="0"/>
              </a:rPr>
              <a:t>There was an overall increase in service team engagement and enthusiasm to improve the care provided. </a:t>
            </a:r>
          </a:p>
          <a:p>
            <a:pPr>
              <a:lnSpc>
                <a:spcPct val="150000"/>
              </a:lnSpc>
            </a:pPr>
            <a:r>
              <a:rPr lang="en-GB" sz="1150" dirty="0">
                <a:solidFill>
                  <a:schemeClr val="tx1"/>
                </a:solidFill>
                <a:latin typeface="Montserrat" panose="00000500000000000000" pitchFamily="50" charset="0"/>
                <a:cs typeface="Arial" panose="020B0604020202020204" pitchFamily="34" charset="0"/>
              </a:rPr>
              <a:t>Communication and a willingness to share information are key.</a:t>
            </a:r>
          </a:p>
          <a:p>
            <a:pPr>
              <a:lnSpc>
                <a:spcPct val="150000"/>
              </a:lnSpc>
            </a:pPr>
            <a:r>
              <a:rPr lang="en-GB" sz="1150" dirty="0">
                <a:solidFill>
                  <a:schemeClr val="tx1"/>
                </a:solidFill>
                <a:latin typeface="Montserrat" panose="00000500000000000000" pitchFamily="50" charset="0"/>
                <a:cs typeface="Arial" panose="020B0604020202020204" pitchFamily="34" charset="0"/>
              </a:rPr>
              <a:t>Sharing good practice and experience feeds teamwork and facilitates discussions. </a:t>
            </a:r>
          </a:p>
          <a:p>
            <a:pPr>
              <a:lnSpc>
                <a:spcPct val="150000"/>
              </a:lnSpc>
            </a:pPr>
            <a:r>
              <a:rPr lang="en-GB" sz="1150" dirty="0">
                <a:solidFill>
                  <a:schemeClr val="tx1"/>
                </a:solidFill>
                <a:latin typeface="Montserrat" panose="00000500000000000000" pitchFamily="50" charset="0"/>
                <a:cs typeface="Arial" panose="020B0604020202020204" pitchFamily="34" charset="0"/>
              </a:rPr>
              <a:t>Arranging regular meetings attended by services within the ICB is difficult but crucial to get right to foster communication and engagement.</a:t>
            </a:r>
          </a:p>
          <a:p>
            <a:pPr>
              <a:lnSpc>
                <a:spcPct val="150000"/>
              </a:lnSpc>
            </a:pPr>
            <a:r>
              <a:rPr lang="en-GB" sz="1150" dirty="0">
                <a:solidFill>
                  <a:schemeClr val="tx1"/>
                </a:solidFill>
                <a:latin typeface="Montserrat" panose="00000500000000000000" pitchFamily="50" charset="0"/>
                <a:cs typeface="Arial" panose="020B0604020202020204" pitchFamily="34" charset="0"/>
              </a:rPr>
              <a:t>More work is required for ICB leads to develop measurement mechanisms that accesses both local service data and national data on performance that can be reviewed collectively as an ICB.</a:t>
            </a:r>
          </a:p>
          <a:p>
            <a:pPr marL="0" indent="0">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
        <p:nvSpPr>
          <p:cNvPr id="6" name="Title 1">
            <a:extLst>
              <a:ext uri="{FF2B5EF4-FFF2-40B4-BE49-F238E27FC236}">
                <a16:creationId xmlns:a16="http://schemas.microsoft.com/office/drawing/2014/main" id="{C177CAEA-743D-BF33-6389-D0A7265FEB14}"/>
              </a:ext>
            </a:extLst>
          </p:cNvPr>
          <p:cNvSpPr>
            <a:spLocks noGrp="1"/>
          </p:cNvSpPr>
          <p:nvPr>
            <p:ph type="title"/>
          </p:nvPr>
        </p:nvSpPr>
        <p:spPr>
          <a:xfrm>
            <a:off x="376379" y="255254"/>
            <a:ext cx="10972800" cy="634083"/>
          </a:xfrm>
        </p:spPr>
        <p:txBody>
          <a:bodyPr>
            <a:noAutofit/>
          </a:bodyPr>
          <a:lstStyle/>
          <a:p>
            <a:br>
              <a:rPr lang="en-GB" sz="2400" dirty="0"/>
            </a:br>
            <a:br>
              <a:rPr lang="en-GB" sz="2400" dirty="0"/>
            </a:br>
            <a:r>
              <a:rPr lang="en-GB" sz="2400" dirty="0"/>
              <a:t>Improving mental health pathways – South Yorkshire Children &amp; Young People’s Alliance​ ICB</a:t>
            </a:r>
            <a:br>
              <a:rPr lang="en-GB" sz="2400" dirty="0"/>
            </a:br>
            <a:br>
              <a:rPr lang="en-GB" sz="2400" dirty="0"/>
            </a:br>
            <a:endParaRPr lang="en-GB" sz="2400" dirty="0"/>
          </a:p>
        </p:txBody>
      </p:sp>
    </p:spTree>
    <p:extLst>
      <p:ext uri="{BB962C8B-B14F-4D97-AF65-F5344CB8AC3E}">
        <p14:creationId xmlns:p14="http://schemas.microsoft.com/office/powerpoint/2010/main" val="449276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647FB1-529E-44C1-8D0A-3A7AC22A53D2}"/>
              </a:ext>
            </a:extLst>
          </p:cNvPr>
          <p:cNvSpPr>
            <a:spLocks noGrp="1"/>
          </p:cNvSpPr>
          <p:nvPr>
            <p:ph type="title"/>
          </p:nvPr>
        </p:nvSpPr>
        <p:spPr/>
        <p:txBody>
          <a:bodyPr/>
          <a:lstStyle/>
          <a:p>
            <a:r>
              <a:rPr lang="en-GB" dirty="0"/>
              <a:t> https://eqip.rcpch.ac.uk</a:t>
            </a:r>
          </a:p>
        </p:txBody>
      </p:sp>
      <p:sp>
        <p:nvSpPr>
          <p:cNvPr id="6" name="Title 4">
            <a:extLst>
              <a:ext uri="{FF2B5EF4-FFF2-40B4-BE49-F238E27FC236}">
                <a16:creationId xmlns:a16="http://schemas.microsoft.com/office/drawing/2014/main" id="{3AB3A9E1-E79D-46DF-A4FC-3E6B942782F5}"/>
              </a:ext>
            </a:extLst>
          </p:cNvPr>
          <p:cNvSpPr txBox="1">
            <a:spLocks/>
          </p:cNvSpPr>
          <p:nvPr/>
        </p:nvSpPr>
        <p:spPr>
          <a:xfrm>
            <a:off x="719403" y="4515531"/>
            <a:ext cx="10972800" cy="11430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defTabSz="1219170">
              <a:defRPr/>
            </a:pPr>
            <a:r>
              <a:rPr lang="en-GB" sz="4000" dirty="0"/>
              <a:t>@RCPCHEQIP</a:t>
            </a:r>
          </a:p>
        </p:txBody>
      </p:sp>
      <p:pic>
        <p:nvPicPr>
          <p:cNvPr id="1032" name="Picture 8" descr="Who Made That Twitter Bird? - The New York Times">
            <a:extLst>
              <a:ext uri="{FF2B5EF4-FFF2-40B4-BE49-F238E27FC236}">
                <a16:creationId xmlns:a16="http://schemas.microsoft.com/office/drawing/2014/main" id="{63274F3C-D6C4-48A8-B2D5-E07426174C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1692" y="4715976"/>
            <a:ext cx="1057625" cy="76808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4">
            <a:extLst>
              <a:ext uri="{FF2B5EF4-FFF2-40B4-BE49-F238E27FC236}">
                <a16:creationId xmlns:a16="http://schemas.microsoft.com/office/drawing/2014/main" id="{E106F2C0-4576-49BD-A74C-325DAA248F37}"/>
              </a:ext>
            </a:extLst>
          </p:cNvPr>
          <p:cNvSpPr txBox="1">
            <a:spLocks/>
          </p:cNvSpPr>
          <p:nvPr/>
        </p:nvSpPr>
        <p:spPr>
          <a:xfrm>
            <a:off x="623392" y="3398507"/>
            <a:ext cx="10972800" cy="11430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3000" b="1" kern="1200">
                <a:solidFill>
                  <a:srgbClr val="11A7F2"/>
                </a:solidFill>
                <a:latin typeface="Montserrat" panose="02000505000000020004" pitchFamily="2" charset="0"/>
                <a:ea typeface="+mj-ea"/>
                <a:cs typeface="+mj-cs"/>
              </a:defRPr>
            </a:lvl1pPr>
          </a:lstStyle>
          <a:p>
            <a:pPr defTabSz="1219170">
              <a:defRPr/>
            </a:pPr>
            <a:r>
              <a:rPr lang="en-GB" sz="4000" dirty="0"/>
              <a:t>eqip@rcpch.ac.uk</a:t>
            </a:r>
          </a:p>
        </p:txBody>
      </p:sp>
      <p:pic>
        <p:nvPicPr>
          <p:cNvPr id="2" name="Picture 1" descr="A picture containing text, clipart&#10;&#10;Description automatically generated">
            <a:extLst>
              <a:ext uri="{FF2B5EF4-FFF2-40B4-BE49-F238E27FC236}">
                <a16:creationId xmlns:a16="http://schemas.microsoft.com/office/drawing/2014/main" id="{9317DDE4-C3BF-1D70-E774-5A84519F4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82" y="6213310"/>
            <a:ext cx="1366044" cy="293061"/>
          </a:xfrm>
          <a:prstGeom prst="rect">
            <a:avLst/>
          </a:prstGeom>
        </p:spPr>
      </p:pic>
    </p:spTree>
    <p:extLst>
      <p:ext uri="{BB962C8B-B14F-4D97-AF65-F5344CB8AC3E}">
        <p14:creationId xmlns:p14="http://schemas.microsoft.com/office/powerpoint/2010/main" val="662781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87537" y="291722"/>
            <a:ext cx="10972800" cy="634083"/>
          </a:xfrm>
        </p:spPr>
        <p:txBody>
          <a:bodyPr>
            <a:noAutofit/>
          </a:bodyPr>
          <a:lstStyle/>
          <a:p>
            <a:br>
              <a:rPr lang="en-GB" sz="2667" dirty="0"/>
            </a:br>
            <a:r>
              <a:rPr lang="en-GB" sz="2400" b="1" dirty="0">
                <a:solidFill>
                  <a:srgbClr val="11A7F2"/>
                </a:solidFill>
                <a:ea typeface="+mj-ea"/>
                <a:cs typeface="+mj-cs"/>
              </a:rPr>
              <a:t>Improving mental health pathways</a:t>
            </a:r>
            <a:r>
              <a:rPr lang="en-GB" sz="2400" dirty="0"/>
              <a:t> – South Yorkshire Children &amp; Young People’s Alliance​ ICB</a:t>
            </a:r>
            <a:br>
              <a:rPr lang="en-GB" sz="2667" dirty="0"/>
            </a:br>
            <a:endParaRPr lang="en-GB" sz="2667"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387537" y="1021599"/>
            <a:ext cx="10972800" cy="5731626"/>
          </a:xfrm>
        </p:spPr>
        <p:txBody>
          <a:bodyPr vert="horz" lIns="91440" tIns="45720" rIns="91440" bIns="45720" rtlCol="0" anchor="t">
            <a:normAutofit/>
          </a:bodyPr>
          <a:lstStyle/>
          <a:p>
            <a:pPr marL="0" indent="0" algn="just">
              <a:lnSpc>
                <a:spcPct val="150000"/>
              </a:lnSpc>
              <a:buNone/>
            </a:pPr>
            <a:r>
              <a:rPr lang="en-GB" sz="1150" b="1" dirty="0">
                <a:solidFill>
                  <a:schemeClr val="tx1"/>
                </a:solidFill>
                <a:latin typeface="Montserrat"/>
                <a:cs typeface="Arial"/>
              </a:rPr>
              <a:t>Project aim</a:t>
            </a:r>
          </a:p>
          <a:p>
            <a:pPr marL="0" indent="0" algn="just">
              <a:lnSpc>
                <a:spcPct val="150000"/>
              </a:lnSpc>
              <a:buNone/>
            </a:pPr>
            <a:r>
              <a:rPr lang="en-GB" sz="1150" dirty="0">
                <a:solidFill>
                  <a:schemeClr val="tx1"/>
                </a:solidFill>
                <a:latin typeface="Montserrat"/>
                <a:cs typeface="Arial"/>
              </a:rPr>
              <a:t>By 31 May 2023, 60% of 9–18-year-old epilepsy patients in South Yorkshire ICS will have access to mental health screening supported with a referral pathway, as per local trust pathway. </a:t>
            </a: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Background</a:t>
            </a:r>
          </a:p>
          <a:p>
            <a:pPr marL="456565" indent="-456565" algn="just">
              <a:lnSpc>
                <a:spcPct val="150000"/>
              </a:lnSpc>
            </a:pPr>
            <a:r>
              <a:rPr lang="en-GB" sz="1150" dirty="0">
                <a:solidFill>
                  <a:schemeClr val="tx1"/>
                </a:solidFill>
                <a:latin typeface="Montserrat"/>
              </a:rPr>
              <a:t>South Yorkshire ICS covers a large geographical area and includes three DGHs: Doncaster and Bassetlaw NHS Foundation Trust, Rotherham NHS </a:t>
            </a:r>
            <a:r>
              <a:rPr lang="en-GB" sz="1200" dirty="0">
                <a:solidFill>
                  <a:schemeClr val="tx1"/>
                </a:solidFill>
                <a:latin typeface="Montserrat"/>
              </a:rPr>
              <a:t>Foundation Trust and</a:t>
            </a:r>
            <a:r>
              <a:rPr lang="en-GB" sz="1150" dirty="0">
                <a:solidFill>
                  <a:schemeClr val="tx1"/>
                </a:solidFill>
                <a:latin typeface="Montserrat"/>
              </a:rPr>
              <a:t> Barnsley NHS </a:t>
            </a:r>
            <a:r>
              <a:rPr lang="en-GB" sz="1200" dirty="0">
                <a:solidFill>
                  <a:schemeClr val="tx1"/>
                </a:solidFill>
                <a:latin typeface="Montserrat"/>
              </a:rPr>
              <a:t>Foundation Trust</a:t>
            </a:r>
            <a:r>
              <a:rPr lang="en-GB" sz="1150" dirty="0">
                <a:solidFill>
                  <a:schemeClr val="tx1"/>
                </a:solidFill>
                <a:latin typeface="Montserrat"/>
              </a:rPr>
              <a:t>. Sheffield Children’s Hospital is their tertiary centre for neurology, although it also provides a separate secondary care epilepsy service for the City of Sheffield. Community support is provided by the well-established and coordinated Rotherham, Doncaster and South Humber NHS Foundation Trust.</a:t>
            </a:r>
          </a:p>
          <a:p>
            <a:pPr marL="456565" indent="-456565" algn="just">
              <a:lnSpc>
                <a:spcPct val="150000"/>
              </a:lnSpc>
            </a:pPr>
            <a:r>
              <a:rPr lang="en-GB" sz="1150" dirty="0">
                <a:solidFill>
                  <a:schemeClr val="tx1"/>
                </a:solidFill>
              </a:rPr>
              <a:t>The ICB has identified some key areas for transformation and improvement, which include:</a:t>
            </a:r>
          </a:p>
          <a:p>
            <a:pPr marL="989965" lvl="1" indent="-380365" algn="just">
              <a:lnSpc>
                <a:spcPct val="150000"/>
              </a:lnSpc>
            </a:pPr>
            <a:r>
              <a:rPr lang="en-GB" sz="1150" dirty="0"/>
              <a:t>Mental health support</a:t>
            </a:r>
          </a:p>
          <a:p>
            <a:pPr marL="989965" lvl="1" indent="-380365" algn="just">
              <a:lnSpc>
                <a:spcPct val="150000"/>
              </a:lnSpc>
            </a:pPr>
            <a:r>
              <a:rPr lang="en-GB" sz="1150" dirty="0">
                <a:latin typeface="Montserrat"/>
              </a:rPr>
              <a:t>Transition services</a:t>
            </a:r>
            <a:endParaRPr lang="en-GB" sz="1150" dirty="0"/>
          </a:p>
          <a:p>
            <a:pPr marL="456565" indent="-456565" algn="just">
              <a:lnSpc>
                <a:spcPct val="150000"/>
              </a:lnSpc>
            </a:pPr>
            <a:r>
              <a:rPr lang="en-GB" sz="1150" dirty="0">
                <a:solidFill>
                  <a:schemeClr val="tx1"/>
                </a:solidFill>
                <a:latin typeface="Montserrat"/>
              </a:rPr>
              <a:t>There is a need for mental health screening within CYP epilepsy clinics. National drive to enhance transition, mental health, variations in care, and referral to tertiary care/CESS. Not always appropriate or accepted by CAMHS/IAPT for over 18s.</a:t>
            </a:r>
          </a:p>
          <a:p>
            <a:pPr marL="0" indent="0" algn="just">
              <a:lnSpc>
                <a:spcPct val="150000"/>
              </a:lnSpc>
              <a:buNone/>
            </a:pPr>
            <a:endParaRPr lang="en-GB" sz="1150" b="1" dirty="0">
              <a:solidFill>
                <a:schemeClr val="tx1"/>
              </a:solidFill>
            </a:endParaRPr>
          </a:p>
          <a:p>
            <a:pPr marL="0" indent="0" algn="just">
              <a:lnSpc>
                <a:spcPct val="150000"/>
              </a:lnSpc>
              <a:buNone/>
            </a:pPr>
            <a:r>
              <a:rPr lang="en-GB" sz="1150" b="1" dirty="0">
                <a:solidFill>
                  <a:schemeClr val="tx1"/>
                </a:solidFill>
              </a:rPr>
              <a:t>Area of focus</a:t>
            </a:r>
            <a:endParaRPr lang="en-GB" sz="1150" dirty="0">
              <a:solidFill>
                <a:schemeClr val="tx1"/>
              </a:solidFill>
            </a:endParaRPr>
          </a:p>
          <a:p>
            <a:pPr marL="456565" indent="-456565" algn="just">
              <a:lnSpc>
                <a:spcPct val="150000"/>
              </a:lnSpc>
            </a:pPr>
            <a:r>
              <a:rPr lang="en-GB" sz="1150" dirty="0">
                <a:solidFill>
                  <a:schemeClr val="tx1"/>
                </a:solidFill>
                <a:latin typeface="Montserrat"/>
              </a:rPr>
              <a:t>The team plans to develop a mental health screening tool with the engagement of patients and their families that can easily be used in clinics, both medical and nurse-led. The aim is also to develop a support pathway depending on the available local and regional resources.</a:t>
            </a: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456565" indent="-456565"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marL="456565" indent="-456565"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17012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419922" y="272672"/>
            <a:ext cx="10972800" cy="634083"/>
          </a:xfrm>
        </p:spPr>
        <p:txBody>
          <a:bodyPr>
            <a:noAutofit/>
          </a:bodyPr>
          <a:lstStyle/>
          <a:p>
            <a:br>
              <a:rPr lang="en-GB" sz="2400" dirty="0"/>
            </a:br>
            <a:r>
              <a:rPr lang="en-GB" sz="2400" b="1" dirty="0">
                <a:solidFill>
                  <a:srgbClr val="11A7F2"/>
                </a:solidFill>
                <a:ea typeface="+mj-ea"/>
                <a:cs typeface="+mj-cs"/>
              </a:rPr>
              <a:t>Improving mental health pathways</a:t>
            </a:r>
            <a:r>
              <a:rPr lang="en-GB" sz="2400" dirty="0"/>
              <a:t> – South Yorkshire Children &amp; Young People’s Alliance​ ICB</a:t>
            </a:r>
            <a:br>
              <a:rPr lang="en-GB" sz="2400" dirty="0"/>
            </a:br>
            <a:endParaRPr lang="en-GB" sz="2400" dirty="0"/>
          </a:p>
        </p:txBody>
      </p:sp>
      <p:pic>
        <p:nvPicPr>
          <p:cNvPr id="6" name="Picture 5">
            <a:extLst>
              <a:ext uri="{FF2B5EF4-FFF2-40B4-BE49-F238E27FC236}">
                <a16:creationId xmlns:a16="http://schemas.microsoft.com/office/drawing/2014/main" id="{2D5177CC-60A6-1243-8F21-E5347EA4401C}"/>
              </a:ext>
            </a:extLst>
          </p:cNvPr>
          <p:cNvPicPr>
            <a:picLocks noChangeAspect="1"/>
          </p:cNvPicPr>
          <p:nvPr/>
        </p:nvPicPr>
        <p:blipFill>
          <a:blip r:embed="rId2"/>
          <a:stretch>
            <a:fillRect/>
          </a:stretch>
        </p:blipFill>
        <p:spPr>
          <a:xfrm>
            <a:off x="1317171" y="1051788"/>
            <a:ext cx="9622972" cy="5189735"/>
          </a:xfrm>
          <a:prstGeom prst="rect">
            <a:avLst/>
          </a:prstGeom>
        </p:spPr>
      </p:pic>
    </p:spTree>
    <p:extLst>
      <p:ext uri="{BB962C8B-B14F-4D97-AF65-F5344CB8AC3E}">
        <p14:creationId xmlns:p14="http://schemas.microsoft.com/office/powerpoint/2010/main" val="2086832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67670" y="246546"/>
            <a:ext cx="10972800" cy="634083"/>
          </a:xfrm>
        </p:spPr>
        <p:txBody>
          <a:bodyPr>
            <a:noAutofit/>
          </a:bodyPr>
          <a:lstStyle/>
          <a:p>
            <a:br>
              <a:rPr lang="en-GB" sz="2400" dirty="0"/>
            </a:br>
            <a:r>
              <a:rPr lang="en-GB" sz="2400" b="1" dirty="0">
                <a:solidFill>
                  <a:srgbClr val="11A7F2"/>
                </a:solidFill>
                <a:ea typeface="+mj-ea"/>
                <a:cs typeface="+mj-cs"/>
              </a:rPr>
              <a:t>Improving mental health pathways</a:t>
            </a:r>
            <a:r>
              <a:rPr lang="en-GB" sz="2400" dirty="0"/>
              <a:t> – South Yorkshire Children &amp; Young People’s Alliance​ ICB</a:t>
            </a:r>
            <a:br>
              <a:rPr lang="en-GB" sz="2400" dirty="0"/>
            </a:br>
            <a:endParaRPr lang="en-GB" sz="2400" dirty="0"/>
          </a:p>
        </p:txBody>
      </p:sp>
      <p:pic>
        <p:nvPicPr>
          <p:cNvPr id="4" name="Picture 3">
            <a:extLst>
              <a:ext uri="{FF2B5EF4-FFF2-40B4-BE49-F238E27FC236}">
                <a16:creationId xmlns:a16="http://schemas.microsoft.com/office/drawing/2014/main" id="{BEF31693-C9C9-CD2E-BF7C-A45EE8E6D0A8}"/>
              </a:ext>
            </a:extLst>
          </p:cNvPr>
          <p:cNvPicPr>
            <a:picLocks noChangeAspect="1"/>
          </p:cNvPicPr>
          <p:nvPr/>
        </p:nvPicPr>
        <p:blipFill>
          <a:blip r:embed="rId2"/>
          <a:stretch>
            <a:fillRect/>
          </a:stretch>
        </p:blipFill>
        <p:spPr>
          <a:xfrm>
            <a:off x="1771650" y="1245044"/>
            <a:ext cx="7581900" cy="5343525"/>
          </a:xfrm>
          <a:prstGeom prst="rect">
            <a:avLst/>
          </a:prstGeom>
        </p:spPr>
      </p:pic>
    </p:spTree>
    <p:extLst>
      <p:ext uri="{BB962C8B-B14F-4D97-AF65-F5344CB8AC3E}">
        <p14:creationId xmlns:p14="http://schemas.microsoft.com/office/powerpoint/2010/main" val="423871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78012" y="239470"/>
            <a:ext cx="10972800" cy="634083"/>
          </a:xfrm>
        </p:spPr>
        <p:txBody>
          <a:bodyPr>
            <a:noAutofit/>
          </a:bodyPr>
          <a:lstStyle/>
          <a:p>
            <a:br>
              <a:rPr lang="en-GB" sz="2400" dirty="0"/>
            </a:br>
            <a:r>
              <a:rPr lang="en-GB" sz="2400" dirty="0"/>
              <a:t>Improving mental health pathways – South Yorkshire Children &amp; Young People’s Alliance​ ICB</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73262" y="945399"/>
            <a:ext cx="10972800" cy="5798301"/>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Changes</a:t>
            </a:r>
          </a:p>
          <a:p>
            <a:pPr algn="just">
              <a:lnSpc>
                <a:spcPct val="150000"/>
              </a:lnSpc>
              <a:buFont typeface="Arial" panose="020B0604020202020204" pitchFamily="34" charset="0"/>
              <a:buChar char="•"/>
            </a:pPr>
            <a:r>
              <a:rPr lang="en-GB" sz="1150" dirty="0">
                <a:solidFill>
                  <a:schemeClr val="tx1"/>
                </a:solidFill>
              </a:rPr>
              <a:t>The change idea will be to initially explore the current mental health screening and support currently available and then identify areas requiring improved tools and pathways for referral. Developing local partnerships with healthcare professionals to enhance the mental health and wellbeing of children and young people with epilepsy.</a:t>
            </a:r>
          </a:p>
          <a:p>
            <a:pPr algn="just">
              <a:lnSpc>
                <a:spcPct val="150000"/>
              </a:lnSpc>
              <a:buFont typeface="Arial" panose="020B0604020202020204" pitchFamily="34" charset="0"/>
              <a:buChar char="•"/>
            </a:pPr>
            <a:r>
              <a:rPr lang="en-GB" sz="1150" dirty="0">
                <a:solidFill>
                  <a:schemeClr val="tx1"/>
                </a:solidFill>
              </a:rPr>
              <a:t>The ICS is in the discovery stage of trying to understand the current processes in place at each Trust that offers patients regular mental health check-ups and the standardised tools that are used. The ICS is collecting this information via a simple survey of four questions to be filled in by their colleagues in each Trust. The questions are:</a:t>
            </a:r>
          </a:p>
          <a:p>
            <a:pPr lvl="1" algn="just">
              <a:lnSpc>
                <a:spcPct val="150000"/>
              </a:lnSpc>
            </a:pPr>
            <a:r>
              <a:rPr lang="en-GB" sz="1150" dirty="0"/>
              <a:t>How often would you screen for mental health?</a:t>
            </a:r>
          </a:p>
          <a:p>
            <a:pPr lvl="1" algn="just">
              <a:lnSpc>
                <a:spcPct val="150000"/>
              </a:lnSpc>
            </a:pPr>
            <a:r>
              <a:rPr lang="en-GB" sz="1150" dirty="0"/>
              <a:t>Do you have any standardised tools for mental health screening?</a:t>
            </a:r>
          </a:p>
          <a:p>
            <a:pPr lvl="1" algn="just">
              <a:lnSpc>
                <a:spcPct val="150000"/>
              </a:lnSpc>
            </a:pPr>
            <a:r>
              <a:rPr lang="en-GB" sz="1150" dirty="0"/>
              <a:t>Have you got access to a psychologist directly?</a:t>
            </a:r>
          </a:p>
          <a:p>
            <a:pPr lvl="1" algn="just">
              <a:lnSpc>
                <a:spcPct val="150000"/>
              </a:lnSpc>
            </a:pPr>
            <a:r>
              <a:rPr lang="en-GB" sz="1150" dirty="0"/>
              <a:t>Do you have access to a local charity or support group to send postings to parents or patients for mental health support?</a:t>
            </a:r>
          </a:p>
          <a:p>
            <a:pPr algn="just">
              <a:lnSpc>
                <a:spcPct val="150000"/>
              </a:lnSpc>
              <a:buFont typeface="Arial" panose="020B0604020202020204" pitchFamily="34" charset="0"/>
              <a:buChar char="•"/>
            </a:pPr>
            <a:r>
              <a:rPr lang="en-GB" sz="1150" dirty="0">
                <a:solidFill>
                  <a:schemeClr val="tx1"/>
                </a:solidFill>
              </a:rPr>
              <a:t>The ICS have received up to four survey replies so far and have agreed the next steps would be to engage and work with the patients and families to improve the experience and quality of care in this area for both the patients and the families.</a:t>
            </a:r>
          </a:p>
          <a:p>
            <a:pPr marL="0" indent="0" algn="just">
              <a:lnSpc>
                <a:spcPct val="150000"/>
              </a:lnSpc>
              <a:buNone/>
            </a:pPr>
            <a:endParaRPr lang="en-GB" sz="1150" b="1" dirty="0">
              <a:solidFill>
                <a:schemeClr val="tx1"/>
              </a:solidFill>
            </a:endParaRPr>
          </a:p>
          <a:p>
            <a:pPr marL="0" indent="0" algn="just">
              <a:lnSpc>
                <a:spcPct val="150000"/>
              </a:lnSpc>
              <a:buNone/>
            </a:pPr>
            <a:r>
              <a:rPr lang="en-GB" sz="1150" b="1" dirty="0">
                <a:solidFill>
                  <a:schemeClr val="tx1"/>
                </a:solidFill>
              </a:rPr>
              <a:t>Other areas of focus</a:t>
            </a:r>
            <a:endParaRPr lang="en-GB" sz="1150" dirty="0">
              <a:solidFill>
                <a:schemeClr val="tx1"/>
              </a:solidFill>
            </a:endParaRPr>
          </a:p>
          <a:p>
            <a:pPr algn="just">
              <a:lnSpc>
                <a:spcPct val="150000"/>
              </a:lnSpc>
              <a:buFont typeface="Arial" panose="020B0604020202020204" pitchFamily="34" charset="0"/>
              <a:buChar char="•"/>
            </a:pPr>
            <a:r>
              <a:rPr lang="en-GB" sz="1150" dirty="0">
                <a:solidFill>
                  <a:schemeClr val="tx1"/>
                </a:solidFill>
              </a:rPr>
              <a:t>Working with Improving Access to Psychological Therapies (IAPT) has raised an issue with access for patients under 18 years old who have high-risk mental health conditions but do not meet the age standard for referral to IAPT services. Therefore, there is a need to address the problem with GPs and local services to refer these patients who require much-needed support from younger age groups.</a:t>
            </a: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111931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78012" y="285189"/>
            <a:ext cx="10972800" cy="634083"/>
          </a:xfrm>
        </p:spPr>
        <p:txBody>
          <a:bodyPr>
            <a:noAutofit/>
          </a:bodyPr>
          <a:lstStyle/>
          <a:p>
            <a:br>
              <a:rPr lang="en-GB" sz="2400" dirty="0"/>
            </a:br>
            <a:r>
              <a:rPr lang="en-GB" sz="2400" dirty="0"/>
              <a:t>Improving mental health pathways – South Yorkshire Children &amp; Young People’s Alliance​ ICB</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73262" y="945399"/>
            <a:ext cx="11159496" cy="5798301"/>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Changes</a:t>
            </a:r>
          </a:p>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Other areas of focus</a:t>
            </a:r>
          </a:p>
          <a:p>
            <a:pPr algn="just">
              <a:lnSpc>
                <a:spcPct val="150000"/>
              </a:lnSpc>
              <a:buFont typeface="Arial" panose="020B0604020202020204" pitchFamily="34" charset="0"/>
              <a:buChar char="•"/>
            </a:pPr>
            <a:r>
              <a:rPr lang="en-GB" sz="1150" dirty="0">
                <a:solidFill>
                  <a:schemeClr val="tx1"/>
                </a:solidFill>
              </a:rPr>
              <a:t>Improving upon a casual pathway by offering better quality that can be measured via patient experience and satisfaction that a level of care is being received from local services and patients are signposted to less complex mental health conditions.</a:t>
            </a:r>
          </a:p>
          <a:p>
            <a:pPr algn="just">
              <a:lnSpc>
                <a:spcPct val="150000"/>
              </a:lnSpc>
              <a:buFont typeface="Arial" panose="020B0604020202020204" pitchFamily="34" charset="0"/>
              <a:buChar char="•"/>
            </a:pPr>
            <a:r>
              <a:rPr lang="en-GB" sz="1150" dirty="0">
                <a:solidFill>
                  <a:schemeClr val="tx1"/>
                </a:solidFill>
              </a:rPr>
              <a:t>Creating a process that updates care plans and reasons for discharge from these agencies via a communication pathway that loops back to the acute service.</a:t>
            </a:r>
          </a:p>
          <a:p>
            <a:pPr algn="just">
              <a:lnSpc>
                <a:spcPct val="150000"/>
              </a:lnSpc>
              <a:buFont typeface="Arial" panose="020B0604020202020204" pitchFamily="34" charset="0"/>
              <a:buChar char="•"/>
            </a:pPr>
            <a:r>
              <a:rPr lang="en-GB" sz="1150" dirty="0">
                <a:solidFill>
                  <a:schemeClr val="tx1"/>
                </a:solidFill>
              </a:rPr>
              <a:t>Lack of clinical psychologist support for children with chronic mental illness is evident within the ICB, and a job role is currently vacant, requiring alternative referral pathways that may not be of the same standard.</a:t>
            </a:r>
          </a:p>
          <a:p>
            <a:pPr algn="just">
              <a:lnSpc>
                <a:spcPct val="150000"/>
              </a:lnSpc>
              <a:buFont typeface="Arial" panose="020B0604020202020204" pitchFamily="34" charset="0"/>
              <a:buChar char="•"/>
            </a:pPr>
            <a:r>
              <a:rPr lang="en-GB" sz="1150" b="1" dirty="0">
                <a:solidFill>
                  <a:schemeClr val="tx1"/>
                </a:solidFill>
              </a:rPr>
              <a:t>Bassetlaw’s</a:t>
            </a:r>
            <a:r>
              <a:rPr lang="en-GB" sz="1150" dirty="0">
                <a:solidFill>
                  <a:schemeClr val="tx1"/>
                </a:solidFill>
              </a:rPr>
              <a:t> lead epilepsy consultants and nurses have completed a baseline questionnaire on the current service provision for mental health.</a:t>
            </a:r>
          </a:p>
          <a:p>
            <a:pPr algn="just">
              <a:lnSpc>
                <a:spcPct val="150000"/>
              </a:lnSpc>
              <a:buFont typeface="Arial" panose="020B0604020202020204" pitchFamily="34" charset="0"/>
              <a:buChar char="•"/>
            </a:pPr>
            <a:r>
              <a:rPr lang="en-GB" sz="1150" b="1" dirty="0">
                <a:solidFill>
                  <a:schemeClr val="tx1"/>
                </a:solidFill>
              </a:rPr>
              <a:t>Barnsley </a:t>
            </a:r>
            <a:r>
              <a:rPr lang="en-GB" sz="1150" dirty="0">
                <a:solidFill>
                  <a:schemeClr val="tx1"/>
                </a:solidFill>
              </a:rPr>
              <a:t>plans to adopt the </a:t>
            </a:r>
            <a:r>
              <a:rPr lang="en-GB" sz="1150" dirty="0">
                <a:solidFill>
                  <a:schemeClr val="tx1"/>
                </a:solidFill>
                <a:hlinkClick r:id="rId2"/>
              </a:rPr>
              <a:t>Global Mental Health Assessment Tool (GMHAT)</a:t>
            </a:r>
            <a:r>
              <a:rPr lang="en-GB" sz="1150" dirty="0">
                <a:solidFill>
                  <a:schemeClr val="tx1"/>
                </a:solidFill>
              </a:rPr>
              <a:t> to identify the number of patients who require mental health support and build a business case for mental health support offers.</a:t>
            </a:r>
          </a:p>
          <a:p>
            <a:pPr algn="just">
              <a:lnSpc>
                <a:spcPct val="150000"/>
              </a:lnSpc>
              <a:buFont typeface="Arial" panose="020B0604020202020204" pitchFamily="34" charset="0"/>
              <a:buChar char="•"/>
            </a:pPr>
            <a:r>
              <a:rPr lang="en-GB" sz="1150" b="1" dirty="0">
                <a:solidFill>
                  <a:schemeClr val="tx1"/>
                </a:solidFill>
              </a:rPr>
              <a:t>Sheffield</a:t>
            </a:r>
            <a:r>
              <a:rPr lang="en-GB" sz="1150" dirty="0">
                <a:solidFill>
                  <a:schemeClr val="tx1"/>
                </a:solidFill>
              </a:rPr>
              <a:t> plans to expand the scope of mental health support services available to epilepsy patients (e.g., Sheffield IAPT, SCFT Lucy Project).</a:t>
            </a:r>
          </a:p>
          <a:p>
            <a:pPr algn="just">
              <a:lnSpc>
                <a:spcPct val="150000"/>
              </a:lnSpc>
              <a:buFont typeface="Arial" panose="020B0604020202020204" pitchFamily="34" charset="0"/>
              <a:buChar char="•"/>
            </a:pPr>
            <a:r>
              <a:rPr lang="en-GB" sz="1150" dirty="0">
                <a:solidFill>
                  <a:schemeClr val="tx1"/>
                </a:solidFill>
              </a:rPr>
              <a:t>SYB ICB epilepsy leads met with the Young Epilepsy charity’s Young Supporter, who is a 20-year-old university student with epilepsy, who would be happy to engage with the epilepsy transformation programme, including EQIP.</a:t>
            </a:r>
          </a:p>
          <a:p>
            <a:pPr algn="just">
              <a:lnSpc>
                <a:spcPct val="150000"/>
              </a:lnSpc>
              <a:buFont typeface="Arial" panose="020B0604020202020204" pitchFamily="34" charset="0"/>
              <a:buChar char="•"/>
            </a:pPr>
            <a:r>
              <a:rPr lang="en-GB" sz="1150" dirty="0">
                <a:solidFill>
                  <a:schemeClr val="tx1"/>
                </a:solidFill>
                <a:hlinkClick r:id="rId3"/>
              </a:rPr>
              <a:t>Chilypep (Children and Young People's Empowerment Project)</a:t>
            </a:r>
            <a:r>
              <a:rPr lang="en-GB" sz="1150" dirty="0">
                <a:solidFill>
                  <a:schemeClr val="tx1"/>
                </a:solidFill>
              </a:rPr>
              <a:t> has successfully been awarded the tender for CYP Voice from the ICB CYP Alliance to collate the views of CYP across South Yorkshire to input into CYP Transformation Programme workstreams, including epilepsy.</a:t>
            </a:r>
          </a:p>
          <a:p>
            <a:pPr algn="just">
              <a:lnSpc>
                <a:spcPct val="150000"/>
              </a:lnSpc>
              <a:buFont typeface="Arial" panose="020B0604020202020204" pitchFamily="34" charset="0"/>
              <a:buChar char="•"/>
            </a:pPr>
            <a:r>
              <a:rPr lang="en-GB" sz="1150" dirty="0">
                <a:solidFill>
                  <a:schemeClr val="tx1"/>
                </a:solidFill>
              </a:rPr>
              <a:t>As an ICB, each Trust team came to an agreement that they would work on the same area of topic (mental health) but would work on components that led to achieving the project's aim. They planned to revisit their aim and make tweaks to some of the wording to make it more achievable for everyone. They would then plan to present their improvements as a whole.</a:t>
            </a: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275945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404137" y="259062"/>
            <a:ext cx="10972800" cy="634083"/>
          </a:xfrm>
        </p:spPr>
        <p:txBody>
          <a:bodyPr>
            <a:noAutofit/>
          </a:bodyPr>
          <a:lstStyle/>
          <a:p>
            <a:br>
              <a:rPr lang="en-GB" sz="2400" dirty="0"/>
            </a:br>
            <a:r>
              <a:rPr lang="en-GB" sz="2400" dirty="0"/>
              <a:t>Improving mental health pathways – South Yorkshire Children &amp; Young People’s Alliance​ ICB</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73262" y="945399"/>
            <a:ext cx="10972800" cy="5798301"/>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Changes</a:t>
            </a:r>
          </a:p>
          <a:p>
            <a:pPr algn="just">
              <a:lnSpc>
                <a:spcPct val="150000"/>
              </a:lnSpc>
              <a:buFont typeface="Arial" panose="020B0604020202020204" pitchFamily="34" charset="0"/>
              <a:buChar char="•"/>
            </a:pPr>
            <a:r>
              <a:rPr lang="en-GB" sz="1150" dirty="0">
                <a:solidFill>
                  <a:schemeClr val="tx1"/>
                </a:solidFill>
              </a:rPr>
              <a:t>From an ICB national transformation perspective, the team began a process of identification of services that offer mental health support that was previously unknown to the teams, and approached these services in terms of access to psychological support or access to wellbeing support.</a:t>
            </a:r>
          </a:p>
          <a:p>
            <a:pPr algn="just">
              <a:lnSpc>
                <a:spcPct val="150000"/>
              </a:lnSpc>
              <a:buFont typeface="Arial" panose="020B0604020202020204" pitchFamily="34" charset="0"/>
              <a:buChar char="•"/>
            </a:pPr>
            <a:r>
              <a:rPr lang="en-GB" sz="1150" dirty="0">
                <a:solidFill>
                  <a:schemeClr val="tx1"/>
                </a:solidFill>
              </a:rPr>
              <a:t>EQIP has provided the team space to look for these opportunities, open those doors, and spread that knowledge to clinicians within the ICB.</a:t>
            </a:r>
          </a:p>
          <a:p>
            <a:pPr algn="just">
              <a:lnSpc>
                <a:spcPct val="150000"/>
              </a:lnSpc>
              <a:buFont typeface="Arial" panose="020B0604020202020204" pitchFamily="34" charset="0"/>
              <a:buChar char="•"/>
            </a:pPr>
            <a:r>
              <a:rPr lang="en-GB" sz="1150" dirty="0">
                <a:solidFill>
                  <a:schemeClr val="tx1"/>
                </a:solidFill>
              </a:rPr>
              <a:t>The team received an RCPCH &amp;US patient engagement box, which has been used in clinics and received a positive response from patients.</a:t>
            </a:r>
          </a:p>
          <a:p>
            <a:pPr algn="just">
              <a:lnSpc>
                <a:spcPct val="150000"/>
              </a:lnSpc>
              <a:buFont typeface="Arial" panose="020B0604020202020204" pitchFamily="34" charset="0"/>
              <a:buChar char="•"/>
            </a:pPr>
            <a:r>
              <a:rPr lang="en-GB" sz="1150" dirty="0">
                <a:solidFill>
                  <a:schemeClr val="tx1"/>
                </a:solidFill>
              </a:rPr>
              <a:t>Patients and their families provided photographic permission to the team to be used within their project poster.</a:t>
            </a:r>
          </a:p>
          <a:p>
            <a:pPr algn="just">
              <a:lnSpc>
                <a:spcPct val="150000"/>
              </a:lnSpc>
              <a:buFont typeface="Arial" panose="020B0604020202020204" pitchFamily="34" charset="0"/>
              <a:buChar char="•"/>
            </a:pPr>
            <a:endParaRPr lang="en-GB" sz="1150" dirty="0">
              <a:solidFill>
                <a:schemeClr val="tx1"/>
              </a:solidFill>
            </a:endParaRPr>
          </a:p>
          <a:p>
            <a:pPr marL="0" indent="0" algn="just">
              <a:lnSpc>
                <a:spcPct val="150000"/>
              </a:lnSpc>
              <a:buNone/>
            </a:pPr>
            <a:r>
              <a:rPr lang="en-GB" sz="1150" b="1" dirty="0">
                <a:solidFill>
                  <a:schemeClr val="tx1"/>
                </a:solidFill>
              </a:rPr>
              <a:t>Doncaster and Bassetlaw NHSFT – ICB</a:t>
            </a:r>
            <a:endParaRPr lang="en-GB" sz="1150" dirty="0">
              <a:solidFill>
                <a:schemeClr val="tx1"/>
              </a:solidFill>
            </a:endParaRPr>
          </a:p>
          <a:p>
            <a:pPr algn="just">
              <a:lnSpc>
                <a:spcPct val="150000"/>
              </a:lnSpc>
              <a:buFont typeface="Arial" panose="020B0604020202020204" pitchFamily="34" charset="0"/>
              <a:buChar char="•"/>
            </a:pPr>
            <a:r>
              <a:rPr lang="en-GB" sz="1150" dirty="0">
                <a:solidFill>
                  <a:schemeClr val="tx1"/>
                </a:solidFill>
              </a:rPr>
              <a:t>Created a patient and family survey using baseline data that showed discrepancies in what access is available for mental health support. The local team will focus on this for the next 4 months and then include it as part of their EQIP project.</a:t>
            </a:r>
          </a:p>
          <a:p>
            <a:pPr algn="just">
              <a:lnSpc>
                <a:spcPct val="150000"/>
              </a:lnSpc>
              <a:buFont typeface="Arial" panose="020B0604020202020204" pitchFamily="34" charset="0"/>
              <a:buChar char="•"/>
            </a:pPr>
            <a:r>
              <a:rPr lang="en-GB" sz="1150" dirty="0">
                <a:solidFill>
                  <a:schemeClr val="tx1"/>
                </a:solidFill>
              </a:rPr>
              <a:t>Tested a few questions with patients, including signposting to local charities. Requested feedback in a month or two on their experience. Additionally, plans are in progress to assess the available support with mental health screening tools.</a:t>
            </a:r>
          </a:p>
          <a:p>
            <a:pPr algn="just">
              <a:lnSpc>
                <a:spcPct val="150000"/>
              </a:lnSpc>
              <a:buFont typeface="Arial" panose="020B0604020202020204" pitchFamily="34" charset="0"/>
              <a:buChar char="•"/>
            </a:pPr>
            <a:r>
              <a:rPr lang="en-GB" sz="1150" dirty="0">
                <a:solidFill>
                  <a:schemeClr val="tx1"/>
                </a:solidFill>
              </a:rPr>
              <a:t>Began engaging patients and families with regards to using a screening tool that has been developed over the last 2–3 weeks. This intervention will be in place until a formal pathway has been established.</a:t>
            </a:r>
          </a:p>
          <a:p>
            <a:pPr marL="0" indent="0" algn="just">
              <a:lnSpc>
                <a:spcPct val="150000"/>
              </a:lnSpc>
              <a:buNone/>
            </a:pPr>
            <a:endParaRPr lang="en-GB" sz="1150" dirty="0">
              <a:solidFill>
                <a:schemeClr val="tx1"/>
              </a:solidFill>
            </a:endParaRPr>
          </a:p>
          <a:p>
            <a:pPr algn="just">
              <a:lnSpc>
                <a:spcPct val="150000"/>
              </a:lnSpc>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066254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78012" y="259062"/>
            <a:ext cx="10972800" cy="634083"/>
          </a:xfrm>
        </p:spPr>
        <p:txBody>
          <a:bodyPr>
            <a:noAutofit/>
          </a:bodyPr>
          <a:lstStyle/>
          <a:p>
            <a:br>
              <a:rPr lang="en-GB" sz="2400" dirty="0"/>
            </a:br>
            <a:r>
              <a:rPr lang="en-GB" sz="2400" dirty="0"/>
              <a:t>Improving mental health pathways – South Yorkshire Children &amp; Young People’s Alliance​ ICB</a:t>
            </a: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73262" y="945399"/>
            <a:ext cx="10972800" cy="5798301"/>
          </a:xfrm>
        </p:spPr>
        <p:txBody>
          <a:bodyPr>
            <a:norm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Changes</a:t>
            </a: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Rotherham Hospital NHSFT – ICB​</a:t>
            </a:r>
          </a:p>
          <a:p>
            <a:pPr algn="just">
              <a:lnSpc>
                <a:spcPct val="150000"/>
              </a:lnSpc>
              <a:buFont typeface="Arial" panose="020B0604020202020204" pitchFamily="34" charset="0"/>
              <a:buChar char="•"/>
            </a:pPr>
            <a:r>
              <a:rPr lang="en-GB" sz="1150" dirty="0">
                <a:solidFill>
                  <a:schemeClr val="tx1"/>
                </a:solidFill>
              </a:rPr>
              <a:t>Began collecting feedback by engaging with patients on how they find the current pathway and their experience to feed into future changes.</a:t>
            </a:r>
          </a:p>
          <a:p>
            <a:pPr algn="just">
              <a:lnSpc>
                <a:spcPct val="150000"/>
              </a:lnSpc>
              <a:buFont typeface="Arial" panose="020B0604020202020204" pitchFamily="34" charset="0"/>
              <a:buChar char="•"/>
            </a:pPr>
            <a:r>
              <a:rPr lang="en-GB" sz="1150" dirty="0">
                <a:solidFill>
                  <a:schemeClr val="tx1"/>
                </a:solidFill>
              </a:rPr>
              <a:t>Attempting to develop a short tool using a few questions that is used in diabetes and implemented within epilepsy clinics. However, the first step is to gather information about the available resources and design a signposting package to share with patients.</a:t>
            </a:r>
          </a:p>
          <a:p>
            <a:pPr algn="just">
              <a:lnSpc>
                <a:spcPct val="150000"/>
              </a:lnSpc>
              <a:buFont typeface="Arial" panose="020B0604020202020204" pitchFamily="34" charset="0"/>
              <a:buChar char="•"/>
            </a:pPr>
            <a:r>
              <a:rPr lang="en-GB" sz="1150" dirty="0">
                <a:solidFill>
                  <a:schemeClr val="tx1"/>
                </a:solidFill>
              </a:rPr>
              <a:t>Still in the process of securing a psychologist for the epilepsy team.</a:t>
            </a:r>
          </a:p>
          <a:p>
            <a:pPr algn="just">
              <a:lnSpc>
                <a:spcPct val="150000"/>
              </a:lnSpc>
              <a:buFont typeface="Arial" panose="020B0604020202020204" pitchFamily="34" charset="0"/>
              <a:buChar char="•"/>
            </a:pPr>
            <a:r>
              <a:rPr lang="en-GB" sz="1150" dirty="0">
                <a:solidFill>
                  <a:schemeClr val="tx1"/>
                </a:solidFill>
              </a:rPr>
              <a:t>Developing a leaflet containing information about how to approach CAMHS.</a:t>
            </a: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r>
              <a:rPr lang="en-GB" sz="1150" b="1" dirty="0">
                <a:solidFill>
                  <a:schemeClr val="tx1"/>
                </a:solidFill>
              </a:rPr>
              <a:t>Sheffield Children’s Hospital </a:t>
            </a:r>
            <a:r>
              <a:rPr lang="en-GB" sz="1150" b="1" dirty="0">
                <a:solidFill>
                  <a:schemeClr val="tx1"/>
                </a:solidFill>
                <a:latin typeface="Montserrat" panose="00000500000000000000" pitchFamily="50" charset="0"/>
                <a:cs typeface="Arial" panose="020B0604020202020204" pitchFamily="34" charset="0"/>
              </a:rPr>
              <a:t>–</a:t>
            </a:r>
            <a:r>
              <a:rPr lang="en-GB" sz="1150" b="1" dirty="0">
                <a:solidFill>
                  <a:schemeClr val="tx1"/>
                </a:solidFill>
              </a:rPr>
              <a:t> ICB</a:t>
            </a:r>
          </a:p>
          <a:p>
            <a:pPr algn="just">
              <a:lnSpc>
                <a:spcPct val="160000"/>
              </a:lnSpc>
              <a:buFont typeface="Arial" panose="020B0604020202020204" pitchFamily="34" charset="0"/>
              <a:buChar char="•"/>
            </a:pPr>
            <a:r>
              <a:rPr lang="en-GB" sz="1150" dirty="0">
                <a:solidFill>
                  <a:schemeClr val="tx1"/>
                </a:solidFill>
              </a:rPr>
              <a:t>Progress with the support in engaging a psychologist that was a part of the </a:t>
            </a:r>
            <a:r>
              <a:rPr lang="en-GB" sz="1150" dirty="0">
                <a:hlinkClick r:id="rId2"/>
              </a:rPr>
              <a:t>Lucy Project</a:t>
            </a:r>
            <a:r>
              <a:rPr lang="en-GB" sz="1150" dirty="0"/>
              <a:t> </a:t>
            </a:r>
            <a:r>
              <a:rPr lang="en-GB" sz="1150" dirty="0">
                <a:solidFill>
                  <a:schemeClr val="tx1"/>
                </a:solidFill>
              </a:rPr>
              <a:t>and had a helpful discussion regarding access to support with mental health for children and young people younger than 18 years old. This resulted in gaining access to a pilot of the Lucy Project that was created by UCL Great Ormond Street, which they have now utilised in Sheffield, where the children can self-refer and access low-level support.</a:t>
            </a:r>
          </a:p>
          <a:p>
            <a:pPr algn="just">
              <a:lnSpc>
                <a:spcPct val="160000"/>
              </a:lnSpc>
              <a:buFont typeface="Arial" panose="020B0604020202020204" pitchFamily="34" charset="0"/>
              <a:buChar char="•"/>
            </a:pPr>
            <a:r>
              <a:rPr lang="en-GB" sz="1150" dirty="0">
                <a:solidFill>
                  <a:schemeClr val="tx1"/>
                </a:solidFill>
              </a:rPr>
              <a:t>Engaged with IAPT and had a meaningful conversation that resulted in providing signposted self-referral leaflets with QR codes to patients who require support.</a:t>
            </a:r>
          </a:p>
          <a:p>
            <a:pPr algn="just">
              <a:lnSpc>
                <a:spcPct val="160000"/>
              </a:lnSpc>
              <a:buFont typeface="Arial" panose="020B0604020202020204" pitchFamily="34" charset="0"/>
              <a:buChar char="•"/>
            </a:pPr>
            <a:r>
              <a:rPr lang="en-GB" sz="1150" dirty="0">
                <a:solidFill>
                  <a:schemeClr val="tx1"/>
                </a:solidFill>
              </a:rPr>
              <a:t>Identifying patients who are appropriate for the Lucy Project is a form of screening, and the wording was reviewed so it did not sound too formal.</a:t>
            </a: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dirty="0">
              <a:solidFill>
                <a:schemeClr val="tx1"/>
              </a:solidFill>
              <a:latin typeface="Montserrat" panose="00000500000000000000" pitchFamily="50" charset="0"/>
              <a:cs typeface="Arial" panose="020B0604020202020204" pitchFamily="34" charset="0"/>
            </a:endParaRPr>
          </a:p>
          <a:p>
            <a:pPr marL="0" indent="0" algn="just">
              <a:lnSpc>
                <a:spcPct val="150000"/>
              </a:lnSpc>
              <a:buNone/>
            </a:pPr>
            <a:endParaRPr lang="en-GB" sz="1150" b="1"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pP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15685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2DF3-181F-8CA7-D221-4BBF2DA5B080}"/>
              </a:ext>
            </a:extLst>
          </p:cNvPr>
          <p:cNvSpPr>
            <a:spLocks noGrp="1"/>
          </p:cNvSpPr>
          <p:nvPr>
            <p:ph type="title"/>
          </p:nvPr>
        </p:nvSpPr>
        <p:spPr>
          <a:xfrm>
            <a:off x="378012" y="248175"/>
            <a:ext cx="10972800" cy="634083"/>
          </a:xfrm>
        </p:spPr>
        <p:txBody>
          <a:bodyPr>
            <a:noAutofit/>
          </a:bodyPr>
          <a:lstStyle/>
          <a:p>
            <a:br>
              <a:rPr lang="en-GB" sz="2400" dirty="0"/>
            </a:br>
            <a:br>
              <a:rPr lang="en-GB" sz="2400" dirty="0"/>
            </a:br>
            <a:r>
              <a:rPr lang="en-GB" sz="2400" dirty="0"/>
              <a:t>Improving mental health pathways – South Yorkshire Children &amp; Young People’s Alliance​ ICB</a:t>
            </a:r>
            <a:br>
              <a:rPr lang="en-GB" sz="2400" dirty="0"/>
            </a:br>
            <a:br>
              <a:rPr lang="en-GB" sz="2400" dirty="0"/>
            </a:br>
            <a:endParaRPr lang="en-GB" sz="2400" dirty="0"/>
          </a:p>
        </p:txBody>
      </p:sp>
      <p:sp>
        <p:nvSpPr>
          <p:cNvPr id="5" name="Content Placeholder 4">
            <a:extLst>
              <a:ext uri="{FF2B5EF4-FFF2-40B4-BE49-F238E27FC236}">
                <a16:creationId xmlns:a16="http://schemas.microsoft.com/office/drawing/2014/main" id="{17624B36-A292-AB0C-54D5-FD657CE3438E}"/>
              </a:ext>
            </a:extLst>
          </p:cNvPr>
          <p:cNvSpPr>
            <a:spLocks noGrp="1"/>
          </p:cNvSpPr>
          <p:nvPr>
            <p:ph idx="1"/>
          </p:nvPr>
        </p:nvSpPr>
        <p:spPr>
          <a:xfrm>
            <a:off x="473261" y="945399"/>
            <a:ext cx="11423463" cy="5798301"/>
          </a:xfrm>
        </p:spPr>
        <p:txBody>
          <a:bodyPr>
            <a:noAutofit/>
          </a:bodyPr>
          <a:lstStyle/>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Changes</a:t>
            </a:r>
          </a:p>
          <a:p>
            <a:pPr marL="0" indent="0" algn="just">
              <a:lnSpc>
                <a:spcPct val="150000"/>
              </a:lnSpc>
              <a:buNone/>
            </a:pPr>
            <a:r>
              <a:rPr lang="en-GB" sz="1150" b="1" dirty="0">
                <a:solidFill>
                  <a:schemeClr val="tx1"/>
                </a:solidFill>
                <a:latin typeface="Montserrat" panose="00000500000000000000" pitchFamily="50" charset="0"/>
                <a:cs typeface="Arial" panose="020B0604020202020204" pitchFamily="34" charset="0"/>
              </a:rPr>
              <a:t>Barnsley Hospital NHSFT – ICB​</a:t>
            </a:r>
            <a:endParaRPr lang="en-GB" sz="1150" dirty="0">
              <a:solidFill>
                <a:schemeClr val="tx1"/>
              </a:solidFill>
              <a:latin typeface="Montserrat" panose="00000500000000000000" pitchFamily="50" charset="0"/>
              <a:cs typeface="Arial" panose="020B0604020202020204" pitchFamily="34" charset="0"/>
            </a:endParaRPr>
          </a:p>
          <a:p>
            <a:pPr algn="just">
              <a:lnSpc>
                <a:spcPct val="150000"/>
              </a:lnSpc>
              <a:buFont typeface="Arial" panose="020B0604020202020204" pitchFamily="34" charset="0"/>
              <a:buChar char="•"/>
            </a:pPr>
            <a:r>
              <a:rPr lang="en-GB" sz="1150" dirty="0">
                <a:solidFill>
                  <a:schemeClr val="tx1"/>
                </a:solidFill>
              </a:rPr>
              <a:t>Plans to implement the </a:t>
            </a:r>
            <a:r>
              <a:rPr lang="en-GB" sz="1150" dirty="0">
                <a:hlinkClick r:id="rId2"/>
              </a:rPr>
              <a:t>GMHAT</a:t>
            </a:r>
            <a:r>
              <a:rPr lang="en-GB" sz="1150" dirty="0">
                <a:solidFill>
                  <a:schemeClr val="tx1"/>
                </a:solidFill>
              </a:rPr>
              <a:t>, a computerised clinical assessment tool developed to rapidly assess and identify mental health problems in a range of settings, identify patients who require mental health support, and build a business case.</a:t>
            </a:r>
          </a:p>
          <a:p>
            <a:pPr algn="just">
              <a:lnSpc>
                <a:spcPct val="150000"/>
              </a:lnSpc>
              <a:buFont typeface="Arial" panose="020B0604020202020204" pitchFamily="34" charset="0"/>
              <a:buChar char="•"/>
            </a:pPr>
            <a:r>
              <a:rPr lang="en-GB" sz="1150" dirty="0">
                <a:solidFill>
                  <a:schemeClr val="tx1"/>
                </a:solidFill>
              </a:rPr>
              <a:t>Attempting to develop an app that is a mental health assessment by mental health-trained medics. Meanwhile, patients are being signposted.</a:t>
            </a:r>
          </a:p>
          <a:p>
            <a:pPr algn="just">
              <a:lnSpc>
                <a:spcPct val="150000"/>
              </a:lnSpc>
              <a:buFont typeface="Arial" panose="020B0604020202020204" pitchFamily="34" charset="0"/>
              <a:buChar char="•"/>
            </a:pPr>
            <a:r>
              <a:rPr lang="en-GB" sz="1150" dirty="0">
                <a:solidFill>
                  <a:schemeClr val="tx1"/>
                </a:solidFill>
              </a:rPr>
              <a:t>Patients with behavioural conditions such as autism or ADHD are being supported by community services in the area; this reduces the time taken for the ASD assessment, which is associated with the elaborate mental health assessment. ADHD patients are also supported by CAMHS, although there is a long waiting list.</a:t>
            </a:r>
          </a:p>
          <a:p>
            <a:pPr algn="just">
              <a:lnSpc>
                <a:spcPct val="150000"/>
              </a:lnSpc>
              <a:buFont typeface="Arial" panose="020B0604020202020204" pitchFamily="34" charset="0"/>
              <a:buChar char="•"/>
            </a:pPr>
            <a:r>
              <a:rPr lang="en-GB" sz="1150" dirty="0">
                <a:solidFill>
                  <a:schemeClr val="tx1"/>
                </a:solidFill>
              </a:rPr>
              <a:t>Building relations with a school team or school nurses to support children and young people with anxiety, stress, or low self-esteem because these conditions are not supported by CAMHS.</a:t>
            </a:r>
          </a:p>
          <a:p>
            <a:pPr algn="just">
              <a:lnSpc>
                <a:spcPct val="150000"/>
              </a:lnSpc>
              <a:buFont typeface="Arial" panose="020B0604020202020204" pitchFamily="34" charset="0"/>
              <a:buChar char="•"/>
            </a:pPr>
            <a:r>
              <a:rPr lang="en-GB" sz="1150" dirty="0">
                <a:solidFill>
                  <a:schemeClr val="tx1"/>
                </a:solidFill>
              </a:rPr>
              <a:t>In the process of making a business case for an assured psychologist to support both the epilepsy and diabetes services.</a:t>
            </a:r>
            <a:endParaRPr lang="en-GB" sz="1150" dirty="0">
              <a:solidFill>
                <a:schemeClr val="tx1"/>
              </a:solidFill>
              <a:highlight>
                <a:srgbClr val="00FF00"/>
              </a:highlight>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3286722008"/>
      </p:ext>
    </p:extLst>
  </p:cSld>
  <p:clrMapOvr>
    <a:masterClrMapping/>
  </p:clrMapOvr>
</p:sld>
</file>

<file path=ppt/theme/theme1.xml><?xml version="1.0" encoding="utf-8"?>
<a:theme xmlns:a="http://schemas.openxmlformats.org/drawingml/2006/main" name="1_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RCPCH Colours">
      <a:dk1>
        <a:sysClr val="windowText" lastClr="000000"/>
      </a:dk1>
      <a:lt1>
        <a:sysClr val="window" lastClr="FFFFFF"/>
      </a:lt1>
      <a:dk2>
        <a:srgbClr val="0D0D58"/>
      </a:dk2>
      <a:lt2>
        <a:srgbClr val="FFFFFF"/>
      </a:lt2>
      <a:accent1>
        <a:srgbClr val="11A7F2"/>
      </a:accent1>
      <a:accent2>
        <a:srgbClr val="3366CC"/>
      </a:accent2>
      <a:accent3>
        <a:srgbClr val="E00087"/>
      </a:accent3>
      <a:accent4>
        <a:srgbClr val="66CC33"/>
      </a:accent4>
      <a:accent5>
        <a:srgbClr val="E60700"/>
      </a:accent5>
      <a:accent6>
        <a:srgbClr val="FF8000"/>
      </a:accent6>
      <a:hlink>
        <a:srgbClr val="E0008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9cfbb22-967d-441b-b2d0-56543b08ad7d">
      <Value>2</Value>
      <Value>1</Value>
    </TaxCatchAll>
    <lcf76f155ced4ddcb4097134ff3c332f xmlns="e7b00261-fff3-41e0-a06e-29be7bbb4b90">
      <Terms xmlns="http://schemas.microsoft.com/office/infopath/2007/PartnerControls"/>
    </lcf76f155ced4ddcb4097134ff3c332f>
    <MediaLengthInSeconds xmlns="e7b00261-fff3-41e0-a06e-29be7bbb4b90" xsi:nil="true"/>
    <SharedWithUsers xmlns="19cfbb22-967d-441b-b2d0-56543b08ad7d">
      <UserInfo>
        <DisplayName/>
        <AccountId xsi:nil="true"/>
        <AccountType/>
      </UserInfo>
    </SharedWithUsers>
    <i17683cc25004393bf5e7a85079a67d2 xmlns="19cfbb22-967d-441b-b2d0-56543b08ad7d">
      <Terms xmlns="http://schemas.microsoft.com/office/infopath/2007/PartnerControls"/>
    </i17683cc25004393bf5e7a85079a67d2>
    <_Source xmlns="http://schemas.microsoft.com/sharepoint/v3/fields" xsi:nil="true"/>
    <pbf2f93df8dd4eb080efdd315b87a374 xmlns="19cfbb22-967d-441b-b2d0-56543b08ad7d">
      <Terms xmlns="http://schemas.microsoft.com/office/infopath/2007/PartnerControls">
        <TermInfo xmlns="http://schemas.microsoft.com/office/infopath/2007/PartnerControls">
          <TermName xmlns="http://schemas.microsoft.com/office/infopath/2007/PartnerControls">Quality Improvement</TermName>
          <TermId xmlns="http://schemas.microsoft.com/office/infopath/2007/PartnerControls">f929b268-8fc1-4432-9c8d-4653c804bdfc</TermId>
        </TermInfo>
      </Terms>
    </pbf2f93df8dd4eb080efdd315b87a374>
    <nf553947567e4e08a7a428dd067c6ddf xmlns="19cfbb22-967d-441b-b2d0-56543b08ad7d">
      <Terms xmlns="http://schemas.microsoft.com/office/infopath/2007/PartnerControls"/>
    </nf553947567e4e08a7a428dd067c6ddf>
    <Project_x002f__x0020_contract_x0020_end_x0020_date xmlns="19cfbb22-967d-441b-b2d0-56543b08ad7d" xsi:nil="true"/>
    <mc9a21fcd6b24904b2be8748004271cc xmlns="19cfbb22-967d-441b-b2d0-56543b08ad7d">
      <Terms xmlns="http://schemas.microsoft.com/office/infopath/2007/PartnerControls">
        <TermInfo xmlns="http://schemas.microsoft.com/office/infopath/2007/PartnerControls">
          <TermName xmlns="http://schemas.microsoft.com/office/infopath/2007/PartnerControls">Research ＆ Quality Improvement</TermName>
          <TermId xmlns="http://schemas.microsoft.com/office/infopath/2007/PartnerControls">40ffecb9-eb64-4eb4-bbcd-9ff92017558e</TermId>
        </TermInfo>
      </Terms>
    </mc9a21fcd6b24904b2be8748004271cc>
    <fdb3048ee4f64c2ab103fa5c08134177 xmlns="19cfbb22-967d-441b-b2d0-56543b08ad7d">
      <Terms xmlns="http://schemas.microsoft.com/office/infopath/2007/PartnerControls"/>
    </fdb3048ee4f64c2ab103fa5c08134177>
    <n63e5b34d79144c59fc93a19d30f3a0b xmlns="19cfbb22-967d-441b-b2d0-56543b08ad7d">
      <Terms xmlns="http://schemas.microsoft.com/office/infopath/2007/PartnerControls"/>
    </n63e5b34d79144c59fc93a19d30f3a0b>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3892B6BD4C814D864FE852C6B62926" ma:contentTypeVersion="32" ma:contentTypeDescription="Create a new document." ma:contentTypeScope="" ma:versionID="8156b1bb3564c62c0c928768bbf78ddf">
  <xsd:schema xmlns:xsd="http://www.w3.org/2001/XMLSchema" xmlns:xs="http://www.w3.org/2001/XMLSchema" xmlns:p="http://schemas.microsoft.com/office/2006/metadata/properties" xmlns:ns2="19cfbb22-967d-441b-b2d0-56543b08ad7d" xmlns:ns3="http://schemas.microsoft.com/sharepoint/v3/fields" xmlns:ns4="e7b00261-fff3-41e0-a06e-29be7bbb4b90" targetNamespace="http://schemas.microsoft.com/office/2006/metadata/properties" ma:root="true" ma:fieldsID="9dfd0235534e6e908d96032a58ca0ce4" ns2:_="" ns3:_="" ns4:_="">
    <xsd:import namespace="19cfbb22-967d-441b-b2d0-56543b08ad7d"/>
    <xsd:import namespace="http://schemas.microsoft.com/sharepoint/v3/fields"/>
    <xsd:import namespace="e7b00261-fff3-41e0-a06e-29be7bbb4b90"/>
    <xsd:element name="properties">
      <xsd:complexType>
        <xsd:sequence>
          <xsd:element name="documentManagement">
            <xsd:complexType>
              <xsd:all>
                <xsd:element ref="ns2:nf553947567e4e08a7a428dd067c6ddf" minOccurs="0"/>
                <xsd:element ref="ns2:TaxCatchAll" minOccurs="0"/>
                <xsd:element ref="ns2:pbf2f93df8dd4eb080efdd315b87a374" minOccurs="0"/>
                <xsd:element ref="ns2:mc9a21fcd6b24904b2be8748004271cc" minOccurs="0"/>
                <xsd:element ref="ns2:fdb3048ee4f64c2ab103fa5c08134177" minOccurs="0"/>
                <xsd:element ref="ns2:i17683cc25004393bf5e7a85079a67d2" minOccurs="0"/>
                <xsd:element ref="ns2:Project_x002f__x0020_contract_x0020_end_x0020_date" minOccurs="0"/>
                <xsd:element ref="ns2:n63e5b34d79144c59fc93a19d30f3a0b" minOccurs="0"/>
                <xsd:element ref="ns3:_Source"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lcf76f155ced4ddcb4097134ff3c332f" minOccurs="0"/>
                <xsd:element ref="ns2:SharedWithUsers" minOccurs="0"/>
                <xsd:element ref="ns2:SharedWithDetails" minOccurs="0"/>
                <xsd:element ref="ns4:MediaServiceObjectDetectorVersion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fbb22-967d-441b-b2d0-56543b08ad7d" elementFormDefault="qualified">
    <xsd:import namespace="http://schemas.microsoft.com/office/2006/documentManagement/types"/>
    <xsd:import namespace="http://schemas.microsoft.com/office/infopath/2007/PartnerControls"/>
    <xsd:element name="nf553947567e4e08a7a428dd067c6ddf" ma:index="9" nillable="true" ma:taxonomy="true" ma:internalName="nf553947567e4e08a7a428dd067c6ddf" ma:taxonomyFieldName="Business_x0020_Activity" ma:displayName="Business Activity" ma:default="" ma:fieldId="{7f553947-567e-4e08-a7a4-28dd067c6ddf}" ma:sspId="72c748ba-2422-442a-8da0-8c3a11393106" ma:termSetId="281f97d3-173f-40b8-9fc1-2bb96af60e0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84e03c9-4683-4d6d-9e6e-c6fa35f1947e}" ma:internalName="TaxCatchAll" ma:showField="CatchAllData" ma:web="19cfbb22-967d-441b-b2d0-56543b08ad7d">
      <xsd:complexType>
        <xsd:complexContent>
          <xsd:extension base="dms:MultiChoiceLookup">
            <xsd:sequence>
              <xsd:element name="Value" type="dms:Lookup" maxOccurs="unbounded" minOccurs="0" nillable="true"/>
            </xsd:sequence>
          </xsd:extension>
        </xsd:complexContent>
      </xsd:complexType>
    </xsd:element>
    <xsd:element name="pbf2f93df8dd4eb080efdd315b87a374" ma:index="12" nillable="true" ma:taxonomy="true" ma:internalName="pbf2f93df8dd4eb080efdd315b87a374" ma:taxonomyFieldName="Business_x0020_Function" ma:displayName="Business Function" ma:default="2;#Quality Improvement|f929b268-8fc1-4432-9c8d-4653c804bdfc" ma:fieldId="{9bf2f93d-f8dd-4eb0-80ef-dd315b87a374}" ma:sspId="72c748ba-2422-442a-8da0-8c3a11393106" ma:termSetId="1a054ad0-931e-4bb0-a70b-dc33d2e19bcb" ma:anchorId="c788aced-109f-432d-9368-116094370ebc" ma:open="false" ma:isKeyword="false">
      <xsd:complexType>
        <xsd:sequence>
          <xsd:element ref="pc:Terms" minOccurs="0" maxOccurs="1"/>
        </xsd:sequence>
      </xsd:complexType>
    </xsd:element>
    <xsd:element name="mc9a21fcd6b24904b2be8748004271cc" ma:index="14" nillable="true" ma:taxonomy="true" ma:internalName="mc9a21fcd6b24904b2be8748004271cc" ma:taxonomyFieldName="Division" ma:displayName="Division" ma:default="1;#Research ＆ Quality Improvement|40ffecb9-eb64-4eb4-bbcd-9ff92017558e" ma:fieldId="{6c9a21fc-d6b2-4904-b2be-8748004271cc}" ma:sspId="72c748ba-2422-442a-8da0-8c3a11393106" ma:termSetId="854525bc-11e5-4801-9a2e-02bd235a7eec" ma:anchorId="00000000-0000-0000-0000-000000000000" ma:open="false" ma:isKeyword="false">
      <xsd:complexType>
        <xsd:sequence>
          <xsd:element ref="pc:Terms" minOccurs="0" maxOccurs="1"/>
        </xsd:sequence>
      </xsd:complexType>
    </xsd:element>
    <xsd:element name="fdb3048ee4f64c2ab103fa5c08134177" ma:index="16" nillable="true" ma:taxonomy="true" ma:internalName="fdb3048ee4f64c2ab103fa5c08134177" ma:taxonomyFieldName="Document_x0020_status" ma:displayName="Document status" ma:default="" ma:fieldId="{fdb3048e-e4f6-4c2a-b103-fa5c08134177}" ma:sspId="72c748ba-2422-442a-8da0-8c3a11393106" ma:termSetId="81537ae4-bb63-4a0b-b036-a59c8bb24956" ma:anchorId="00000000-0000-0000-0000-000000000000" ma:open="false" ma:isKeyword="false">
      <xsd:complexType>
        <xsd:sequence>
          <xsd:element ref="pc:Terms" minOccurs="0" maxOccurs="1"/>
        </xsd:sequence>
      </xsd:complexType>
    </xsd:element>
    <xsd:element name="i17683cc25004393bf5e7a85079a67d2" ma:index="18" nillable="true" ma:taxonomy="true" ma:internalName="i17683cc25004393bf5e7a85079a67d2" ma:taxonomyFieldName="Information_x0020_type" ma:displayName="Information type" ma:default="" ma:fieldId="{217683cc-2500-4393-bf5e-7a85079a67d2}" ma:sspId="72c748ba-2422-442a-8da0-8c3a11393106" ma:termSetId="7c5dc89c-5a38-404b-b798-27b2a4c32a36" ma:anchorId="00000000-0000-0000-0000-000000000000" ma:open="false" ma:isKeyword="false">
      <xsd:complexType>
        <xsd:sequence>
          <xsd:element ref="pc:Terms" minOccurs="0" maxOccurs="1"/>
        </xsd:sequence>
      </xsd:complexType>
    </xsd:element>
    <xsd:element name="Project_x002f__x0020_contract_x0020_end_x0020_date" ma:index="19" nillable="true" ma:displayName="Project/ contract end date" ma:format="DateOnly" ma:internalName="Project_x002F__x0020_contract_x0020_end_x0020_date">
      <xsd:simpleType>
        <xsd:restriction base="dms:DateTime"/>
      </xsd:simpleType>
    </xsd:element>
    <xsd:element name="n63e5b34d79144c59fc93a19d30f3a0b" ma:index="21" nillable="true" ma:taxonomy="true" ma:internalName="n63e5b34d79144c59fc93a19d30f3a0b" ma:taxonomyFieldName="Project_x002F__x0020_contract_x0020_status" ma:displayName="Project/ contract status" ma:default="" ma:fieldId="{763e5b34-d791-44c5-9fc9-3a19d30f3a0b}" ma:sspId="72c748ba-2422-442a-8da0-8c3a11393106" ma:termSetId="6fb53340-93dd-45ae-88d8-d63e0eb70bfd" ma:anchorId="00000000-0000-0000-0000-000000000000" ma:open="false" ma:isKeyword="false">
      <xsd:complexType>
        <xsd:sequence>
          <xsd:element ref="pc:Terms" minOccurs="0" maxOccurs="1"/>
        </xsd:sequence>
      </xsd:complexType>
    </xsd:element>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ource" ma:index="22" nillable="true" ma:displayName="Source filepath" ma:description="References to resources from which this resource was derived. This is the filepath that was lifted from the Q Drive" ma:internalName="_Sourc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b00261-fff3-41e0-a06e-29be7bbb4b90"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72c748ba-2422-442a-8da0-8c3a113931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element name="MediaServiceLocation" ma:index="39"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6F90B0-68A3-43D2-BA42-45DF59E3C040}">
  <ds:schemaRefs>
    <ds:schemaRef ds:uri="http://schemas.microsoft.com/office/2006/metadata/properties"/>
    <ds:schemaRef ds:uri="http://schemas.microsoft.com/office/infopath/2007/PartnerControls"/>
    <ds:schemaRef ds:uri="19d55dec-64db-48ca-8a2a-bb7d318d4195"/>
    <ds:schemaRef ds:uri="http://schemas.microsoft.com/sharepoint/v3/fields"/>
    <ds:schemaRef ds:uri="5acc4cad-2aa3-4eb2-8220-20c2ac6d16ff"/>
    <ds:schemaRef ds:uri="19cfbb22-967d-441b-b2d0-56543b08ad7d"/>
    <ds:schemaRef ds:uri="e7b00261-fff3-41e0-a06e-29be7bbb4b90"/>
    <ds:schemaRef ds:uri="37df6dd1-1f47-4b51-841c-0243d18555eb"/>
    <ds:schemaRef ds:uri="44e40524-91c9-4f1a-8c93-91673b8fc013"/>
  </ds:schemaRefs>
</ds:datastoreItem>
</file>

<file path=customXml/itemProps2.xml><?xml version="1.0" encoding="utf-8"?>
<ds:datastoreItem xmlns:ds="http://schemas.openxmlformats.org/officeDocument/2006/customXml" ds:itemID="{481CDB67-48BB-4497-A27E-C2DFE50068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cfbb22-967d-441b-b2d0-56543b08ad7d"/>
    <ds:schemaRef ds:uri="http://schemas.microsoft.com/sharepoint/v3/fields"/>
    <ds:schemaRef ds:uri="e7b00261-fff3-41e0-a06e-29be7bbb4b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54EF92-8EC1-4FFE-9052-E60F8B4084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15922</TotalTime>
  <Words>2787</Words>
  <Application>Microsoft Office PowerPoint</Application>
  <PresentationFormat>Widescreen</PresentationFormat>
  <Paragraphs>214</Paragraphs>
  <Slides>18</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Courier New</vt:lpstr>
      <vt:lpstr>Montserrat</vt:lpstr>
      <vt:lpstr>1_Office Theme</vt:lpstr>
      <vt:lpstr>3_Office Theme</vt:lpstr>
      <vt:lpstr>PowerPoint Presentation</vt:lpstr>
      <vt:lpstr> Improving mental health pathways – South Yorkshire Children &amp; Young People’s Alliance​ ICB </vt:lpstr>
      <vt:lpstr> Improving mental health pathways – South Yorkshire Children &amp; Young People’s Alliance​ ICB </vt:lpstr>
      <vt:lpstr> Improving mental health pathways – South Yorkshire Children &amp; Young People’s Alliance​ ICB </vt:lpstr>
      <vt:lpstr> Improving mental health pathways – South Yorkshire Children &amp; Young People’s Alliance​ ICB </vt:lpstr>
      <vt:lpstr> Improving mental health pathways – South Yorkshire Children &amp; Young People’s Alliance​ ICB </vt:lpstr>
      <vt:lpstr> Improving mental health pathways – South Yorkshire Children &amp; Young People’s Alliance​ ICB </vt:lpstr>
      <vt:lpstr> Improving mental health pathways – South Yorkshire Children &amp; Young People’s Alliance​ ICB </vt:lpstr>
      <vt:lpstr>  Improving mental health pathways – South Yorkshire Children &amp; Young People’s Alliance​ ICB  </vt:lpstr>
      <vt:lpstr>  Improving mental health pathways – South Yorkshire Children &amp; Young People’s Alliance​ ICB  </vt:lpstr>
      <vt:lpstr>   Improving mental health pathways – South Yorkshire Children &amp; Young People’s Alliance​ ICB  </vt:lpstr>
      <vt:lpstr>   Improving mental health pathways – South Yorkshire Children &amp; Young People’s Alliance​ ICB  </vt:lpstr>
      <vt:lpstr>  Improving mental health pathways – South Yorkshire Children &amp; Young People’s Alliance​ ICB  </vt:lpstr>
      <vt:lpstr>  Improving mental health pathways – South Yorkshire Children &amp; Young People’s Alliance​ ICB  </vt:lpstr>
      <vt:lpstr>PowerPoint Presentation</vt:lpstr>
      <vt:lpstr>PowerPoint Presentation</vt:lpstr>
      <vt:lpstr>  Improving mental health pathways – South Yorkshire Children &amp; Young People’s Alliance​ ICB  </vt:lpstr>
      <vt:lpstr> https://eqip.rcpch.ac.uk</vt:lpstr>
    </vt:vector>
  </TitlesOfParts>
  <Company>RCPCH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EQIP Impact Report  (Cohort 5 (2022/2023) a first paediatric assessment for a suspected seizure between 1 December 2022 and 30 November 2023.)    (EQIP wave three, 2022 - 2023)  Data for these teams require cohort 5 results to check for signs</dc:title>
  <dc:creator>Melanie David-Feveck</dc:creator>
  <cp:lastModifiedBy>Melanie David-Feveck</cp:lastModifiedBy>
  <cp:revision>28</cp:revision>
  <dcterms:created xsi:type="dcterms:W3CDTF">2023-05-19T10:25:27Z</dcterms:created>
  <dcterms:modified xsi:type="dcterms:W3CDTF">2024-07-22T12:38:59Z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0x0101007751973C6449E24E8C84C36CA9C913D6</vt:lpwstr>
  </property>
  <property fmtid="{D5CDD505-2E9C-101B-9397-08002B2CF9AE}" pid="3" name="Archive">
    <vt:lpwstr/>
  </property>
  <property fmtid="{D5CDD505-2E9C-101B-9397-08002B2CF9AE}" pid="4" name="Document status">
    <vt:lpwstr/>
  </property>
  <property fmtid="{D5CDD505-2E9C-101B-9397-08002B2CF9AE}" pid="5" name="MediaServiceImageTags">
    <vt:lpwstr/>
  </property>
  <property fmtid="{D5CDD505-2E9C-101B-9397-08002B2CF9AE}" pid="6" name="Business Activity">
    <vt:lpwstr/>
  </property>
  <property fmtid="{D5CDD505-2E9C-101B-9397-08002B2CF9AE}" pid="7" name="Business Function">
    <vt:lpwstr>2;#Quality Improvement|f929b268-8fc1-4432-9c8d-4653c804bdfc</vt:lpwstr>
  </property>
  <property fmtid="{D5CDD505-2E9C-101B-9397-08002B2CF9AE}" pid="8" name="Project/ contract status">
    <vt:lpwstr/>
  </property>
  <property fmtid="{D5CDD505-2E9C-101B-9397-08002B2CF9AE}" pid="9" name="Division">
    <vt:lpwstr>1;#Research ＆ Quality Improvement|40ffecb9-eb64-4eb4-bbcd-9ff92017558e</vt:lpwstr>
  </property>
  <property fmtid="{D5CDD505-2E9C-101B-9397-08002B2CF9AE}" pid="10" name="Information type">
    <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l9151f26d9d24fb2bafecc2135ce3309">
    <vt:lpwstr>Research ＆ Quality Improvement|c788aced-109f-432d-9368-116094370ebc</vt:lpwstr>
  </property>
  <property fmtid="{D5CDD505-2E9C-101B-9397-08002B2CF9AE}" pid="15" name="_ExtendedDescription">
    <vt:lpwstr/>
  </property>
  <property fmtid="{D5CDD505-2E9C-101B-9397-08002B2CF9AE}" pid="16" name="TriggerFlowInfo">
    <vt:lpwstr/>
  </property>
  <property fmtid="{D5CDD505-2E9C-101B-9397-08002B2CF9AE}" pid="17" name="xd_Signature">
    <vt:bool>false</vt:bool>
  </property>
  <property fmtid="{D5CDD505-2E9C-101B-9397-08002B2CF9AE}" pid="18" name="ba13835014884b89bed364837ca9ec39">
    <vt:lpwstr>Audits|ae63694e-9999-473c-882e-084b09c6631d</vt:lpwstr>
  </property>
  <property fmtid="{D5CDD505-2E9C-101B-9397-08002B2CF9AE}" pid="19" name="Document_x0020_status">
    <vt:lpwstr/>
  </property>
  <property fmtid="{D5CDD505-2E9C-101B-9397-08002B2CF9AE}" pid="20" name="Business_x0020_Activity">
    <vt:lpwstr/>
  </property>
  <property fmtid="{D5CDD505-2E9C-101B-9397-08002B2CF9AE}" pid="21" name="Project_x002F__x0020_contract_x0020_status">
    <vt:lpwstr/>
  </property>
  <property fmtid="{D5CDD505-2E9C-101B-9397-08002B2CF9AE}" pid="22" name="Information_x0020_type">
    <vt:lpwstr/>
  </property>
</Properties>
</file>