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21383625" cy="30275213"/>
  <p:notesSz cx="6858000" cy="10058400"/>
  <p:defaultTextStyle>
    <a:defPPr>
      <a:defRPr lang="en-US"/>
    </a:defPPr>
    <a:lvl1pPr marL="0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1pPr>
    <a:lvl2pPr marL="1474378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2pPr>
    <a:lvl3pPr marL="2948752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3pPr>
    <a:lvl4pPr marL="4423123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4pPr>
    <a:lvl5pPr marL="5897498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5pPr>
    <a:lvl6pPr marL="7371876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6pPr>
    <a:lvl7pPr marL="8846250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7pPr>
    <a:lvl8pPr marL="10320625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8pPr>
    <a:lvl9pPr marL="11794999" algn="l" defTabSz="2948752" rtl="0" eaLnBrk="1" latinLnBrk="0" hangingPunct="1">
      <a:defRPr sz="58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5F5"/>
    <a:srgbClr val="11A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EDC77-DA68-1B11-2B1B-55CDB7DED6F3}" v="15" dt="2024-05-30T09:25:57.279"/>
    <p1510:client id="{D0DEC130-8FF1-233F-4659-01FFC6CF3E18}" v="4" dt="2024-05-30T09:46:57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268" y="12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8711E-507A-448F-9672-BD99F8D2092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C3AA2AD-D195-4680-8117-F34F773E527C}">
      <dgm:prSet phldrT="[Text]" phldr="0"/>
      <dgm:spPr/>
      <dgm:t>
        <a:bodyPr/>
        <a:lstStyle/>
        <a:p>
          <a:r>
            <a:rPr lang="en-US">
              <a:latin typeface="Calibri"/>
            </a:rPr>
            <a:t>Continued improvement of the joint transition clinic through feedback from patients </a:t>
          </a:r>
          <a:endParaRPr lang="en-US"/>
        </a:p>
      </dgm:t>
    </dgm:pt>
    <dgm:pt modelId="{498C9EEE-D604-4CD6-BA51-A0320D4BC88E}" type="parTrans" cxnId="{A0D09AD9-03C4-4746-A879-0F8DF3B21FD3}">
      <dgm:prSet/>
      <dgm:spPr/>
    </dgm:pt>
    <dgm:pt modelId="{C9A15C92-B11F-41D3-BD4E-1F1D46B15D33}" type="sibTrans" cxnId="{A0D09AD9-03C4-4746-A879-0F8DF3B21FD3}">
      <dgm:prSet/>
      <dgm:spPr/>
    </dgm:pt>
    <dgm:pt modelId="{C7E0450A-7A6E-4967-9CA5-A94996A8A08E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Development of Nurse Led young person's clinic </a:t>
          </a:r>
          <a:endParaRPr lang="en-US"/>
        </a:p>
      </dgm:t>
    </dgm:pt>
    <dgm:pt modelId="{2EBF680A-BD61-4E9A-9064-D37D96F9EC89}" type="parTrans" cxnId="{16B854BF-F809-4B38-B260-0D520182CEBD}">
      <dgm:prSet/>
      <dgm:spPr/>
    </dgm:pt>
    <dgm:pt modelId="{45232C6A-5A04-4965-A1E6-928FA7478D6B}" type="sibTrans" cxnId="{16B854BF-F809-4B38-B260-0D520182CEBD}">
      <dgm:prSet/>
      <dgm:spPr/>
    </dgm:pt>
    <dgm:pt modelId="{40AF2127-8C4D-4B43-8BC1-F7C978EEB48A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Development of the Youth Worker role and peer suport networks</a:t>
          </a:r>
          <a:endParaRPr lang="en-US"/>
        </a:p>
      </dgm:t>
    </dgm:pt>
    <dgm:pt modelId="{F945E1C8-EBE8-46ED-B4FF-B91E1ACA8C89}" type="parTrans" cxnId="{B9FE8164-6964-4047-A468-75F6AB4CC952}">
      <dgm:prSet/>
      <dgm:spPr/>
    </dgm:pt>
    <dgm:pt modelId="{E919DAE2-BBE9-4894-85AD-5CAAA72DF1B4}" type="sibTrans" cxnId="{B9FE8164-6964-4047-A468-75F6AB4CC952}">
      <dgm:prSet/>
      <dgm:spPr/>
    </dgm:pt>
    <dgm:pt modelId="{277F0B7A-64EC-4D29-BCCA-976C73094A00}">
      <dgm:prSet phldr="0"/>
      <dgm:spPr/>
      <dgm:t>
        <a:bodyPr/>
        <a:lstStyle/>
        <a:p>
          <a:pPr rtl="0"/>
          <a:r>
            <a:rPr lang="en-US">
              <a:latin typeface="Calibri"/>
            </a:rPr>
            <a:t>Share learning with local networks and other NCA services </a:t>
          </a:r>
        </a:p>
      </dgm:t>
    </dgm:pt>
    <dgm:pt modelId="{0141F7BB-7619-4663-B3A3-584500AD2CC6}" type="parTrans" cxnId="{0C659202-6B07-4ED7-8ECC-51B715B4FECA}">
      <dgm:prSet/>
      <dgm:spPr/>
    </dgm:pt>
    <dgm:pt modelId="{A60A0485-ABF6-49A9-BE5F-528C83D3DE25}" type="sibTrans" cxnId="{0C659202-6B07-4ED7-8ECC-51B715B4FECA}">
      <dgm:prSet/>
      <dgm:spPr/>
    </dgm:pt>
    <dgm:pt modelId="{21285CB5-FA2B-492D-94D5-01B2262369C6}" type="pres">
      <dgm:prSet presAssocID="{A3F8711E-507A-448F-9672-BD99F8D20926}" presName="Name0" presStyleCnt="0">
        <dgm:presLayoutVars>
          <dgm:dir/>
          <dgm:resizeHandles val="exact"/>
        </dgm:presLayoutVars>
      </dgm:prSet>
      <dgm:spPr/>
    </dgm:pt>
    <dgm:pt modelId="{C31D654A-8CCB-4725-B749-489FF3AE6829}" type="pres">
      <dgm:prSet presAssocID="{277F0B7A-64EC-4D29-BCCA-976C73094A00}" presName="parTxOnly" presStyleLbl="node1" presStyleIdx="0" presStyleCnt="4">
        <dgm:presLayoutVars>
          <dgm:bulletEnabled val="1"/>
        </dgm:presLayoutVars>
      </dgm:prSet>
      <dgm:spPr/>
    </dgm:pt>
    <dgm:pt modelId="{F9B0F2F4-157F-4DAE-8FCE-404BAC82382F}" type="pres">
      <dgm:prSet presAssocID="{A60A0485-ABF6-49A9-BE5F-528C83D3DE25}" presName="parSpace" presStyleCnt="0"/>
      <dgm:spPr/>
    </dgm:pt>
    <dgm:pt modelId="{E10786D1-FD72-4F03-85F8-C81ECFA52B33}" type="pres">
      <dgm:prSet presAssocID="{9C3AA2AD-D195-4680-8117-F34F773E527C}" presName="parTxOnly" presStyleLbl="node1" presStyleIdx="1" presStyleCnt="4">
        <dgm:presLayoutVars>
          <dgm:bulletEnabled val="1"/>
        </dgm:presLayoutVars>
      </dgm:prSet>
      <dgm:spPr/>
    </dgm:pt>
    <dgm:pt modelId="{3C079D86-6109-46AF-A3B3-67B6B0F876BB}" type="pres">
      <dgm:prSet presAssocID="{C9A15C92-B11F-41D3-BD4E-1F1D46B15D33}" presName="parSpace" presStyleCnt="0"/>
      <dgm:spPr/>
    </dgm:pt>
    <dgm:pt modelId="{32F97183-BC9C-4180-8090-11BAF8EB5967}" type="pres">
      <dgm:prSet presAssocID="{C7E0450A-7A6E-4967-9CA5-A94996A8A08E}" presName="parTxOnly" presStyleLbl="node1" presStyleIdx="2" presStyleCnt="4">
        <dgm:presLayoutVars>
          <dgm:bulletEnabled val="1"/>
        </dgm:presLayoutVars>
      </dgm:prSet>
      <dgm:spPr/>
    </dgm:pt>
    <dgm:pt modelId="{11810571-A644-4920-A1F8-6EC15D2D7673}" type="pres">
      <dgm:prSet presAssocID="{45232C6A-5A04-4965-A1E6-928FA7478D6B}" presName="parSpace" presStyleCnt="0"/>
      <dgm:spPr/>
    </dgm:pt>
    <dgm:pt modelId="{68B9AE38-0143-49FF-A34C-425E65CA6848}" type="pres">
      <dgm:prSet presAssocID="{40AF2127-8C4D-4B43-8BC1-F7C978EEB48A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0C659202-6B07-4ED7-8ECC-51B715B4FECA}" srcId="{A3F8711E-507A-448F-9672-BD99F8D20926}" destId="{277F0B7A-64EC-4D29-BCCA-976C73094A00}" srcOrd="0" destOrd="0" parTransId="{0141F7BB-7619-4663-B3A3-584500AD2CC6}" sibTransId="{A60A0485-ABF6-49A9-BE5F-528C83D3DE25}"/>
    <dgm:cxn modelId="{CAB25013-8441-442E-B01F-2B8D09DD5771}" type="presOf" srcId="{40AF2127-8C4D-4B43-8BC1-F7C978EEB48A}" destId="{68B9AE38-0143-49FF-A34C-425E65CA6848}" srcOrd="0" destOrd="0" presId="urn:microsoft.com/office/officeart/2005/8/layout/hChevron3"/>
    <dgm:cxn modelId="{10326B63-9552-4E92-ADBC-9B872716E6F9}" type="presOf" srcId="{9C3AA2AD-D195-4680-8117-F34F773E527C}" destId="{E10786D1-FD72-4F03-85F8-C81ECFA52B33}" srcOrd="0" destOrd="0" presId="urn:microsoft.com/office/officeart/2005/8/layout/hChevron3"/>
    <dgm:cxn modelId="{B9FE8164-6964-4047-A468-75F6AB4CC952}" srcId="{A3F8711E-507A-448F-9672-BD99F8D20926}" destId="{40AF2127-8C4D-4B43-8BC1-F7C978EEB48A}" srcOrd="3" destOrd="0" parTransId="{F945E1C8-EBE8-46ED-B4FF-B91E1ACA8C89}" sibTransId="{E919DAE2-BBE9-4894-85AD-5CAAA72DF1B4}"/>
    <dgm:cxn modelId="{92AE8E52-CDAB-4C3F-A364-CBABDB529BF5}" type="presOf" srcId="{C7E0450A-7A6E-4967-9CA5-A94996A8A08E}" destId="{32F97183-BC9C-4180-8090-11BAF8EB5967}" srcOrd="0" destOrd="0" presId="urn:microsoft.com/office/officeart/2005/8/layout/hChevron3"/>
    <dgm:cxn modelId="{EB7CF4A9-DEBD-4749-B131-10475205AFBE}" type="presOf" srcId="{277F0B7A-64EC-4D29-BCCA-976C73094A00}" destId="{C31D654A-8CCB-4725-B749-489FF3AE6829}" srcOrd="0" destOrd="0" presId="urn:microsoft.com/office/officeart/2005/8/layout/hChevron3"/>
    <dgm:cxn modelId="{16B854BF-F809-4B38-B260-0D520182CEBD}" srcId="{A3F8711E-507A-448F-9672-BD99F8D20926}" destId="{C7E0450A-7A6E-4967-9CA5-A94996A8A08E}" srcOrd="2" destOrd="0" parTransId="{2EBF680A-BD61-4E9A-9064-D37D96F9EC89}" sibTransId="{45232C6A-5A04-4965-A1E6-928FA7478D6B}"/>
    <dgm:cxn modelId="{3C3E18C6-B910-49B5-8DF1-62DADB645E79}" type="presOf" srcId="{A3F8711E-507A-448F-9672-BD99F8D20926}" destId="{21285CB5-FA2B-492D-94D5-01B2262369C6}" srcOrd="0" destOrd="0" presId="urn:microsoft.com/office/officeart/2005/8/layout/hChevron3"/>
    <dgm:cxn modelId="{A0D09AD9-03C4-4746-A879-0F8DF3B21FD3}" srcId="{A3F8711E-507A-448F-9672-BD99F8D20926}" destId="{9C3AA2AD-D195-4680-8117-F34F773E527C}" srcOrd="1" destOrd="0" parTransId="{498C9EEE-D604-4CD6-BA51-A0320D4BC88E}" sibTransId="{C9A15C92-B11F-41D3-BD4E-1F1D46B15D33}"/>
    <dgm:cxn modelId="{91E0EFDC-6CF8-44E2-9EC3-099D1D2C6B49}" type="presParOf" srcId="{21285CB5-FA2B-492D-94D5-01B2262369C6}" destId="{C31D654A-8CCB-4725-B749-489FF3AE6829}" srcOrd="0" destOrd="0" presId="urn:microsoft.com/office/officeart/2005/8/layout/hChevron3"/>
    <dgm:cxn modelId="{FFBA48DE-870A-4441-906F-D90B8D5BFD27}" type="presParOf" srcId="{21285CB5-FA2B-492D-94D5-01B2262369C6}" destId="{F9B0F2F4-157F-4DAE-8FCE-404BAC82382F}" srcOrd="1" destOrd="0" presId="urn:microsoft.com/office/officeart/2005/8/layout/hChevron3"/>
    <dgm:cxn modelId="{3E5AF087-FA2B-4059-924A-7F6B7BA6F106}" type="presParOf" srcId="{21285CB5-FA2B-492D-94D5-01B2262369C6}" destId="{E10786D1-FD72-4F03-85F8-C81ECFA52B33}" srcOrd="2" destOrd="0" presId="urn:microsoft.com/office/officeart/2005/8/layout/hChevron3"/>
    <dgm:cxn modelId="{882250FE-A12C-4123-AC55-6EABAF3BB3CC}" type="presParOf" srcId="{21285CB5-FA2B-492D-94D5-01B2262369C6}" destId="{3C079D86-6109-46AF-A3B3-67B6B0F876BB}" srcOrd="3" destOrd="0" presId="urn:microsoft.com/office/officeart/2005/8/layout/hChevron3"/>
    <dgm:cxn modelId="{FBD689E1-B6E2-41D7-BD40-160DED0DE96D}" type="presParOf" srcId="{21285CB5-FA2B-492D-94D5-01B2262369C6}" destId="{32F97183-BC9C-4180-8090-11BAF8EB5967}" srcOrd="4" destOrd="0" presId="urn:microsoft.com/office/officeart/2005/8/layout/hChevron3"/>
    <dgm:cxn modelId="{C85F8355-6CF3-487E-BE24-D895079BA3CC}" type="presParOf" srcId="{21285CB5-FA2B-492D-94D5-01B2262369C6}" destId="{11810571-A644-4920-A1F8-6EC15D2D7673}" srcOrd="5" destOrd="0" presId="urn:microsoft.com/office/officeart/2005/8/layout/hChevron3"/>
    <dgm:cxn modelId="{EFBD5A07-E84B-475B-A8F6-4E8AE65F3881}" type="presParOf" srcId="{21285CB5-FA2B-492D-94D5-01B2262369C6}" destId="{68B9AE38-0143-49FF-A34C-425E65CA684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D654A-8CCB-4725-B749-489FF3AE6829}">
      <dsp:nvSpPr>
        <dsp:cNvPr id="0" name=""/>
        <dsp:cNvSpPr/>
      </dsp:nvSpPr>
      <dsp:spPr>
        <a:xfrm>
          <a:off x="3139" y="3164131"/>
          <a:ext cx="3149503" cy="12598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/>
            </a:rPr>
            <a:t>Share learning with local networks and other NCA services </a:t>
          </a:r>
        </a:p>
      </dsp:txBody>
      <dsp:txXfrm>
        <a:off x="3139" y="3164131"/>
        <a:ext cx="2834553" cy="1259801"/>
      </dsp:txXfrm>
    </dsp:sp>
    <dsp:sp modelId="{E10786D1-FD72-4F03-85F8-C81ECFA52B33}">
      <dsp:nvSpPr>
        <dsp:cNvPr id="0" name=""/>
        <dsp:cNvSpPr/>
      </dsp:nvSpPr>
      <dsp:spPr>
        <a:xfrm>
          <a:off x="2522742" y="3164131"/>
          <a:ext cx="3149503" cy="1259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/>
            </a:rPr>
            <a:t>Continued improvement of the joint transition clinic through feedback from patients </a:t>
          </a:r>
          <a:endParaRPr lang="en-US" sz="1600" kern="1200"/>
        </a:p>
      </dsp:txBody>
      <dsp:txXfrm>
        <a:off x="3152643" y="3164131"/>
        <a:ext cx="1889702" cy="1259801"/>
      </dsp:txXfrm>
    </dsp:sp>
    <dsp:sp modelId="{32F97183-BC9C-4180-8090-11BAF8EB5967}">
      <dsp:nvSpPr>
        <dsp:cNvPr id="0" name=""/>
        <dsp:cNvSpPr/>
      </dsp:nvSpPr>
      <dsp:spPr>
        <a:xfrm>
          <a:off x="5042345" y="3164131"/>
          <a:ext cx="3149503" cy="1259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/>
            </a:rPr>
            <a:t>Development of Nurse Led young person's clinic </a:t>
          </a:r>
          <a:endParaRPr lang="en-US" sz="1600" kern="1200"/>
        </a:p>
      </dsp:txBody>
      <dsp:txXfrm>
        <a:off x="5672246" y="3164131"/>
        <a:ext cx="1889702" cy="1259801"/>
      </dsp:txXfrm>
    </dsp:sp>
    <dsp:sp modelId="{68B9AE38-0143-49FF-A34C-425E65CA6848}">
      <dsp:nvSpPr>
        <dsp:cNvPr id="0" name=""/>
        <dsp:cNvSpPr/>
      </dsp:nvSpPr>
      <dsp:spPr>
        <a:xfrm>
          <a:off x="7561948" y="3164131"/>
          <a:ext cx="3149503" cy="12598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"/>
            </a:rPr>
            <a:t>Development of the Youth Worker role and peer suport networks</a:t>
          </a:r>
          <a:endParaRPr lang="en-US" sz="1600" kern="1200"/>
        </a:p>
      </dsp:txBody>
      <dsp:txXfrm>
        <a:off x="8191849" y="3164131"/>
        <a:ext cx="1889702" cy="125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8F65-F6F6-4AE8-B415-660CF5FF997C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7088" y="754063"/>
            <a:ext cx="26638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8375"/>
            <a:ext cx="548640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5357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47B2-0548-4A1D-AB37-7F6621167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4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1pPr>
    <a:lvl2pPr marL="282601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2pPr>
    <a:lvl3pPr marL="565206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3pPr>
    <a:lvl4pPr marL="847807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4pPr>
    <a:lvl5pPr marL="1130411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5pPr>
    <a:lvl6pPr marL="1413016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6pPr>
    <a:lvl7pPr marL="1695617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7pPr>
    <a:lvl8pPr marL="1978218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8pPr>
    <a:lvl9pPr marL="2260823" algn="l" defTabSz="565206" rtl="0" eaLnBrk="1" latinLnBrk="0" hangingPunct="1">
      <a:defRPr sz="6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7088" y="754063"/>
            <a:ext cx="2663825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C47B2-0548-4A1D-AB37-7F66211677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4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9404948"/>
            <a:ext cx="18176081" cy="64895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7544" y="17155955"/>
            <a:ext cx="14968538" cy="7736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4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1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3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69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7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1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3128" y="1212422"/>
            <a:ext cx="4811316" cy="258320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181" y="1212422"/>
            <a:ext cx="14077553" cy="258320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6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60" y="19454630"/>
            <a:ext cx="18176081" cy="6012995"/>
          </a:xfrm>
        </p:spPr>
        <p:txBody>
          <a:bodyPr anchor="t"/>
          <a:lstStyle>
            <a:lvl1pPr algn="l">
              <a:defRPr sz="1283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60" y="12831933"/>
            <a:ext cx="18176081" cy="6622701"/>
          </a:xfrm>
        </p:spPr>
        <p:txBody>
          <a:bodyPr anchor="b"/>
          <a:lstStyle>
            <a:lvl1pPr marL="0" indent="0">
              <a:buNone/>
              <a:defRPr sz="6418">
                <a:solidFill>
                  <a:schemeClr val="tx1">
                    <a:tint val="75000"/>
                  </a:schemeClr>
                </a:solidFill>
              </a:defRPr>
            </a:lvl1pPr>
            <a:lvl2pPr marL="1462397" indent="0">
              <a:buNone/>
              <a:defRPr sz="5807">
                <a:solidFill>
                  <a:schemeClr val="tx1">
                    <a:tint val="75000"/>
                  </a:schemeClr>
                </a:solidFill>
              </a:defRPr>
            </a:lvl2pPr>
            <a:lvl3pPr marL="2924794" indent="0">
              <a:buNone/>
              <a:defRPr sz="5196">
                <a:solidFill>
                  <a:schemeClr val="tx1">
                    <a:tint val="75000"/>
                  </a:schemeClr>
                </a:solidFill>
              </a:defRPr>
            </a:lvl3pPr>
            <a:lvl4pPr marL="4387184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4pPr>
            <a:lvl5pPr marL="5849581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5pPr>
            <a:lvl6pPr marL="7311978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6pPr>
            <a:lvl7pPr marL="8774374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7pPr>
            <a:lvl8pPr marL="10236768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8pPr>
            <a:lvl9pPr marL="11699165" indent="0">
              <a:buNone/>
              <a:defRPr sz="45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0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9444434" cy="19980241"/>
          </a:xfrm>
        </p:spPr>
        <p:txBody>
          <a:bodyPr/>
          <a:lstStyle>
            <a:lvl1pPr>
              <a:defRPr sz="8863"/>
            </a:lvl1pPr>
            <a:lvl2pPr>
              <a:defRPr sz="7641"/>
            </a:lvl2pPr>
            <a:lvl3pPr>
              <a:defRPr sz="6418"/>
            </a:lvl3pPr>
            <a:lvl4pPr>
              <a:defRPr sz="5807"/>
            </a:lvl4pPr>
            <a:lvl5pPr>
              <a:defRPr sz="5807"/>
            </a:lvl5pPr>
            <a:lvl6pPr>
              <a:defRPr sz="5807"/>
            </a:lvl6pPr>
            <a:lvl7pPr>
              <a:defRPr sz="5807"/>
            </a:lvl7pPr>
            <a:lvl8pPr>
              <a:defRPr sz="5807"/>
            </a:lvl8pPr>
            <a:lvl9pPr>
              <a:defRPr sz="5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0010" y="7064219"/>
            <a:ext cx="9444434" cy="19980241"/>
          </a:xfrm>
        </p:spPr>
        <p:txBody>
          <a:bodyPr/>
          <a:lstStyle>
            <a:lvl1pPr>
              <a:defRPr sz="8863"/>
            </a:lvl1pPr>
            <a:lvl2pPr>
              <a:defRPr sz="7641"/>
            </a:lvl2pPr>
            <a:lvl3pPr>
              <a:defRPr sz="6418"/>
            </a:lvl3pPr>
            <a:lvl4pPr>
              <a:defRPr sz="5807"/>
            </a:lvl4pPr>
            <a:lvl5pPr>
              <a:defRPr sz="5807"/>
            </a:lvl5pPr>
            <a:lvl6pPr>
              <a:defRPr sz="5807"/>
            </a:lvl6pPr>
            <a:lvl7pPr>
              <a:defRPr sz="5807"/>
            </a:lvl7pPr>
            <a:lvl8pPr>
              <a:defRPr sz="5807"/>
            </a:lvl8pPr>
            <a:lvl9pPr>
              <a:defRPr sz="58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6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9" y="6776887"/>
            <a:ext cx="9448148" cy="2824284"/>
          </a:xfrm>
        </p:spPr>
        <p:txBody>
          <a:bodyPr anchor="b"/>
          <a:lstStyle>
            <a:lvl1pPr marL="0" indent="0">
              <a:buNone/>
              <a:defRPr sz="7641" b="1"/>
            </a:lvl1pPr>
            <a:lvl2pPr marL="1462397" indent="0">
              <a:buNone/>
              <a:defRPr sz="6418" b="1"/>
            </a:lvl2pPr>
            <a:lvl3pPr marL="2924794" indent="0">
              <a:buNone/>
              <a:defRPr sz="5807" b="1"/>
            </a:lvl3pPr>
            <a:lvl4pPr marL="4387184" indent="0">
              <a:buNone/>
              <a:defRPr sz="5196" b="1"/>
            </a:lvl4pPr>
            <a:lvl5pPr marL="5849581" indent="0">
              <a:buNone/>
              <a:defRPr sz="5196" b="1"/>
            </a:lvl5pPr>
            <a:lvl6pPr marL="7311978" indent="0">
              <a:buNone/>
              <a:defRPr sz="5196" b="1"/>
            </a:lvl6pPr>
            <a:lvl7pPr marL="8774374" indent="0">
              <a:buNone/>
              <a:defRPr sz="5196" b="1"/>
            </a:lvl7pPr>
            <a:lvl8pPr marL="10236768" indent="0">
              <a:buNone/>
              <a:defRPr sz="5196" b="1"/>
            </a:lvl8pPr>
            <a:lvl9pPr marL="11699165" indent="0">
              <a:buNone/>
              <a:defRPr sz="5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89" y="9601167"/>
            <a:ext cx="9448148" cy="17443290"/>
          </a:xfrm>
        </p:spPr>
        <p:txBody>
          <a:bodyPr/>
          <a:lstStyle>
            <a:lvl1pPr>
              <a:defRPr sz="7641"/>
            </a:lvl1pPr>
            <a:lvl2pPr>
              <a:defRPr sz="6418"/>
            </a:lvl2pPr>
            <a:lvl3pPr>
              <a:defRPr sz="5807"/>
            </a:lvl3pPr>
            <a:lvl4pPr>
              <a:defRPr sz="5196"/>
            </a:lvl4pPr>
            <a:lvl5pPr>
              <a:defRPr sz="5196"/>
            </a:lvl5pPr>
            <a:lvl6pPr>
              <a:defRPr sz="5196"/>
            </a:lvl6pPr>
            <a:lvl7pPr>
              <a:defRPr sz="5196"/>
            </a:lvl7pPr>
            <a:lvl8pPr>
              <a:defRPr sz="5196"/>
            </a:lvl8pPr>
            <a:lvl9pPr>
              <a:defRPr sz="5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2590" y="6776887"/>
            <a:ext cx="9451858" cy="2824284"/>
          </a:xfrm>
        </p:spPr>
        <p:txBody>
          <a:bodyPr anchor="b"/>
          <a:lstStyle>
            <a:lvl1pPr marL="0" indent="0">
              <a:buNone/>
              <a:defRPr sz="7641" b="1"/>
            </a:lvl1pPr>
            <a:lvl2pPr marL="1462397" indent="0">
              <a:buNone/>
              <a:defRPr sz="6418" b="1"/>
            </a:lvl2pPr>
            <a:lvl3pPr marL="2924794" indent="0">
              <a:buNone/>
              <a:defRPr sz="5807" b="1"/>
            </a:lvl3pPr>
            <a:lvl4pPr marL="4387184" indent="0">
              <a:buNone/>
              <a:defRPr sz="5196" b="1"/>
            </a:lvl4pPr>
            <a:lvl5pPr marL="5849581" indent="0">
              <a:buNone/>
              <a:defRPr sz="5196" b="1"/>
            </a:lvl5pPr>
            <a:lvl6pPr marL="7311978" indent="0">
              <a:buNone/>
              <a:defRPr sz="5196" b="1"/>
            </a:lvl6pPr>
            <a:lvl7pPr marL="8774374" indent="0">
              <a:buNone/>
              <a:defRPr sz="5196" b="1"/>
            </a:lvl7pPr>
            <a:lvl8pPr marL="10236768" indent="0">
              <a:buNone/>
              <a:defRPr sz="5196" b="1"/>
            </a:lvl8pPr>
            <a:lvl9pPr marL="11699165" indent="0">
              <a:buNone/>
              <a:defRPr sz="5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2590" y="9601167"/>
            <a:ext cx="9451858" cy="17443290"/>
          </a:xfrm>
        </p:spPr>
        <p:txBody>
          <a:bodyPr/>
          <a:lstStyle>
            <a:lvl1pPr>
              <a:defRPr sz="7641"/>
            </a:lvl1pPr>
            <a:lvl2pPr>
              <a:defRPr sz="6418"/>
            </a:lvl2pPr>
            <a:lvl3pPr>
              <a:defRPr sz="5807"/>
            </a:lvl3pPr>
            <a:lvl4pPr>
              <a:defRPr sz="5196"/>
            </a:lvl4pPr>
            <a:lvl5pPr>
              <a:defRPr sz="5196"/>
            </a:lvl5pPr>
            <a:lvl6pPr>
              <a:defRPr sz="5196"/>
            </a:lvl6pPr>
            <a:lvl7pPr>
              <a:defRPr sz="5196"/>
            </a:lvl7pPr>
            <a:lvl8pPr>
              <a:defRPr sz="5196"/>
            </a:lvl8pPr>
            <a:lvl9pPr>
              <a:defRPr sz="5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7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86" y="1205408"/>
            <a:ext cx="7035066" cy="5129968"/>
          </a:xfrm>
        </p:spPr>
        <p:txBody>
          <a:bodyPr anchor="b"/>
          <a:lstStyle>
            <a:lvl1pPr algn="l">
              <a:defRPr sz="641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406" y="1205406"/>
            <a:ext cx="11954042" cy="25839054"/>
          </a:xfrm>
        </p:spPr>
        <p:txBody>
          <a:bodyPr/>
          <a:lstStyle>
            <a:lvl1pPr>
              <a:defRPr sz="10086"/>
            </a:lvl1pPr>
            <a:lvl2pPr>
              <a:defRPr sz="8863"/>
            </a:lvl2pPr>
            <a:lvl3pPr>
              <a:defRPr sz="7641"/>
            </a:lvl3pPr>
            <a:lvl4pPr>
              <a:defRPr sz="6418"/>
            </a:lvl4pPr>
            <a:lvl5pPr>
              <a:defRPr sz="6418"/>
            </a:lvl5pPr>
            <a:lvl6pPr>
              <a:defRPr sz="6418"/>
            </a:lvl6pPr>
            <a:lvl7pPr>
              <a:defRPr sz="6418"/>
            </a:lvl7pPr>
            <a:lvl8pPr>
              <a:defRPr sz="6418"/>
            </a:lvl8pPr>
            <a:lvl9pPr>
              <a:defRPr sz="64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86" y="6335371"/>
            <a:ext cx="7035066" cy="20709089"/>
          </a:xfrm>
        </p:spPr>
        <p:txBody>
          <a:bodyPr/>
          <a:lstStyle>
            <a:lvl1pPr marL="0" indent="0">
              <a:buNone/>
              <a:defRPr sz="4584"/>
            </a:lvl1pPr>
            <a:lvl2pPr marL="1462397" indent="0">
              <a:buNone/>
              <a:defRPr sz="3973"/>
            </a:lvl2pPr>
            <a:lvl3pPr marL="2924794" indent="0">
              <a:buNone/>
              <a:defRPr sz="3056"/>
            </a:lvl3pPr>
            <a:lvl4pPr marL="4387184" indent="0">
              <a:buNone/>
              <a:defRPr sz="2751"/>
            </a:lvl4pPr>
            <a:lvl5pPr marL="5849581" indent="0">
              <a:buNone/>
              <a:defRPr sz="2751"/>
            </a:lvl5pPr>
            <a:lvl6pPr marL="7311978" indent="0">
              <a:buNone/>
              <a:defRPr sz="2751"/>
            </a:lvl6pPr>
            <a:lvl7pPr marL="8774374" indent="0">
              <a:buNone/>
              <a:defRPr sz="2751"/>
            </a:lvl7pPr>
            <a:lvl8pPr marL="10236768" indent="0">
              <a:buNone/>
              <a:defRPr sz="2751"/>
            </a:lvl8pPr>
            <a:lvl9pPr marL="11699165" indent="0">
              <a:buNone/>
              <a:defRPr sz="2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77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4"/>
          </a:xfrm>
        </p:spPr>
        <p:txBody>
          <a:bodyPr anchor="b"/>
          <a:lstStyle>
            <a:lvl1pPr algn="l">
              <a:defRPr sz="641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340" y="2705148"/>
            <a:ext cx="12830175" cy="18165128"/>
          </a:xfrm>
        </p:spPr>
        <p:txBody>
          <a:bodyPr/>
          <a:lstStyle>
            <a:lvl1pPr marL="0" indent="0">
              <a:buNone/>
              <a:defRPr sz="10086"/>
            </a:lvl1pPr>
            <a:lvl2pPr marL="1462397" indent="0">
              <a:buNone/>
              <a:defRPr sz="8863"/>
            </a:lvl2pPr>
            <a:lvl3pPr marL="2924794" indent="0">
              <a:buNone/>
              <a:defRPr sz="7641"/>
            </a:lvl3pPr>
            <a:lvl4pPr marL="4387184" indent="0">
              <a:buNone/>
              <a:defRPr sz="6418"/>
            </a:lvl4pPr>
            <a:lvl5pPr marL="5849581" indent="0">
              <a:buNone/>
              <a:defRPr sz="6418"/>
            </a:lvl5pPr>
            <a:lvl6pPr marL="7311978" indent="0">
              <a:buNone/>
              <a:defRPr sz="6418"/>
            </a:lvl6pPr>
            <a:lvl7pPr marL="8774374" indent="0">
              <a:buNone/>
              <a:defRPr sz="6418"/>
            </a:lvl7pPr>
            <a:lvl8pPr marL="10236768" indent="0">
              <a:buNone/>
              <a:defRPr sz="6418"/>
            </a:lvl8pPr>
            <a:lvl9pPr marL="11699165" indent="0">
              <a:buNone/>
              <a:defRPr sz="641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340" y="23694563"/>
            <a:ext cx="12830175" cy="3553129"/>
          </a:xfrm>
        </p:spPr>
        <p:txBody>
          <a:bodyPr/>
          <a:lstStyle>
            <a:lvl1pPr marL="0" indent="0">
              <a:buNone/>
              <a:defRPr sz="4584"/>
            </a:lvl1pPr>
            <a:lvl2pPr marL="1462397" indent="0">
              <a:buNone/>
              <a:defRPr sz="3973"/>
            </a:lvl2pPr>
            <a:lvl3pPr marL="2924794" indent="0">
              <a:buNone/>
              <a:defRPr sz="3056"/>
            </a:lvl3pPr>
            <a:lvl4pPr marL="4387184" indent="0">
              <a:buNone/>
              <a:defRPr sz="2751"/>
            </a:lvl4pPr>
            <a:lvl5pPr marL="5849581" indent="0">
              <a:buNone/>
              <a:defRPr sz="2751"/>
            </a:lvl5pPr>
            <a:lvl6pPr marL="7311978" indent="0">
              <a:buNone/>
              <a:defRPr sz="2751"/>
            </a:lvl6pPr>
            <a:lvl7pPr marL="8774374" indent="0">
              <a:buNone/>
              <a:defRPr sz="2751"/>
            </a:lvl7pPr>
            <a:lvl8pPr marL="10236768" indent="0">
              <a:buNone/>
              <a:defRPr sz="2751"/>
            </a:lvl8pPr>
            <a:lvl9pPr marL="11699165" indent="0">
              <a:buNone/>
              <a:defRPr sz="2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5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181" y="1212414"/>
            <a:ext cx="19245263" cy="5045869"/>
          </a:xfrm>
          <a:prstGeom prst="rect">
            <a:avLst/>
          </a:prstGeom>
        </p:spPr>
        <p:txBody>
          <a:bodyPr vert="horz" lIns="95697" tIns="47849" rIns="95697" bIns="478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9245263" cy="19980241"/>
          </a:xfrm>
          <a:prstGeom prst="rect">
            <a:avLst/>
          </a:prstGeom>
        </p:spPr>
        <p:txBody>
          <a:bodyPr vert="horz" lIns="95697" tIns="47849" rIns="95697" bIns="478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181" y="28060644"/>
            <a:ext cx="4989513" cy="1611875"/>
          </a:xfrm>
          <a:prstGeom prst="rect">
            <a:avLst/>
          </a:prstGeom>
        </p:spPr>
        <p:txBody>
          <a:bodyPr vert="horz" lIns="95697" tIns="47849" rIns="95697" bIns="47849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A026-A4E7-4AAA-85F5-7421A270C8E8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6072" y="28060644"/>
            <a:ext cx="6771481" cy="1611875"/>
          </a:xfrm>
          <a:prstGeom prst="rect">
            <a:avLst/>
          </a:prstGeom>
        </p:spPr>
        <p:txBody>
          <a:bodyPr vert="horz" lIns="95697" tIns="47849" rIns="95697" bIns="47849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4931" y="28060644"/>
            <a:ext cx="4989513" cy="1611875"/>
          </a:xfrm>
          <a:prstGeom prst="rect">
            <a:avLst/>
          </a:prstGeom>
        </p:spPr>
        <p:txBody>
          <a:bodyPr vert="horz" lIns="95697" tIns="47849" rIns="95697" bIns="47849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0D4F-0986-4DFE-9A20-9BB9FE57AF4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48738" y="418310"/>
            <a:ext cx="7565706" cy="16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24794" rtl="0" eaLnBrk="1" latinLnBrk="0" hangingPunct="1">
        <a:spcBef>
          <a:spcPct val="0"/>
        </a:spcBef>
        <a:buNone/>
        <a:defRPr sz="140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6796" indent="-1096796" algn="l" defTabSz="2924794" rtl="0" eaLnBrk="1" latinLnBrk="0" hangingPunct="1">
        <a:spcBef>
          <a:spcPct val="20000"/>
        </a:spcBef>
        <a:buFont typeface="Arial" pitchFamily="34" charset="0"/>
        <a:buChar char="•"/>
        <a:defRPr sz="10086" kern="1200">
          <a:solidFill>
            <a:schemeClr val="tx1"/>
          </a:solidFill>
          <a:latin typeface="+mn-lt"/>
          <a:ea typeface="+mn-ea"/>
          <a:cs typeface="+mn-cs"/>
        </a:defRPr>
      </a:lvl1pPr>
      <a:lvl2pPr marL="2376392" indent="-913996" algn="l" defTabSz="2924794" rtl="0" eaLnBrk="1" latinLnBrk="0" hangingPunct="1">
        <a:spcBef>
          <a:spcPct val="20000"/>
        </a:spcBef>
        <a:buFont typeface="Arial" pitchFamily="34" charset="0"/>
        <a:buChar char="–"/>
        <a:defRPr sz="8863" kern="1200">
          <a:solidFill>
            <a:schemeClr val="tx1"/>
          </a:solidFill>
          <a:latin typeface="+mn-lt"/>
          <a:ea typeface="+mn-ea"/>
          <a:cs typeface="+mn-cs"/>
        </a:defRPr>
      </a:lvl2pPr>
      <a:lvl3pPr marL="3655989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7641" kern="1200">
          <a:solidFill>
            <a:schemeClr val="tx1"/>
          </a:solidFill>
          <a:latin typeface="+mn-lt"/>
          <a:ea typeface="+mn-ea"/>
          <a:cs typeface="+mn-cs"/>
        </a:defRPr>
      </a:lvl3pPr>
      <a:lvl4pPr marL="5118386" indent="-731195" algn="l" defTabSz="2924794" rtl="0" eaLnBrk="1" latinLnBrk="0" hangingPunct="1">
        <a:spcBef>
          <a:spcPct val="20000"/>
        </a:spcBef>
        <a:buFont typeface="Arial" pitchFamily="34" charset="0"/>
        <a:buChar char="–"/>
        <a:defRPr sz="6418" kern="1200">
          <a:solidFill>
            <a:schemeClr val="tx1"/>
          </a:solidFill>
          <a:latin typeface="+mn-lt"/>
          <a:ea typeface="+mn-ea"/>
          <a:cs typeface="+mn-cs"/>
        </a:defRPr>
      </a:lvl4pPr>
      <a:lvl5pPr marL="6580779" indent="-731195" algn="l" defTabSz="2924794" rtl="0" eaLnBrk="1" latinLnBrk="0" hangingPunct="1">
        <a:spcBef>
          <a:spcPct val="20000"/>
        </a:spcBef>
        <a:buFont typeface="Arial" pitchFamily="34" charset="0"/>
        <a:buChar char="»"/>
        <a:defRPr sz="6418" kern="1200">
          <a:solidFill>
            <a:schemeClr val="tx1"/>
          </a:solidFill>
          <a:latin typeface="+mn-lt"/>
          <a:ea typeface="+mn-ea"/>
          <a:cs typeface="+mn-cs"/>
        </a:defRPr>
      </a:lvl5pPr>
      <a:lvl6pPr marL="8043176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6pPr>
      <a:lvl7pPr marL="9505570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7pPr>
      <a:lvl8pPr marL="10967967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8pPr>
      <a:lvl9pPr marL="12430360" indent="-731195" algn="l" defTabSz="2924794" rtl="0" eaLnBrk="1" latinLnBrk="0" hangingPunct="1">
        <a:spcBef>
          <a:spcPct val="20000"/>
        </a:spcBef>
        <a:buFont typeface="Arial" pitchFamily="34" charset="0"/>
        <a:buChar char="•"/>
        <a:defRPr sz="6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1pPr>
      <a:lvl2pPr marL="1462397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2pPr>
      <a:lvl3pPr marL="2924794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3pPr>
      <a:lvl4pPr marL="4387184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4pPr>
      <a:lvl5pPr marL="5849581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5pPr>
      <a:lvl6pPr marL="7311978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6pPr>
      <a:lvl7pPr marL="8774374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7pPr>
      <a:lvl8pPr marL="10236768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8pPr>
      <a:lvl9pPr marL="11699165" algn="l" defTabSz="2924794" rtl="0" eaLnBrk="1" latinLnBrk="0" hangingPunct="1">
        <a:defRPr sz="5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D3324EF1-9004-9C17-F9A0-E0AAAF786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15" y="20590321"/>
            <a:ext cx="3095822" cy="1965940"/>
          </a:xfrm>
          <a:prstGeom prst="rect">
            <a:avLst/>
          </a:prstGeom>
        </p:spPr>
      </p:pic>
      <p:pic>
        <p:nvPicPr>
          <p:cNvPr id="26" name="Picture 25" descr="A paper with sticky notes on it&#10;&#10;Description automatically generated">
            <a:extLst>
              <a:ext uri="{FF2B5EF4-FFF2-40B4-BE49-F238E27FC236}">
                <a16:creationId xmlns:a16="http://schemas.microsoft.com/office/drawing/2014/main" id="{454E0AFC-9856-E768-479B-02823465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93" y="19990855"/>
            <a:ext cx="4973400" cy="3239166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1931" y="11"/>
            <a:ext cx="20959763" cy="5268495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br>
              <a:rPr lang="en-GB" sz="61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61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61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6100">
                <a:latin typeface="Arial"/>
                <a:cs typeface="Arial"/>
              </a:rPr>
            </a:br>
            <a:br>
              <a:rPr lang="en-GB" sz="6100">
                <a:latin typeface="Arial"/>
                <a:cs typeface="Arial"/>
              </a:rPr>
            </a:br>
            <a:r>
              <a:rPr lang="en-GB" sz="4800">
                <a:latin typeface="Arial"/>
                <a:cs typeface="Arial"/>
              </a:rPr>
              <a:t>Improving the transition processes for children and young people </a:t>
            </a:r>
            <a:br>
              <a:rPr lang="en-GB" sz="4800">
                <a:latin typeface="Arial"/>
                <a:cs typeface="Arial"/>
              </a:rPr>
            </a:br>
            <a:r>
              <a:rPr lang="en-GB" sz="4800">
                <a:latin typeface="Arial"/>
                <a:cs typeface="Arial"/>
              </a:rPr>
              <a:t>with epilepsy in Oldham.</a:t>
            </a:r>
            <a:br>
              <a:rPr lang="en-GB" sz="6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/>
              <a:t>Dr Sri Nagesh </a:t>
            </a:r>
            <a:r>
              <a:rPr lang="en-US" sz="2000" err="1"/>
              <a:t>Panasa</a:t>
            </a:r>
            <a:r>
              <a:rPr lang="en-US" sz="2000"/>
              <a:t> &amp; Dr Vandana Prasad </a:t>
            </a:r>
            <a:endParaRPr lang="en-GB" sz="2000">
              <a:cs typeface="Calibri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Joanne Holdaway (ESN), Lisa Fern (service lead) , Lucy Lees (ADNS) and Evelyn Wild (Assistant Directorate Manger Pediatrics)</a:t>
            </a:r>
            <a:br>
              <a:rPr lang="en-US" sz="3350"/>
            </a:br>
            <a:br>
              <a:rPr lang="en-GB" sz="335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250">
              <a:cs typeface="Calibri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0" y="5326495"/>
            <a:ext cx="21383625" cy="3756340"/>
          </a:xfrm>
          <a:prstGeom prst="rect">
            <a:avLst/>
          </a:prstGeom>
          <a:solidFill>
            <a:srgbClr val="D7E5F5"/>
          </a:solidFill>
          <a:ln w="3175">
            <a:noFill/>
          </a:ln>
        </p:spPr>
        <p:txBody>
          <a:bodyPr vert="horz" lIns="292474" tIns="146239" rIns="292474" bIns="146239" rtlCol="0" anchor="t">
            <a:noAutofit/>
          </a:bodyPr>
          <a:lstStyle>
            <a:lvl1pPr marL="1789796" indent="-1789796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7892" indent="-1491496" algn="l" defTabSz="4772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65987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52381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8776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125171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11566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897960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84354" indent="-1193197" algn="l" defTabSz="4772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>
                <a:solidFill>
                  <a:srgbClr val="002060"/>
                </a:solidFill>
                <a:latin typeface="Arial"/>
                <a:cs typeface="Arial"/>
              </a:rPr>
              <a:t>Aim/purpose:</a:t>
            </a:r>
          </a:p>
          <a:p>
            <a:pPr marL="0" indent="0">
              <a:buNone/>
            </a:pPr>
            <a:r>
              <a:rPr lang="en-GB" sz="3200" b="1">
                <a:latin typeface="Arial"/>
                <a:cs typeface="Arial"/>
              </a:rPr>
              <a:t>Design and implement a Transition Package for Children and Young People from 16 years that enables them to understand and manage their epilepsy by May 2024 </a:t>
            </a:r>
            <a:endParaRPr lang="en-GB" sz="3200" b="1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problem: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We know that transition is a national priority for all children with long term conditions 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There was a lot of variation across the service in relation to the transition process and the timing of transition and little communication between the pediatric and adult services.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Most importantly Patients and family often express worry about the transition process. </a:t>
            </a:r>
          </a:p>
          <a:p>
            <a:pPr marL="0" indent="0">
              <a:buNone/>
            </a:pPr>
            <a:endParaRPr lang="en-GB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1528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98942" y="10745689"/>
            <a:ext cx="113282" cy="2810436"/>
          </a:xfrm>
          <a:prstGeom prst="rect">
            <a:avLst/>
          </a:prstGeom>
          <a:noFill/>
        </p:spPr>
        <p:txBody>
          <a:bodyPr wrap="none" lIns="56061" tIns="28029" rIns="56061" bIns="28029" rtlCol="0">
            <a:spAutoFit/>
          </a:bodyPr>
          <a:lstStyle/>
          <a:p>
            <a:endParaRPr lang="en-GB" sz="17895"/>
          </a:p>
        </p:txBody>
      </p:sp>
      <p:sp>
        <p:nvSpPr>
          <p:cNvPr id="3" name="Rectangle 2"/>
          <p:cNvSpPr/>
          <p:nvPr/>
        </p:nvSpPr>
        <p:spPr>
          <a:xfrm>
            <a:off x="11608" y="15178662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 cycles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CE6946-37C5-419C-9DD7-175B04927741}"/>
              </a:ext>
            </a:extLst>
          </p:cNvPr>
          <p:cNvSpPr/>
          <p:nvPr/>
        </p:nvSpPr>
        <p:spPr>
          <a:xfrm>
            <a:off x="-23" y="9073782"/>
            <a:ext cx="21384331" cy="600659"/>
          </a:xfrm>
          <a:prstGeom prst="rect">
            <a:avLst/>
          </a:prstGeom>
          <a:solidFill>
            <a:srgbClr val="11A7F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Diagram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D8EF6A-E665-A3DA-3B95-508A5AA67833}"/>
              </a:ext>
            </a:extLst>
          </p:cNvPr>
          <p:cNvSpPr/>
          <p:nvPr/>
        </p:nvSpPr>
        <p:spPr>
          <a:xfrm>
            <a:off x="10740800" y="15178662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our tests revealed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EBC4B-664A-D0D0-45F4-17EC8537403C}"/>
              </a:ext>
            </a:extLst>
          </p:cNvPr>
          <p:cNvSpPr/>
          <p:nvPr/>
        </p:nvSpPr>
        <p:spPr>
          <a:xfrm>
            <a:off x="-29105" y="20000495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Data/Results/Patient engagement feedback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2810CD-0A4D-F2BE-D2F3-9A2AD6FDEE9D}"/>
              </a:ext>
            </a:extLst>
          </p:cNvPr>
          <p:cNvSpPr/>
          <p:nvPr/>
        </p:nvSpPr>
        <p:spPr>
          <a:xfrm>
            <a:off x="10691812" y="19997935"/>
            <a:ext cx="10680204" cy="584775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Team personal learning/</a:t>
            </a:r>
            <a:r>
              <a:rPr lang="en-GB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highlights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F6549-5B5F-CAB9-BE61-6764DE4512EF}"/>
              </a:ext>
            </a:extLst>
          </p:cNvPr>
          <p:cNvSpPr/>
          <p:nvPr/>
        </p:nvSpPr>
        <p:spPr>
          <a:xfrm>
            <a:off x="11608" y="24897039"/>
            <a:ext cx="10680204" cy="609719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362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Successes/Challenges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9BB0BC-DE18-FA9F-B7A0-E3C77C5E9B20}"/>
              </a:ext>
            </a:extLst>
          </p:cNvPr>
          <p:cNvSpPr/>
          <p:nvPr/>
        </p:nvSpPr>
        <p:spPr>
          <a:xfrm>
            <a:off x="10740800" y="24894928"/>
            <a:ext cx="10680204" cy="609719"/>
          </a:xfrm>
          <a:prstGeom prst="rect">
            <a:avLst/>
          </a:prstGeom>
          <a:solidFill>
            <a:srgbClr val="11A7F2"/>
          </a:solidFill>
        </p:spPr>
        <p:txBody>
          <a:bodyPr wrap="square">
            <a:spAutoFit/>
          </a:bodyPr>
          <a:lstStyle/>
          <a:p>
            <a:r>
              <a:rPr lang="en-GB" sz="3362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2056B-10E0-E68C-0D42-B3E89FA25D50}"/>
              </a:ext>
            </a:extLst>
          </p:cNvPr>
          <p:cNvSpPr/>
          <p:nvPr/>
        </p:nvSpPr>
        <p:spPr>
          <a:xfrm>
            <a:off x="3816596" y="13802027"/>
            <a:ext cx="1993176" cy="10566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600">
                <a:solidFill>
                  <a:schemeClr val="tx2">
                    <a:lumMod val="50000"/>
                  </a:schemeClr>
                </a:solidFill>
              </a:rPr>
              <a:t>Engagement with adult health and care/education services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417E983-96EC-6156-CA7C-43EAA1DAD3BF}"/>
              </a:ext>
            </a:extLst>
          </p:cNvPr>
          <p:cNvSpPr txBox="1"/>
          <p:nvPr/>
        </p:nvSpPr>
        <p:spPr>
          <a:xfrm>
            <a:off x="824759" y="11422359"/>
            <a:ext cx="221856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400"/>
              <a:t>Design and Implement a Transition Package for Children and Young People from 16 that enables them to understand and manage their epilepsy by May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8EB305-BBAB-60FC-B998-5D4463D14301}"/>
              </a:ext>
            </a:extLst>
          </p:cNvPr>
          <p:cNvSpPr/>
          <p:nvPr/>
        </p:nvSpPr>
        <p:spPr>
          <a:xfrm>
            <a:off x="4006229" y="9743559"/>
            <a:ext cx="161825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/>
              <a:t>Primary Drivers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EF2CD-9AC2-23A7-A3CD-25D3345E28D3}"/>
              </a:ext>
            </a:extLst>
          </p:cNvPr>
          <p:cNvSpPr/>
          <p:nvPr/>
        </p:nvSpPr>
        <p:spPr>
          <a:xfrm>
            <a:off x="7429213" y="9749749"/>
            <a:ext cx="357619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/>
              <a:t>Secondary Drivers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83DD86-E3D4-C07B-9123-D7FAD761E1A7}"/>
              </a:ext>
            </a:extLst>
          </p:cNvPr>
          <p:cNvSpPr/>
          <p:nvPr/>
        </p:nvSpPr>
        <p:spPr>
          <a:xfrm>
            <a:off x="3813264" y="12753297"/>
            <a:ext cx="1988025" cy="822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200">
                <a:solidFill>
                  <a:schemeClr val="tx2">
                    <a:lumMod val="50000"/>
                  </a:schemeClr>
                </a:solidFill>
              </a:rPr>
              <a:t>New Children’s Epilepsy Youth Worker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A72CEF-8C7D-BD52-7968-A367C8262FD7}"/>
              </a:ext>
            </a:extLst>
          </p:cNvPr>
          <p:cNvSpPr/>
          <p:nvPr/>
        </p:nvSpPr>
        <p:spPr>
          <a:xfrm>
            <a:off x="3814611" y="10582497"/>
            <a:ext cx="1971862" cy="839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200">
                <a:solidFill>
                  <a:schemeClr val="tx2">
                    <a:lumMod val="50000"/>
                  </a:schemeClr>
                </a:solidFill>
              </a:rPr>
              <a:t>Collaborate approach between Children’s Epilepsy service (acute &amp; community)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4131FA-8FE4-6FDA-9BBF-CA88FE1472E4}"/>
              </a:ext>
            </a:extLst>
          </p:cNvPr>
          <p:cNvSpPr/>
          <p:nvPr/>
        </p:nvSpPr>
        <p:spPr>
          <a:xfrm>
            <a:off x="3829427" y="11608289"/>
            <a:ext cx="1971862" cy="840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sz="1200">
                <a:solidFill>
                  <a:schemeClr val="tx2">
                    <a:lumMod val="50000"/>
                  </a:schemeClr>
                </a:solidFill>
              </a:rPr>
              <a:t>Patient engagement (CYP and family) is demonstrable across the project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628F76-9756-DBDF-1F69-FCBA55A1F08B}"/>
              </a:ext>
            </a:extLst>
          </p:cNvPr>
          <p:cNvSpPr/>
          <p:nvPr/>
        </p:nvSpPr>
        <p:spPr>
          <a:xfrm>
            <a:off x="7421596" y="13118159"/>
            <a:ext cx="3596507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/>
                </a:solidFill>
              </a:rPr>
              <a:t>*Focus group</a:t>
            </a:r>
          </a:p>
          <a:p>
            <a:r>
              <a:rPr lang="en-GB" sz="1200">
                <a:solidFill>
                  <a:schemeClr val="tx1"/>
                </a:solidFill>
              </a:rPr>
              <a:t>*identification of key Contacts in Adult Service</a:t>
            </a:r>
          </a:p>
          <a:p>
            <a:r>
              <a:rPr lang="en-GB" sz="1200">
                <a:solidFill>
                  <a:schemeClr val="tx1"/>
                </a:solidFill>
              </a:rPr>
              <a:t>*Understanding of services and opportunities available for young people in local area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04F6C-5968-5F13-2561-4B6A5E725587}"/>
              </a:ext>
            </a:extLst>
          </p:cNvPr>
          <p:cNvSpPr/>
          <p:nvPr/>
        </p:nvSpPr>
        <p:spPr>
          <a:xfrm>
            <a:off x="7428511" y="11601004"/>
            <a:ext cx="3593050" cy="1296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400">
                <a:solidFill>
                  <a:schemeClr val="tx1"/>
                </a:solidFill>
              </a:rPr>
              <a:t>*</a:t>
            </a:r>
            <a:r>
              <a:rPr lang="en-IE" sz="1200">
                <a:solidFill>
                  <a:schemeClr val="tx1"/>
                </a:solidFill>
              </a:rPr>
              <a:t>Focus groups for CYP</a:t>
            </a:r>
          </a:p>
          <a:p>
            <a:r>
              <a:rPr lang="en-IE" sz="1200">
                <a:solidFill>
                  <a:schemeClr val="tx1"/>
                </a:solidFill>
              </a:rPr>
              <a:t>*Co-Production/youth informed with CYP</a:t>
            </a:r>
          </a:p>
          <a:p>
            <a:r>
              <a:rPr lang="en-IE" sz="1200">
                <a:solidFill>
                  <a:schemeClr val="tx1"/>
                </a:solidFill>
              </a:rPr>
              <a:t>*Patient engagement tools are used for feedback and informing next steps/stages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853EAB-B83D-1B6E-095B-ECF5893E5443}"/>
              </a:ext>
            </a:extLst>
          </p:cNvPr>
          <p:cNvSpPr/>
          <p:nvPr/>
        </p:nvSpPr>
        <p:spPr>
          <a:xfrm>
            <a:off x="7412357" y="10325704"/>
            <a:ext cx="3593050" cy="110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solidFill>
                <a:schemeClr val="tx1"/>
              </a:solidFill>
            </a:endParaRPr>
          </a:p>
          <a:p>
            <a:r>
              <a:rPr lang="en-US" sz="1200">
                <a:solidFill>
                  <a:schemeClr val="tx1"/>
                </a:solidFill>
              </a:rPr>
              <a:t>*Implementation of  a Task and finish group</a:t>
            </a:r>
          </a:p>
          <a:p>
            <a:r>
              <a:rPr lang="en-US" sz="1200">
                <a:solidFill>
                  <a:schemeClr val="tx1"/>
                </a:solidFill>
              </a:rPr>
              <a:t>*Identify patients for participation</a:t>
            </a:r>
          </a:p>
          <a:p>
            <a:r>
              <a:rPr lang="en-US" sz="1200">
                <a:solidFill>
                  <a:schemeClr val="tx1"/>
                </a:solidFill>
              </a:rPr>
              <a:t>*Staff knowledge and understanding of transition issues for young people</a:t>
            </a:r>
          </a:p>
          <a:p>
            <a:r>
              <a:rPr lang="en-US" sz="1200">
                <a:solidFill>
                  <a:schemeClr val="tx1"/>
                </a:solidFill>
              </a:rPr>
              <a:t>*</a:t>
            </a:r>
            <a:r>
              <a:rPr lang="en-GB" sz="1200">
                <a:solidFill>
                  <a:schemeClr val="tx1"/>
                </a:solidFill>
              </a:rPr>
              <a:t>Senior management support</a:t>
            </a:r>
          </a:p>
          <a:p>
            <a:pPr marL="171450" indent="-171450">
              <a:buFontTx/>
              <a:buChar char="-"/>
              <a:defRPr/>
            </a:pPr>
            <a:endParaRPr lang="en-IE" sz="1200" strike="sngStrike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980C22-6558-B329-3B83-BB367FCE21BA}"/>
              </a:ext>
            </a:extLst>
          </p:cNvPr>
          <p:cNvSpPr/>
          <p:nvPr/>
        </p:nvSpPr>
        <p:spPr>
          <a:xfrm>
            <a:off x="12905342" y="9743181"/>
            <a:ext cx="349901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IE"/>
              <a:t>Change ideas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8A790B-A3D7-D74F-312A-551FA8B3A471}"/>
              </a:ext>
            </a:extLst>
          </p:cNvPr>
          <p:cNvSpPr/>
          <p:nvPr/>
        </p:nvSpPr>
        <p:spPr>
          <a:xfrm>
            <a:off x="12906821" y="10369598"/>
            <a:ext cx="3531348" cy="422449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/>
                </a:solidFill>
              </a:rPr>
              <a:t>What information is already available? (young epilepsy/epilepsy action)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Review local/regional packages of support 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Obtain age group data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Draft basic transition pack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Questionnaires pre/post implementation  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Focus group with CYP, Parent, Adult services. 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Youth Worker- implement workshops, training, marketplace. </a:t>
            </a:r>
          </a:p>
          <a:p>
            <a:endParaRPr lang="en-GB" sz="1200">
              <a:solidFill>
                <a:schemeClr val="tx1"/>
              </a:solidFill>
            </a:endParaRPr>
          </a:p>
          <a:p>
            <a:r>
              <a:rPr lang="en-GB" sz="1200">
                <a:solidFill>
                  <a:schemeClr val="tx1"/>
                </a:solidFill>
              </a:rPr>
              <a:t>Stepwise/structured approach to development of the support pack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1A97C34-CEA7-8FA4-8937-1D42AAB00B59}"/>
              </a:ext>
            </a:extLst>
          </p:cNvPr>
          <p:cNvCxnSpPr>
            <a:cxnSpLocks/>
          </p:cNvCxnSpPr>
          <p:nvPr/>
        </p:nvCxnSpPr>
        <p:spPr>
          <a:xfrm flipV="1">
            <a:off x="8328025" y="10973951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8">
            <a:extLst>
              <a:ext uri="{FF2B5EF4-FFF2-40B4-BE49-F238E27FC236}">
                <a16:creationId xmlns:a16="http://schemas.microsoft.com/office/drawing/2014/main" id="{42859B0C-DB94-3252-468C-6D3CA8535FE1}"/>
              </a:ext>
            </a:extLst>
          </p:cNvPr>
          <p:cNvSpPr txBox="1"/>
          <p:nvPr/>
        </p:nvSpPr>
        <p:spPr>
          <a:xfrm>
            <a:off x="6366399" y="11889722"/>
            <a:ext cx="23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40" name="Elbow Connector 24">
            <a:extLst>
              <a:ext uri="{FF2B5EF4-FFF2-40B4-BE49-F238E27FC236}">
                <a16:creationId xmlns:a16="http://schemas.microsoft.com/office/drawing/2014/main" id="{09B222AC-A8C2-8B75-5175-87D79AD78F98}"/>
              </a:ext>
            </a:extLst>
          </p:cNvPr>
          <p:cNvCxnSpPr>
            <a:cxnSpLocks/>
          </p:cNvCxnSpPr>
          <p:nvPr/>
        </p:nvCxnSpPr>
        <p:spPr>
          <a:xfrm flipH="1">
            <a:off x="3055983" y="10743906"/>
            <a:ext cx="743064" cy="14828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89">
            <a:extLst>
              <a:ext uri="{FF2B5EF4-FFF2-40B4-BE49-F238E27FC236}">
                <a16:creationId xmlns:a16="http://schemas.microsoft.com/office/drawing/2014/main" id="{F2E8D092-CBB9-9D84-654B-90831463A772}"/>
              </a:ext>
            </a:extLst>
          </p:cNvPr>
          <p:cNvCxnSpPr>
            <a:cxnSpLocks/>
          </p:cNvCxnSpPr>
          <p:nvPr/>
        </p:nvCxnSpPr>
        <p:spPr>
          <a:xfrm flipH="1">
            <a:off x="5831710" y="10735636"/>
            <a:ext cx="1532462" cy="34014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93">
            <a:extLst>
              <a:ext uri="{FF2B5EF4-FFF2-40B4-BE49-F238E27FC236}">
                <a16:creationId xmlns:a16="http://schemas.microsoft.com/office/drawing/2014/main" id="{A487E934-A30C-3832-B3B4-7D89EFA0EB98}"/>
              </a:ext>
            </a:extLst>
          </p:cNvPr>
          <p:cNvCxnSpPr>
            <a:cxnSpLocks/>
          </p:cNvCxnSpPr>
          <p:nvPr/>
        </p:nvCxnSpPr>
        <p:spPr>
          <a:xfrm flipH="1">
            <a:off x="5799452" y="11899886"/>
            <a:ext cx="1613969" cy="2970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93">
            <a:extLst>
              <a:ext uri="{FF2B5EF4-FFF2-40B4-BE49-F238E27FC236}">
                <a16:creationId xmlns:a16="http://schemas.microsoft.com/office/drawing/2014/main" id="{F9316AA0-D749-004B-1047-39D94AA3CBE2}"/>
              </a:ext>
            </a:extLst>
          </p:cNvPr>
          <p:cNvCxnSpPr>
            <a:cxnSpLocks/>
          </p:cNvCxnSpPr>
          <p:nvPr/>
        </p:nvCxnSpPr>
        <p:spPr>
          <a:xfrm flipH="1">
            <a:off x="5751421" y="14016344"/>
            <a:ext cx="1613969" cy="2970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93">
            <a:extLst>
              <a:ext uri="{FF2B5EF4-FFF2-40B4-BE49-F238E27FC236}">
                <a16:creationId xmlns:a16="http://schemas.microsoft.com/office/drawing/2014/main" id="{06C16EE9-ED52-8EA1-EB3B-9DFA8A649351}"/>
              </a:ext>
            </a:extLst>
          </p:cNvPr>
          <p:cNvCxnSpPr>
            <a:cxnSpLocks/>
          </p:cNvCxnSpPr>
          <p:nvPr/>
        </p:nvCxnSpPr>
        <p:spPr>
          <a:xfrm flipH="1">
            <a:off x="5832255" y="12643154"/>
            <a:ext cx="1613969" cy="2970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8">
            <a:extLst>
              <a:ext uri="{FF2B5EF4-FFF2-40B4-BE49-F238E27FC236}">
                <a16:creationId xmlns:a16="http://schemas.microsoft.com/office/drawing/2014/main" id="{3A46338D-2040-6A28-4C8D-692959A9DCCD}"/>
              </a:ext>
            </a:extLst>
          </p:cNvPr>
          <p:cNvCxnSpPr>
            <a:cxnSpLocks/>
          </p:cNvCxnSpPr>
          <p:nvPr/>
        </p:nvCxnSpPr>
        <p:spPr>
          <a:xfrm>
            <a:off x="3031487" y="12717725"/>
            <a:ext cx="917382" cy="17282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195B3E-A17B-D5CE-FB6B-A7352453038F}"/>
              </a:ext>
            </a:extLst>
          </p:cNvPr>
          <p:cNvCxnSpPr/>
          <p:nvPr/>
        </p:nvCxnSpPr>
        <p:spPr>
          <a:xfrm flipV="1">
            <a:off x="3498210" y="13205074"/>
            <a:ext cx="321067" cy="17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DBB6CD2-ABA8-7980-A583-EDA4D59E7F9D}"/>
              </a:ext>
            </a:extLst>
          </p:cNvPr>
          <p:cNvCxnSpPr>
            <a:cxnSpLocks/>
          </p:cNvCxnSpPr>
          <p:nvPr/>
        </p:nvCxnSpPr>
        <p:spPr>
          <a:xfrm>
            <a:off x="3435876" y="12065298"/>
            <a:ext cx="368657" cy="1408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oup activities written in different colors&#10;&#10;Description automatically generated">
            <a:extLst>
              <a:ext uri="{FF2B5EF4-FFF2-40B4-BE49-F238E27FC236}">
                <a16:creationId xmlns:a16="http://schemas.microsoft.com/office/drawing/2014/main" id="{94E505DB-D47D-00BB-0CA0-246F6A374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42" y="22340615"/>
            <a:ext cx="4989267" cy="2553130"/>
          </a:xfrm>
          <a:prstGeom prst="rect">
            <a:avLst/>
          </a:prstGeom>
        </p:spPr>
      </p:pic>
      <p:pic>
        <p:nvPicPr>
          <p:cNvPr id="25" name="Picture 24" descr="A calendar with writing on it&#10;&#10;Description automatically generated">
            <a:extLst>
              <a:ext uri="{FF2B5EF4-FFF2-40B4-BE49-F238E27FC236}">
                <a16:creationId xmlns:a16="http://schemas.microsoft.com/office/drawing/2014/main" id="{4DEB6BC6-A5CE-0D27-4A65-54319D479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659" y="22676232"/>
            <a:ext cx="4481640" cy="2171529"/>
          </a:xfrm>
          <a:prstGeom prst="rect">
            <a:avLst/>
          </a:prstGeom>
        </p:spPr>
      </p:pic>
      <p:pic>
        <p:nvPicPr>
          <p:cNvPr id="28" name="Picture 2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037C401-C346-A148-9F9A-B2790E9E9A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57" y="421432"/>
            <a:ext cx="6524986" cy="2218965"/>
          </a:xfrm>
          <a:prstGeom prst="rect">
            <a:avLst/>
          </a:prstGeom>
        </p:spPr>
      </p:pic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EE880D16-BA79-7B93-DFF4-287E2DFE2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177804"/>
              </p:ext>
            </p:extLst>
          </p:nvPr>
        </p:nvGraphicFramePr>
        <p:xfrm>
          <a:off x="10705887" y="23658104"/>
          <a:ext cx="10714591" cy="758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52528381-8A45-6924-FDDD-D4E17E016641}"/>
              </a:ext>
            </a:extLst>
          </p:cNvPr>
          <p:cNvSpPr txBox="1"/>
          <p:nvPr/>
        </p:nvSpPr>
        <p:spPr>
          <a:xfrm>
            <a:off x="10722710" y="15737175"/>
            <a:ext cx="32353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Wingdings,Sans-Serif"/>
              <a:buChar char="q"/>
            </a:pPr>
            <a:r>
              <a:rPr lang="en-US" sz="1800" i="1">
                <a:latin typeface="Arial"/>
                <a:cs typeface="Arial"/>
              </a:rPr>
              <a:t>Young people did not engage well with questionnaires. 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pPr marL="228600" indent="-228600">
              <a:buFont typeface="Wingdings,Sans-Serif"/>
              <a:buChar char="q"/>
            </a:pPr>
            <a:r>
              <a:rPr lang="en-US" sz="1800" i="1">
                <a:latin typeface="Arial"/>
                <a:cs typeface="Arial"/>
              </a:rPr>
              <a:t>Both parents and young people felt isolated and wanted more peer support from other families. 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pPr marL="228600" indent="-228600">
              <a:buFont typeface="Wingdings,Sans-Serif"/>
              <a:buChar char="q"/>
            </a:pPr>
            <a:r>
              <a:rPr lang="en-GB" sz="1800" i="1">
                <a:latin typeface="Arial"/>
                <a:cs typeface="Arial"/>
              </a:rPr>
              <a:t>Parents and young people had different concerns. </a:t>
            </a:r>
            <a:r>
              <a:rPr lang="en-GB" sz="1800">
                <a:latin typeface="Arial"/>
                <a:cs typeface="Arial"/>
              </a:rPr>
              <a:t>​</a:t>
            </a:r>
          </a:p>
          <a:p>
            <a:pPr marL="228600" indent="-228600">
              <a:buFont typeface="Wingdings,Sans-Serif"/>
              <a:buChar char="q"/>
            </a:pPr>
            <a:r>
              <a:rPr lang="en-US" sz="1800" i="1">
                <a:latin typeface="Arial"/>
                <a:cs typeface="Arial"/>
              </a:rPr>
              <a:t>There was a preference for face-to-face appointments and information sharing.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D4AFD67-942C-4707-41ED-FA3BB7DA2C68}"/>
              </a:ext>
            </a:extLst>
          </p:cNvPr>
          <p:cNvSpPr txBox="1"/>
          <p:nvPr/>
        </p:nvSpPr>
        <p:spPr>
          <a:xfrm>
            <a:off x="14709849" y="15733526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cs typeface="Segoe UI"/>
              </a:rPr>
              <a:t>Young People's Concerns </a:t>
            </a:r>
            <a:r>
              <a:rPr lang="en-US" sz="1800">
                <a:cs typeface="Segoe UI"/>
              </a:rPr>
              <a:t>​</a:t>
            </a:r>
          </a:p>
          <a:p>
            <a:r>
              <a:rPr lang="en-US" sz="1800">
                <a:cs typeface="Segoe UI"/>
              </a:rPr>
              <a:t>​</a:t>
            </a:r>
          </a:p>
          <a:p>
            <a:pPr marL="285750" indent="-285750">
              <a:buFont typeface="Wingdings,Sans-Serif"/>
              <a:buChar char="q"/>
            </a:pPr>
            <a:r>
              <a:rPr lang="en-US" sz="1800">
                <a:cs typeface="Arial"/>
              </a:rPr>
              <a:t>How to talk to the adult team ​</a:t>
            </a:r>
          </a:p>
          <a:p>
            <a:pPr marL="285750" indent="-285750">
              <a:buFont typeface="Wingdings,Sans-Serif"/>
              <a:buChar char="q"/>
            </a:pPr>
            <a:r>
              <a:rPr lang="en-US" sz="1800">
                <a:cs typeface="Arial"/>
              </a:rPr>
              <a:t>Not understanding the terminology ​</a:t>
            </a:r>
          </a:p>
          <a:p>
            <a:pPr marL="285750" indent="-285750">
              <a:buFont typeface="Wingdings,Sans-Serif"/>
              <a:buChar char="q"/>
            </a:pPr>
            <a:r>
              <a:rPr lang="en-US" sz="1800">
                <a:cs typeface="Arial"/>
              </a:rPr>
              <a:t>Friends and relationships ​</a:t>
            </a:r>
          </a:p>
          <a:p>
            <a:pPr marL="285750" indent="-285750">
              <a:buFont typeface="Wingdings,Sans-Serif"/>
              <a:buChar char="q"/>
            </a:pPr>
            <a:r>
              <a:rPr lang="en-US" sz="1800">
                <a:cs typeface="Arial"/>
              </a:rPr>
              <a:t>Exams ​</a:t>
            </a:r>
          </a:p>
          <a:p>
            <a:pPr marL="285750" indent="-285750">
              <a:buFont typeface="Wingdings,Sans-Serif"/>
              <a:buChar char="q"/>
            </a:pPr>
            <a:r>
              <a:rPr lang="en-US" sz="1800">
                <a:cs typeface="Arial"/>
              </a:rPr>
              <a:t>Driving ​</a:t>
            </a:r>
          </a:p>
          <a:p>
            <a:pPr marL="285750" indent="-285750">
              <a:buFont typeface="Wingdings,Sans-Serif"/>
              <a:buChar char="q"/>
            </a:pPr>
            <a:r>
              <a:rPr lang="en-US" sz="1800">
                <a:cs typeface="Arial"/>
              </a:rPr>
              <a:t>Peer support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C0B3B62-64CC-53ED-C99F-D7F9ED91D219}"/>
              </a:ext>
            </a:extLst>
          </p:cNvPr>
          <p:cNvSpPr txBox="1"/>
          <p:nvPr/>
        </p:nvSpPr>
        <p:spPr>
          <a:xfrm>
            <a:off x="18197260" y="15796951"/>
            <a:ext cx="27432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Arial"/>
                <a:cs typeface="Segoe UI"/>
              </a:rPr>
              <a:t>Parents Concerns </a:t>
            </a:r>
            <a:r>
              <a:rPr lang="en-US" sz="1800">
                <a:latin typeface="Arial"/>
                <a:cs typeface="Segoe UI"/>
              </a:rPr>
              <a:t>​</a:t>
            </a:r>
          </a:p>
          <a:p>
            <a:r>
              <a:rPr lang="en-US" sz="1800">
                <a:latin typeface="Arial"/>
                <a:cs typeface="Segoe UI"/>
              </a:rPr>
              <a:t>​</a:t>
            </a:r>
          </a:p>
          <a:p>
            <a:pPr marL="285750" indent="-285750">
              <a:buFont typeface="Wingdings,Sans-Serif"/>
              <a:buChar char="q"/>
            </a:pPr>
            <a:r>
              <a:rPr lang="en-GB" sz="1800" i="1">
                <a:latin typeface="Arial"/>
                <a:cs typeface="Arial"/>
              </a:rPr>
              <a:t>Adult Neurologists not understanding the history 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q"/>
            </a:pPr>
            <a:r>
              <a:rPr lang="en-GB" sz="1800" i="1">
                <a:latin typeface="Arial"/>
                <a:cs typeface="Arial"/>
              </a:rPr>
              <a:t>No epilepsy specialist nurses 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q"/>
            </a:pPr>
            <a:r>
              <a:rPr lang="en-GB" sz="1800" i="1">
                <a:latin typeface="Arial"/>
                <a:cs typeface="Arial"/>
              </a:rPr>
              <a:t>How to support their child in gaining independence</a:t>
            </a:r>
          </a:p>
          <a:p>
            <a:pPr marL="285750" indent="-285750">
              <a:buFont typeface="Wingdings,Sans-Serif"/>
              <a:buChar char="q"/>
            </a:pPr>
            <a:r>
              <a:rPr lang="en-GB" sz="1800" i="1">
                <a:latin typeface="Arial"/>
                <a:cs typeface="Arial"/>
              </a:rPr>
              <a:t>higher education and employment</a:t>
            </a:r>
            <a:r>
              <a:rPr lang="en-GB" sz="1800">
                <a:latin typeface="Arial"/>
                <a:cs typeface="Arial"/>
              </a:rPr>
              <a:t>​</a:t>
            </a:r>
          </a:p>
          <a:p>
            <a:pPr marL="285750" indent="-285750">
              <a:buFont typeface="Wingdings,Sans-Serif"/>
              <a:buChar char="q"/>
            </a:pPr>
            <a:r>
              <a:rPr lang="en-GB" sz="1800" i="1">
                <a:latin typeface="Arial"/>
                <a:cs typeface="Arial"/>
              </a:rPr>
              <a:t>SUDEP</a:t>
            </a:r>
          </a:p>
        </p:txBody>
      </p:sp>
      <p:pic>
        <p:nvPicPr>
          <p:cNvPr id="119" name="Picture 11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CD22F950-88A1-3C8F-1802-5D443385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4124" y="20584401"/>
            <a:ext cx="2381573" cy="19597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CF81BD-C1DE-6D7B-C7BC-7C557335D6AA}"/>
              </a:ext>
            </a:extLst>
          </p:cNvPr>
          <p:cNvSpPr txBox="1"/>
          <p:nvPr/>
        </p:nvSpPr>
        <p:spPr>
          <a:xfrm>
            <a:off x="13108809" y="20823284"/>
            <a:ext cx="628069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Changed the way we engage with children and young people.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endParaRPr lang="en-US" sz="1800">
              <a:latin typeface="Arial"/>
              <a:cs typeface="Arial"/>
            </a:endParaRPr>
          </a:p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Making quality improvement part of our everyday work.​</a:t>
            </a:r>
          </a:p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Start small, one patient.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endParaRPr lang="en-US" sz="1800">
              <a:latin typeface="Arial"/>
              <a:cs typeface="Arial"/>
            </a:endParaRPr>
          </a:p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Different methods for data collection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endParaRPr lang="en-US" sz="1800">
              <a:latin typeface="Arial"/>
              <a:cs typeface="Arial"/>
            </a:endParaRPr>
          </a:p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Don’t make assumptions. ​</a:t>
            </a:r>
          </a:p>
          <a:p>
            <a:endParaRPr lang="en-GB" sz="1800">
              <a:latin typeface="Arial"/>
              <a:cs typeface="Arial"/>
            </a:endParaRPr>
          </a:p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Lots of feedback to inform our new youth workers role</a:t>
            </a:r>
            <a:r>
              <a:rPr lang="en-US" sz="1800">
                <a:latin typeface="Arial"/>
                <a:cs typeface="Arial"/>
              </a:rPr>
              <a:t>​</a:t>
            </a:r>
          </a:p>
          <a:p>
            <a:endParaRPr lang="en-US" sz="1800">
              <a:latin typeface="Arial"/>
              <a:cs typeface="Arial"/>
            </a:endParaRPr>
          </a:p>
          <a:p>
            <a:pPr marL="285750" indent="-285750">
              <a:buFont typeface="Wingdings,Sans-Serif"/>
              <a:buChar char="q"/>
            </a:pPr>
            <a:r>
              <a:rPr lang="en-GB" sz="1800">
                <a:latin typeface="Arial"/>
                <a:cs typeface="Arial"/>
              </a:rPr>
              <a:t>We now have a pathway for transition to adult services 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D659A96-5755-41EE-A4CE-719EA2F9C954}"/>
              </a:ext>
            </a:extLst>
          </p:cNvPr>
          <p:cNvSpPr txBox="1">
            <a:spLocks/>
          </p:cNvSpPr>
          <p:nvPr/>
        </p:nvSpPr>
        <p:spPr>
          <a:xfrm>
            <a:off x="603857" y="25643564"/>
            <a:ext cx="4040187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4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 </a:t>
            </a:r>
            <a:endParaRPr lang="en-GB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8F4EA930-29CD-463E-A2E2-A89810E7ECEB}"/>
              </a:ext>
            </a:extLst>
          </p:cNvPr>
          <p:cNvSpPr txBox="1">
            <a:spLocks/>
          </p:cNvSpPr>
          <p:nvPr/>
        </p:nvSpPr>
        <p:spPr>
          <a:xfrm>
            <a:off x="270110" y="26439354"/>
            <a:ext cx="4040188" cy="395128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>
              <a:solidFill>
                <a:srgbClr val="FF0000"/>
              </a:solidFill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endParaRPr lang="en-GB" sz="180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q"/>
            </a:pPr>
            <a:r>
              <a:rPr lang="en-GB" sz="1800">
                <a:latin typeface="Arial"/>
                <a:ea typeface="MS PGothic"/>
                <a:cs typeface="Arial"/>
              </a:rPr>
              <a:t>Engagement with Families and young people. </a:t>
            </a:r>
          </a:p>
          <a:p>
            <a:pPr marL="285750" indent="-285750">
              <a:buFont typeface="Wingdings"/>
              <a:buChar char="q"/>
            </a:pPr>
            <a:r>
              <a:rPr lang="en-GB" sz="1800">
                <a:latin typeface="Arial"/>
                <a:ea typeface="MS PGothic"/>
                <a:cs typeface="Arial"/>
              </a:rPr>
              <a:t>Joint transition clinic set up. </a:t>
            </a:r>
            <a:endParaRPr lang="en-GB" sz="180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q"/>
            </a:pPr>
            <a:r>
              <a:rPr lang="en-GB" sz="180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Appointment of a youth worker to support young people with epilepsy </a:t>
            </a:r>
            <a:endParaRPr lang="en-GB" sz="180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q"/>
            </a:pPr>
            <a:r>
              <a:rPr lang="en-GB" sz="180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Support and training From the EQIP Team.  </a:t>
            </a:r>
            <a:endParaRPr lang="en-GB" sz="180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CB45C47C-3713-43C1-8E82-61EDE4D48B7D}"/>
              </a:ext>
            </a:extLst>
          </p:cNvPr>
          <p:cNvSpPr txBox="1">
            <a:spLocks/>
          </p:cNvSpPr>
          <p:nvPr/>
        </p:nvSpPr>
        <p:spPr>
          <a:xfrm>
            <a:off x="4827851" y="25643564"/>
            <a:ext cx="5622388" cy="63976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4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48" name="Content Placeholder 6">
            <a:extLst>
              <a:ext uri="{FF2B5EF4-FFF2-40B4-BE49-F238E27FC236}">
                <a16:creationId xmlns:a16="http://schemas.microsoft.com/office/drawing/2014/main" id="{DBA03207-CC1F-463C-8FE0-3DCE2BE466CC}"/>
              </a:ext>
            </a:extLst>
          </p:cNvPr>
          <p:cNvSpPr txBox="1">
            <a:spLocks/>
          </p:cNvSpPr>
          <p:nvPr/>
        </p:nvSpPr>
        <p:spPr>
          <a:xfrm>
            <a:off x="5620785" y="26439354"/>
            <a:ext cx="4041775" cy="395128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>
              <a:solidFill>
                <a:srgbClr val="FF0000"/>
              </a:solidFill>
              <a:latin typeface="Arial"/>
              <a:ea typeface="MS PGothic"/>
              <a:cs typeface="Arial"/>
            </a:endParaRPr>
          </a:p>
          <a:p>
            <a:pPr marL="285750" indent="-285750">
              <a:buFont typeface="Wingdings"/>
              <a:buChar char="q"/>
            </a:pPr>
            <a:endParaRPr lang="en-GB" sz="1800">
              <a:solidFill>
                <a:srgbClr val="FF0000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q"/>
            </a:pPr>
            <a:r>
              <a:rPr lang="en-GB" sz="1800">
                <a:latin typeface="Arial"/>
                <a:ea typeface="MS PGothic"/>
                <a:cs typeface="Arial"/>
              </a:rPr>
              <a:t>Complexity of the service. </a:t>
            </a:r>
          </a:p>
          <a:p>
            <a:pPr marL="285750" indent="-285750">
              <a:buFont typeface="Wingdings"/>
              <a:buChar char="q"/>
            </a:pPr>
            <a:r>
              <a:rPr lang="en-GB" sz="1800">
                <a:latin typeface="Arial"/>
                <a:ea typeface="MS PGothic"/>
                <a:cs typeface="Arial"/>
              </a:rPr>
              <a:t>Team communication was difficult as nurses and consultants are based in separate sites  </a:t>
            </a:r>
            <a:endParaRPr lang="en-GB">
              <a:ea typeface="Calibri"/>
              <a:cs typeface="Calibri"/>
            </a:endParaRPr>
          </a:p>
          <a:p>
            <a:pPr marL="285750" indent="-285750">
              <a:buFont typeface="Wingdings"/>
              <a:buChar char="q"/>
            </a:pPr>
            <a:r>
              <a:rPr lang="en-GB" sz="1800">
                <a:latin typeface="Calibri"/>
                <a:ea typeface="Calibri"/>
                <a:cs typeface="Calibri"/>
              </a:rPr>
              <a:t>Timing of the first joint clinic due to GCSE and A Leval exams  </a:t>
            </a:r>
            <a:endParaRPr lang="en-GB" sz="180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49" name="Picture 48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3C378288-7A39-6A25-F661-994472604CF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-3947" b="35715"/>
          <a:stretch/>
        </p:blipFill>
        <p:spPr>
          <a:xfrm>
            <a:off x="17170930" y="2108097"/>
            <a:ext cx="2805925" cy="316391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8314607-78DE-25A9-F7F0-485FB7C468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217" y="15748703"/>
            <a:ext cx="9404338" cy="42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92B6BD4C814D864FE852C6B62926" ma:contentTypeVersion="32" ma:contentTypeDescription="Create a new document." ma:contentTypeScope="" ma:versionID="43a092e388befc42c59aa7a5e68b34ef">
  <xsd:schema xmlns:xsd="http://www.w3.org/2001/XMLSchema" xmlns:xs="http://www.w3.org/2001/XMLSchema" xmlns:p="http://schemas.microsoft.com/office/2006/metadata/properties" xmlns:ns2="19cfbb22-967d-441b-b2d0-56543b08ad7d" xmlns:ns3="http://schemas.microsoft.com/sharepoint/v3/fields" xmlns:ns4="e7b00261-fff3-41e0-a06e-29be7bbb4b90" targetNamespace="http://schemas.microsoft.com/office/2006/metadata/properties" ma:root="true" ma:fieldsID="224c33fb47e9347930edbe9cd0369c4b" ns2:_="" ns3:_="" ns4:_="">
    <xsd:import namespace="19cfbb22-967d-441b-b2d0-56543b08ad7d"/>
    <xsd:import namespace="http://schemas.microsoft.com/sharepoint/v3/fields"/>
    <xsd:import namespace="e7b00261-fff3-41e0-a06e-29be7bbb4b90"/>
    <xsd:element name="properties">
      <xsd:complexType>
        <xsd:sequence>
          <xsd:element name="documentManagement">
            <xsd:complexType>
              <xsd:all>
                <xsd:element ref="ns2:nf553947567e4e08a7a428dd067c6ddf" minOccurs="0"/>
                <xsd:element ref="ns2:TaxCatchAll" minOccurs="0"/>
                <xsd:element ref="ns2:pbf2f93df8dd4eb080efdd315b87a374" minOccurs="0"/>
                <xsd:element ref="ns2:mc9a21fcd6b24904b2be8748004271cc" minOccurs="0"/>
                <xsd:element ref="ns2:fdb3048ee4f64c2ab103fa5c08134177" minOccurs="0"/>
                <xsd:element ref="ns2:i17683cc25004393bf5e7a85079a67d2" minOccurs="0"/>
                <xsd:element ref="ns2:Project_x002f__x0020_contract_x0020_end_x0020_date" minOccurs="0"/>
                <xsd:element ref="ns2:n63e5b34d79144c59fc93a19d30f3a0b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bb22-967d-441b-b2d0-56543b08ad7d" elementFormDefault="qualified">
    <xsd:import namespace="http://schemas.microsoft.com/office/2006/documentManagement/types"/>
    <xsd:import namespace="http://schemas.microsoft.com/office/infopath/2007/PartnerControls"/>
    <xsd:element name="nf553947567e4e08a7a428dd067c6ddf" ma:index="9" nillable="true" ma:taxonomy="true" ma:internalName="nf553947567e4e08a7a428dd067c6ddf" ma:taxonomyFieldName="Business_x0020_Activity" ma:displayName="Business Activity" ma:default="" ma:fieldId="{7f553947-567e-4e08-a7a4-28dd067c6ddf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84e03c9-4683-4d6d-9e6e-c6fa35f1947e}" ma:internalName="TaxCatchAll" ma:showField="CatchAllData" ma:web="19cfbb22-967d-441b-b2d0-56543b08a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f2f93df8dd4eb080efdd315b87a374" ma:index="12" nillable="true" ma:taxonomy="true" ma:internalName="pbf2f93df8dd4eb080efdd315b87a374" ma:taxonomyFieldName="Business_x0020_Function" ma:displayName="Business Function" ma:default="2;#Quality Improvement|f929b268-8fc1-4432-9c8d-4653c804bdfc" ma:fieldId="{9bf2f93d-f8dd-4eb0-80ef-dd315b87a374}" ma:sspId="72c748ba-2422-442a-8da0-8c3a11393106" ma:termSetId="1a054ad0-931e-4bb0-a70b-dc33d2e19bcb" ma:anchorId="c788aced-109f-432d-9368-116094370ebc" ma:open="false" ma:isKeyword="false">
      <xsd:complexType>
        <xsd:sequence>
          <xsd:element ref="pc:Terms" minOccurs="0" maxOccurs="1"/>
        </xsd:sequence>
      </xsd:complexType>
    </xsd:element>
    <xsd:element name="mc9a21fcd6b24904b2be8748004271cc" ma:index="14" nillable="true" ma:taxonomy="true" ma:internalName="mc9a21fcd6b24904b2be8748004271cc" ma:taxonomyFieldName="Division" ma:displayName="Division" ma:default="1;#Research ＆ Quality Improvement|40ffecb9-eb64-4eb4-bbcd-9ff92017558e" ma:fieldId="{6c9a21fc-d6b2-4904-b2be-8748004271cc}" ma:sspId="72c748ba-2422-442a-8da0-8c3a11393106" ma:termSetId="854525bc-11e5-4801-9a2e-02bd235a7e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b3048ee4f64c2ab103fa5c08134177" ma:index="16" nillable="true" ma:taxonomy="true" ma:internalName="fdb3048ee4f64c2ab103fa5c08134177" ma:taxonomyFieldName="Document_x0020_status" ma:displayName="Document status" ma:default="" ma:fieldId="{fdb3048e-e4f6-4c2a-b103-fa5c08134177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7683cc25004393bf5e7a85079a67d2" ma:index="18" nillable="true" ma:taxonomy="true" ma:internalName="i17683cc25004393bf5e7a85079a67d2" ma:taxonomyFieldName="Information_x0020_type" ma:displayName="Information type" ma:default="" ma:fieldId="{217683cc-2500-4393-bf5e-7a85079a67d2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n63e5b34d79144c59fc93a19d30f3a0b" ma:index="21" nillable="true" ma:taxonomy="true" ma:internalName="n63e5b34d79144c59fc93a19d30f3a0b" ma:taxonomyFieldName="Project_x002F__x0020_contract_x0020_status" ma:displayName="Project/ contract status" ma:default="" ma:fieldId="{763e5b34-d791-44c5-9fc9-3a19d30f3a0b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. This is the filepath that was lifted from the Q Drive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00261-fff3-41e0-a06e-29be7bbb4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17683cc25004393bf5e7a85079a67d2 xmlns="19cfbb22-967d-441b-b2d0-56543b08ad7d">
      <Terms xmlns="http://schemas.microsoft.com/office/infopath/2007/PartnerControls"/>
    </i17683cc25004393bf5e7a85079a67d2>
    <_Source xmlns="http://schemas.microsoft.com/sharepoint/v3/fields" xsi:nil="true"/>
    <pbf2f93df8dd4eb080efdd315b87a374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</TermName>
          <TermId xmlns="http://schemas.microsoft.com/office/infopath/2007/PartnerControls">f929b268-8fc1-4432-9c8d-4653c804bdfc</TermId>
        </TermInfo>
      </Terms>
    </pbf2f93df8dd4eb080efdd315b87a374>
    <nf553947567e4e08a7a428dd067c6ddf xmlns="19cfbb22-967d-441b-b2d0-56543b08ad7d">
      <Terms xmlns="http://schemas.microsoft.com/office/infopath/2007/PartnerControls"/>
    </nf553947567e4e08a7a428dd067c6ddf>
    <Project_x002f__x0020_contract_x0020_end_x0020_date xmlns="19cfbb22-967d-441b-b2d0-56543b08ad7d" xsi:nil="true"/>
    <TaxCatchAll xmlns="19cfbb22-967d-441b-b2d0-56543b08ad7d">
      <Value>2</Value>
      <Value>1</Value>
    </TaxCatchAll>
    <mc9a21fcd6b24904b2be8748004271cc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＆ Quality Improvement</TermName>
          <TermId xmlns="http://schemas.microsoft.com/office/infopath/2007/PartnerControls">40ffecb9-eb64-4eb4-bbcd-9ff92017558e</TermId>
        </TermInfo>
      </Terms>
    </mc9a21fcd6b24904b2be8748004271cc>
    <fdb3048ee4f64c2ab103fa5c08134177 xmlns="19cfbb22-967d-441b-b2d0-56543b08ad7d">
      <Terms xmlns="http://schemas.microsoft.com/office/infopath/2007/PartnerControls"/>
    </fdb3048ee4f64c2ab103fa5c08134177>
    <n63e5b34d79144c59fc93a19d30f3a0b xmlns="19cfbb22-967d-441b-b2d0-56543b08ad7d">
      <Terms xmlns="http://schemas.microsoft.com/office/infopath/2007/PartnerControls"/>
    </n63e5b34d79144c59fc93a19d30f3a0b>
    <lcf76f155ced4ddcb4097134ff3c332f xmlns="e7b00261-fff3-41e0-a06e-29be7bbb4b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F5B5FD-5E25-4D8B-BB1A-B4A06A57E5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4232A-16E8-48BF-B7D6-1480DAE1C960}"/>
</file>

<file path=customXml/itemProps3.xml><?xml version="1.0" encoding="utf-8"?>
<ds:datastoreItem xmlns:ds="http://schemas.openxmlformats.org/officeDocument/2006/customXml" ds:itemID="{521DC8C9-888D-4957-8489-8ED1E475F775}">
  <ds:schemaRefs>
    <ds:schemaRef ds:uri="19a6cf33-a643-4309-8437-ca52dd6e266b"/>
    <ds:schemaRef ds:uri="19cfbb22-967d-441b-b2d0-56543b08ad7d"/>
    <ds:schemaRef ds:uri="3519e7f7-cf58-489f-8e0e-4f9ca77f4a70"/>
    <ds:schemaRef ds:uri="e7b00261-fff3-41e0-a06e-29be7bbb4b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Segoe UI</vt:lpstr>
      <vt:lpstr>Wingdings</vt:lpstr>
      <vt:lpstr>Wingdings,Sans-Serif</vt:lpstr>
      <vt:lpstr>Office Theme</vt:lpstr>
      <vt:lpstr>     Improving the transition processes for children and young people  with epilepsy in Oldham. Dr Sri Nagesh Panasa &amp; Dr Vandana Prasad  Joanne Holdaway (ESN), Lisa Fern (service lead) , Lucy Lees (ADNS) and Evelyn Wild (Assistant Directorate Manger Pediatrics)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</dc:creator>
  <cp:lastModifiedBy>Melanie David-Feveck</cp:lastModifiedBy>
  <cp:revision>2</cp:revision>
  <cp:lastPrinted>2012-09-10T13:37:20Z</cp:lastPrinted>
  <dcterms:created xsi:type="dcterms:W3CDTF">2012-09-07T11:38:29Z</dcterms:created>
  <dcterms:modified xsi:type="dcterms:W3CDTF">2024-05-30T14:41:57Z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0x010100F73892B6BD4C814D864FE852C6B62926</vt:lpwstr>
  </property>
  <property fmtid="{D5CDD505-2E9C-101B-9397-08002B2CF9AE}" pid="3" name="Order">
    <vt:r8>100</vt:r8>
  </property>
  <property fmtid="{D5CDD505-2E9C-101B-9397-08002B2CF9AE}" pid="4" name="Information type">
    <vt:lpwstr/>
  </property>
  <property fmtid="{D5CDD505-2E9C-101B-9397-08002B2CF9AE}" pid="5" name="Business Function">
    <vt:lpwstr>2;#Quality Improvement|f929b268-8fc1-4432-9c8d-4653c804bdfc</vt:lpwstr>
  </property>
  <property fmtid="{D5CDD505-2E9C-101B-9397-08002B2CF9AE}" pid="6" name="Project/ contract status">
    <vt:lpwstr/>
  </property>
  <property fmtid="{D5CDD505-2E9C-101B-9397-08002B2CF9AE}" pid="7" name="Archive">
    <vt:lpwstr/>
  </property>
  <property fmtid="{D5CDD505-2E9C-101B-9397-08002B2CF9AE}" pid="8" name="Division">
    <vt:lpwstr>1;#Research ＆ Quality Improvement|40ffecb9-eb64-4eb4-bbcd-9ff92017558e</vt:lpwstr>
  </property>
  <property fmtid="{D5CDD505-2E9C-101B-9397-08002B2CF9AE}" pid="9" name="Document status">
    <vt:lpwstr/>
  </property>
  <property fmtid="{D5CDD505-2E9C-101B-9397-08002B2CF9AE}" pid="10" name="_ExtendedDescription">
    <vt:lpwstr/>
  </property>
  <property fmtid="{D5CDD505-2E9C-101B-9397-08002B2CF9AE}" pid="11" name="Business Activity">
    <vt:lpwstr/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ba13835014884b89bed364837ca9ec39">
    <vt:lpwstr>Audits|ae63694e-9999-473c-882e-084b09c6631d</vt:lpwstr>
  </property>
  <property fmtid="{D5CDD505-2E9C-101B-9397-08002B2CF9AE}" pid="17" name="l9151f26d9d24fb2bafecc2135ce3309">
    <vt:lpwstr>Research ＆ Quality Improvement|c788aced-109f-432d-9368-116094370ebc</vt:lpwstr>
  </property>
  <property fmtid="{D5CDD505-2E9C-101B-9397-08002B2CF9AE}" pid="18" name="TriggerFlowInfo">
    <vt:lpwstr/>
  </property>
  <property fmtid="{D5CDD505-2E9C-101B-9397-08002B2CF9AE}" pid="19" name="MediaServiceImageTags">
    <vt:lpwstr/>
  </property>
  <property fmtid="{D5CDD505-2E9C-101B-9397-08002B2CF9AE}" pid="20" name="Project_x002F__x0020_contract_x0020_status">
    <vt:lpwstr/>
  </property>
  <property fmtid="{D5CDD505-2E9C-101B-9397-08002B2CF9AE}" pid="21" name="Business_x0020_Activity">
    <vt:lpwstr/>
  </property>
  <property fmtid="{D5CDD505-2E9C-101B-9397-08002B2CF9AE}" pid="22" name="Document_x0020_status">
    <vt:lpwstr/>
  </property>
  <property fmtid="{D5CDD505-2E9C-101B-9397-08002B2CF9AE}" pid="23" name="Information_x0020_type">
    <vt:lpwstr/>
  </property>
</Properties>
</file>