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21383625" cy="30275213"/>
  <p:notesSz cx="6858000" cy="10058400"/>
  <p:defaultTextStyle>
    <a:defPPr>
      <a:defRPr lang="en-US"/>
    </a:defPPr>
    <a:lvl1pPr marL="0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1pPr>
    <a:lvl2pPr marL="1474378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2pPr>
    <a:lvl3pPr marL="2948752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3pPr>
    <a:lvl4pPr marL="4423123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4pPr>
    <a:lvl5pPr marL="5897498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5pPr>
    <a:lvl6pPr marL="7371876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6pPr>
    <a:lvl7pPr marL="8846250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7pPr>
    <a:lvl8pPr marL="10320625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8pPr>
    <a:lvl9pPr marL="11794999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5F5"/>
    <a:srgbClr val="11A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86447" autoAdjust="0"/>
  </p:normalViewPr>
  <p:slideViewPr>
    <p:cSldViewPr>
      <p:cViewPr varScale="1">
        <p:scale>
          <a:sx n="15" d="100"/>
          <a:sy n="15" d="100"/>
        </p:scale>
        <p:origin x="2540" y="76"/>
      </p:cViewPr>
      <p:guideLst>
        <p:guide orient="horz" pos="9536"/>
        <p:guide pos="6735"/>
      </p:guideLst>
    </p:cSldViewPr>
  </p:slideViewPr>
  <p:outlineViewPr>
    <p:cViewPr>
      <p:scale>
        <a:sx n="33" d="100"/>
        <a:sy n="33" d="100"/>
      </p:scale>
      <p:origin x="222" y="82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8F65-F6F6-4AE8-B415-660CF5FF997C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7088" y="754063"/>
            <a:ext cx="26638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8375"/>
            <a:ext cx="548640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5357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47B2-0548-4A1D-AB37-7F6621167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4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1pPr>
    <a:lvl2pPr marL="282601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2pPr>
    <a:lvl3pPr marL="565206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3pPr>
    <a:lvl4pPr marL="847807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4pPr>
    <a:lvl5pPr marL="1130411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5pPr>
    <a:lvl6pPr marL="1413016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6pPr>
    <a:lvl7pPr marL="1695617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7pPr>
    <a:lvl8pPr marL="1978218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8pPr>
    <a:lvl9pPr marL="2260823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7088" y="754063"/>
            <a:ext cx="2663825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47B2-0548-4A1D-AB37-7F66211677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4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9404948"/>
            <a:ext cx="18176081" cy="64895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544" y="17155955"/>
            <a:ext cx="14968538" cy="7736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49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1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3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69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7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1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3128" y="1212422"/>
            <a:ext cx="4811316" cy="258320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181" y="1212422"/>
            <a:ext cx="14077553" cy="258320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6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60" y="19454630"/>
            <a:ext cx="18176081" cy="6012995"/>
          </a:xfrm>
        </p:spPr>
        <p:txBody>
          <a:bodyPr anchor="t"/>
          <a:lstStyle>
            <a:lvl1pPr algn="l">
              <a:defRPr sz="1283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60" y="12831933"/>
            <a:ext cx="18176081" cy="6622701"/>
          </a:xfrm>
        </p:spPr>
        <p:txBody>
          <a:bodyPr anchor="b"/>
          <a:lstStyle>
            <a:lvl1pPr marL="0" indent="0">
              <a:buNone/>
              <a:defRPr sz="6418">
                <a:solidFill>
                  <a:schemeClr val="tx1">
                    <a:tint val="75000"/>
                  </a:schemeClr>
                </a:solidFill>
              </a:defRPr>
            </a:lvl1pPr>
            <a:lvl2pPr marL="1462397" indent="0">
              <a:buNone/>
              <a:defRPr sz="5807">
                <a:solidFill>
                  <a:schemeClr val="tx1">
                    <a:tint val="75000"/>
                  </a:schemeClr>
                </a:solidFill>
              </a:defRPr>
            </a:lvl2pPr>
            <a:lvl3pPr marL="2924794" indent="0">
              <a:buNone/>
              <a:defRPr sz="5196">
                <a:solidFill>
                  <a:schemeClr val="tx1">
                    <a:tint val="75000"/>
                  </a:schemeClr>
                </a:solidFill>
              </a:defRPr>
            </a:lvl3pPr>
            <a:lvl4pPr marL="4387184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4pPr>
            <a:lvl5pPr marL="5849581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5pPr>
            <a:lvl6pPr marL="7311978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6pPr>
            <a:lvl7pPr marL="8774374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7pPr>
            <a:lvl8pPr marL="10236768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8pPr>
            <a:lvl9pPr marL="11699165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0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181" y="7064219"/>
            <a:ext cx="9444434" cy="19980241"/>
          </a:xfrm>
        </p:spPr>
        <p:txBody>
          <a:bodyPr/>
          <a:lstStyle>
            <a:lvl1pPr>
              <a:defRPr sz="8863"/>
            </a:lvl1pPr>
            <a:lvl2pPr>
              <a:defRPr sz="7641"/>
            </a:lvl2pPr>
            <a:lvl3pPr>
              <a:defRPr sz="6418"/>
            </a:lvl3pPr>
            <a:lvl4pPr>
              <a:defRPr sz="5807"/>
            </a:lvl4pPr>
            <a:lvl5pPr>
              <a:defRPr sz="5807"/>
            </a:lvl5pPr>
            <a:lvl6pPr>
              <a:defRPr sz="5807"/>
            </a:lvl6pPr>
            <a:lvl7pPr>
              <a:defRPr sz="5807"/>
            </a:lvl7pPr>
            <a:lvl8pPr>
              <a:defRPr sz="5807"/>
            </a:lvl8pPr>
            <a:lvl9pPr>
              <a:defRPr sz="5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0010" y="7064219"/>
            <a:ext cx="9444434" cy="19980241"/>
          </a:xfrm>
        </p:spPr>
        <p:txBody>
          <a:bodyPr/>
          <a:lstStyle>
            <a:lvl1pPr>
              <a:defRPr sz="8863"/>
            </a:lvl1pPr>
            <a:lvl2pPr>
              <a:defRPr sz="7641"/>
            </a:lvl2pPr>
            <a:lvl3pPr>
              <a:defRPr sz="6418"/>
            </a:lvl3pPr>
            <a:lvl4pPr>
              <a:defRPr sz="5807"/>
            </a:lvl4pPr>
            <a:lvl5pPr>
              <a:defRPr sz="5807"/>
            </a:lvl5pPr>
            <a:lvl6pPr>
              <a:defRPr sz="5807"/>
            </a:lvl6pPr>
            <a:lvl7pPr>
              <a:defRPr sz="5807"/>
            </a:lvl7pPr>
            <a:lvl8pPr>
              <a:defRPr sz="5807"/>
            </a:lvl8pPr>
            <a:lvl9pPr>
              <a:defRPr sz="5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9" y="6776887"/>
            <a:ext cx="9448148" cy="2824284"/>
          </a:xfrm>
        </p:spPr>
        <p:txBody>
          <a:bodyPr anchor="b"/>
          <a:lstStyle>
            <a:lvl1pPr marL="0" indent="0">
              <a:buNone/>
              <a:defRPr sz="7641" b="1"/>
            </a:lvl1pPr>
            <a:lvl2pPr marL="1462397" indent="0">
              <a:buNone/>
              <a:defRPr sz="6418" b="1"/>
            </a:lvl2pPr>
            <a:lvl3pPr marL="2924794" indent="0">
              <a:buNone/>
              <a:defRPr sz="5807" b="1"/>
            </a:lvl3pPr>
            <a:lvl4pPr marL="4387184" indent="0">
              <a:buNone/>
              <a:defRPr sz="5196" b="1"/>
            </a:lvl4pPr>
            <a:lvl5pPr marL="5849581" indent="0">
              <a:buNone/>
              <a:defRPr sz="5196" b="1"/>
            </a:lvl5pPr>
            <a:lvl6pPr marL="7311978" indent="0">
              <a:buNone/>
              <a:defRPr sz="5196" b="1"/>
            </a:lvl6pPr>
            <a:lvl7pPr marL="8774374" indent="0">
              <a:buNone/>
              <a:defRPr sz="5196" b="1"/>
            </a:lvl7pPr>
            <a:lvl8pPr marL="10236768" indent="0">
              <a:buNone/>
              <a:defRPr sz="5196" b="1"/>
            </a:lvl8pPr>
            <a:lvl9pPr marL="11699165" indent="0">
              <a:buNone/>
              <a:defRPr sz="5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189" y="9601167"/>
            <a:ext cx="9448148" cy="17443290"/>
          </a:xfrm>
        </p:spPr>
        <p:txBody>
          <a:bodyPr/>
          <a:lstStyle>
            <a:lvl1pPr>
              <a:defRPr sz="7641"/>
            </a:lvl1pPr>
            <a:lvl2pPr>
              <a:defRPr sz="6418"/>
            </a:lvl2pPr>
            <a:lvl3pPr>
              <a:defRPr sz="5807"/>
            </a:lvl3pPr>
            <a:lvl4pPr>
              <a:defRPr sz="5196"/>
            </a:lvl4pPr>
            <a:lvl5pPr>
              <a:defRPr sz="5196"/>
            </a:lvl5pPr>
            <a:lvl6pPr>
              <a:defRPr sz="5196"/>
            </a:lvl6pPr>
            <a:lvl7pPr>
              <a:defRPr sz="5196"/>
            </a:lvl7pPr>
            <a:lvl8pPr>
              <a:defRPr sz="5196"/>
            </a:lvl8pPr>
            <a:lvl9pPr>
              <a:defRPr sz="5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590" y="6776887"/>
            <a:ext cx="9451858" cy="2824284"/>
          </a:xfrm>
        </p:spPr>
        <p:txBody>
          <a:bodyPr anchor="b"/>
          <a:lstStyle>
            <a:lvl1pPr marL="0" indent="0">
              <a:buNone/>
              <a:defRPr sz="7641" b="1"/>
            </a:lvl1pPr>
            <a:lvl2pPr marL="1462397" indent="0">
              <a:buNone/>
              <a:defRPr sz="6418" b="1"/>
            </a:lvl2pPr>
            <a:lvl3pPr marL="2924794" indent="0">
              <a:buNone/>
              <a:defRPr sz="5807" b="1"/>
            </a:lvl3pPr>
            <a:lvl4pPr marL="4387184" indent="0">
              <a:buNone/>
              <a:defRPr sz="5196" b="1"/>
            </a:lvl4pPr>
            <a:lvl5pPr marL="5849581" indent="0">
              <a:buNone/>
              <a:defRPr sz="5196" b="1"/>
            </a:lvl5pPr>
            <a:lvl6pPr marL="7311978" indent="0">
              <a:buNone/>
              <a:defRPr sz="5196" b="1"/>
            </a:lvl6pPr>
            <a:lvl7pPr marL="8774374" indent="0">
              <a:buNone/>
              <a:defRPr sz="5196" b="1"/>
            </a:lvl7pPr>
            <a:lvl8pPr marL="10236768" indent="0">
              <a:buNone/>
              <a:defRPr sz="5196" b="1"/>
            </a:lvl8pPr>
            <a:lvl9pPr marL="11699165" indent="0">
              <a:buNone/>
              <a:defRPr sz="5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590" y="9601167"/>
            <a:ext cx="9451858" cy="17443290"/>
          </a:xfrm>
        </p:spPr>
        <p:txBody>
          <a:bodyPr/>
          <a:lstStyle>
            <a:lvl1pPr>
              <a:defRPr sz="7641"/>
            </a:lvl1pPr>
            <a:lvl2pPr>
              <a:defRPr sz="6418"/>
            </a:lvl2pPr>
            <a:lvl3pPr>
              <a:defRPr sz="5807"/>
            </a:lvl3pPr>
            <a:lvl4pPr>
              <a:defRPr sz="5196"/>
            </a:lvl4pPr>
            <a:lvl5pPr>
              <a:defRPr sz="5196"/>
            </a:lvl5pPr>
            <a:lvl6pPr>
              <a:defRPr sz="5196"/>
            </a:lvl6pPr>
            <a:lvl7pPr>
              <a:defRPr sz="5196"/>
            </a:lvl7pPr>
            <a:lvl8pPr>
              <a:defRPr sz="5196"/>
            </a:lvl8pPr>
            <a:lvl9pPr>
              <a:defRPr sz="5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7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6" y="1205408"/>
            <a:ext cx="7035066" cy="5129968"/>
          </a:xfrm>
        </p:spPr>
        <p:txBody>
          <a:bodyPr anchor="b"/>
          <a:lstStyle>
            <a:lvl1pPr algn="l">
              <a:defRPr sz="641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406" y="1205406"/>
            <a:ext cx="11954042" cy="25839054"/>
          </a:xfrm>
        </p:spPr>
        <p:txBody>
          <a:bodyPr/>
          <a:lstStyle>
            <a:lvl1pPr>
              <a:defRPr sz="10086"/>
            </a:lvl1pPr>
            <a:lvl2pPr>
              <a:defRPr sz="8863"/>
            </a:lvl2pPr>
            <a:lvl3pPr>
              <a:defRPr sz="7641"/>
            </a:lvl3pPr>
            <a:lvl4pPr>
              <a:defRPr sz="6418"/>
            </a:lvl4pPr>
            <a:lvl5pPr>
              <a:defRPr sz="6418"/>
            </a:lvl5pPr>
            <a:lvl6pPr>
              <a:defRPr sz="6418"/>
            </a:lvl6pPr>
            <a:lvl7pPr>
              <a:defRPr sz="6418"/>
            </a:lvl7pPr>
            <a:lvl8pPr>
              <a:defRPr sz="6418"/>
            </a:lvl8pPr>
            <a:lvl9pPr>
              <a:defRPr sz="64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86" y="6335371"/>
            <a:ext cx="7035066" cy="20709089"/>
          </a:xfrm>
        </p:spPr>
        <p:txBody>
          <a:bodyPr/>
          <a:lstStyle>
            <a:lvl1pPr marL="0" indent="0">
              <a:buNone/>
              <a:defRPr sz="4584"/>
            </a:lvl1pPr>
            <a:lvl2pPr marL="1462397" indent="0">
              <a:buNone/>
              <a:defRPr sz="3973"/>
            </a:lvl2pPr>
            <a:lvl3pPr marL="2924794" indent="0">
              <a:buNone/>
              <a:defRPr sz="3056"/>
            </a:lvl3pPr>
            <a:lvl4pPr marL="4387184" indent="0">
              <a:buNone/>
              <a:defRPr sz="2751"/>
            </a:lvl4pPr>
            <a:lvl5pPr marL="5849581" indent="0">
              <a:buNone/>
              <a:defRPr sz="2751"/>
            </a:lvl5pPr>
            <a:lvl6pPr marL="7311978" indent="0">
              <a:buNone/>
              <a:defRPr sz="2751"/>
            </a:lvl6pPr>
            <a:lvl7pPr marL="8774374" indent="0">
              <a:buNone/>
              <a:defRPr sz="2751"/>
            </a:lvl7pPr>
            <a:lvl8pPr marL="10236768" indent="0">
              <a:buNone/>
              <a:defRPr sz="2751"/>
            </a:lvl8pPr>
            <a:lvl9pPr marL="11699165" indent="0">
              <a:buNone/>
              <a:defRPr sz="2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77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4"/>
          </a:xfrm>
        </p:spPr>
        <p:txBody>
          <a:bodyPr anchor="b"/>
          <a:lstStyle>
            <a:lvl1pPr algn="l">
              <a:defRPr sz="641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340" y="2705148"/>
            <a:ext cx="12830175" cy="18165128"/>
          </a:xfrm>
        </p:spPr>
        <p:txBody>
          <a:bodyPr/>
          <a:lstStyle>
            <a:lvl1pPr marL="0" indent="0">
              <a:buNone/>
              <a:defRPr sz="10086"/>
            </a:lvl1pPr>
            <a:lvl2pPr marL="1462397" indent="0">
              <a:buNone/>
              <a:defRPr sz="8863"/>
            </a:lvl2pPr>
            <a:lvl3pPr marL="2924794" indent="0">
              <a:buNone/>
              <a:defRPr sz="7641"/>
            </a:lvl3pPr>
            <a:lvl4pPr marL="4387184" indent="0">
              <a:buNone/>
              <a:defRPr sz="6418"/>
            </a:lvl4pPr>
            <a:lvl5pPr marL="5849581" indent="0">
              <a:buNone/>
              <a:defRPr sz="6418"/>
            </a:lvl5pPr>
            <a:lvl6pPr marL="7311978" indent="0">
              <a:buNone/>
              <a:defRPr sz="6418"/>
            </a:lvl6pPr>
            <a:lvl7pPr marL="8774374" indent="0">
              <a:buNone/>
              <a:defRPr sz="6418"/>
            </a:lvl7pPr>
            <a:lvl8pPr marL="10236768" indent="0">
              <a:buNone/>
              <a:defRPr sz="6418"/>
            </a:lvl8pPr>
            <a:lvl9pPr marL="11699165" indent="0">
              <a:buNone/>
              <a:defRPr sz="641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340" y="23694563"/>
            <a:ext cx="12830175" cy="3553129"/>
          </a:xfrm>
        </p:spPr>
        <p:txBody>
          <a:bodyPr/>
          <a:lstStyle>
            <a:lvl1pPr marL="0" indent="0">
              <a:buNone/>
              <a:defRPr sz="4584"/>
            </a:lvl1pPr>
            <a:lvl2pPr marL="1462397" indent="0">
              <a:buNone/>
              <a:defRPr sz="3973"/>
            </a:lvl2pPr>
            <a:lvl3pPr marL="2924794" indent="0">
              <a:buNone/>
              <a:defRPr sz="3056"/>
            </a:lvl3pPr>
            <a:lvl4pPr marL="4387184" indent="0">
              <a:buNone/>
              <a:defRPr sz="2751"/>
            </a:lvl4pPr>
            <a:lvl5pPr marL="5849581" indent="0">
              <a:buNone/>
              <a:defRPr sz="2751"/>
            </a:lvl5pPr>
            <a:lvl6pPr marL="7311978" indent="0">
              <a:buNone/>
              <a:defRPr sz="2751"/>
            </a:lvl6pPr>
            <a:lvl7pPr marL="8774374" indent="0">
              <a:buNone/>
              <a:defRPr sz="2751"/>
            </a:lvl7pPr>
            <a:lvl8pPr marL="10236768" indent="0">
              <a:buNone/>
              <a:defRPr sz="2751"/>
            </a:lvl8pPr>
            <a:lvl9pPr marL="11699165" indent="0">
              <a:buNone/>
              <a:defRPr sz="2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5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181" y="1212414"/>
            <a:ext cx="19245263" cy="5045869"/>
          </a:xfrm>
          <a:prstGeom prst="rect">
            <a:avLst/>
          </a:prstGeom>
        </p:spPr>
        <p:txBody>
          <a:bodyPr vert="horz" lIns="95697" tIns="47849" rIns="95697" bIns="4784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7064219"/>
            <a:ext cx="19245263" cy="19980241"/>
          </a:xfrm>
          <a:prstGeom prst="rect">
            <a:avLst/>
          </a:prstGeom>
        </p:spPr>
        <p:txBody>
          <a:bodyPr vert="horz" lIns="95697" tIns="47849" rIns="95697" bIns="478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181" y="28060644"/>
            <a:ext cx="4989513" cy="1611875"/>
          </a:xfrm>
          <a:prstGeom prst="rect">
            <a:avLst/>
          </a:prstGeom>
        </p:spPr>
        <p:txBody>
          <a:bodyPr vert="horz" lIns="95697" tIns="47849" rIns="95697" bIns="47849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A026-A4E7-4AAA-85F5-7421A270C8E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6072" y="28060644"/>
            <a:ext cx="6771481" cy="1611875"/>
          </a:xfrm>
          <a:prstGeom prst="rect">
            <a:avLst/>
          </a:prstGeom>
        </p:spPr>
        <p:txBody>
          <a:bodyPr vert="horz" lIns="95697" tIns="47849" rIns="95697" bIns="47849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4931" y="28060644"/>
            <a:ext cx="4989513" cy="1611875"/>
          </a:xfrm>
          <a:prstGeom prst="rect">
            <a:avLst/>
          </a:prstGeom>
        </p:spPr>
        <p:txBody>
          <a:bodyPr vert="horz" lIns="95697" tIns="47849" rIns="95697" bIns="47849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48738" y="418310"/>
            <a:ext cx="7565706" cy="16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24794" rtl="0" eaLnBrk="1" latinLnBrk="0" hangingPunct="1">
        <a:spcBef>
          <a:spcPct val="0"/>
        </a:spcBef>
        <a:buNone/>
        <a:defRPr sz="140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6796" indent="-1096796" algn="l" defTabSz="2924794" rtl="0" eaLnBrk="1" latinLnBrk="0" hangingPunct="1">
        <a:spcBef>
          <a:spcPct val="20000"/>
        </a:spcBef>
        <a:buFont typeface="Arial" pitchFamily="34" charset="0"/>
        <a:buChar char="•"/>
        <a:defRPr sz="10086" kern="1200">
          <a:solidFill>
            <a:schemeClr val="tx1"/>
          </a:solidFill>
          <a:latin typeface="+mn-lt"/>
          <a:ea typeface="+mn-ea"/>
          <a:cs typeface="+mn-cs"/>
        </a:defRPr>
      </a:lvl1pPr>
      <a:lvl2pPr marL="2376392" indent="-913996" algn="l" defTabSz="2924794" rtl="0" eaLnBrk="1" latinLnBrk="0" hangingPunct="1">
        <a:spcBef>
          <a:spcPct val="20000"/>
        </a:spcBef>
        <a:buFont typeface="Arial" pitchFamily="34" charset="0"/>
        <a:buChar char="–"/>
        <a:defRPr sz="8863" kern="1200">
          <a:solidFill>
            <a:schemeClr val="tx1"/>
          </a:solidFill>
          <a:latin typeface="+mn-lt"/>
          <a:ea typeface="+mn-ea"/>
          <a:cs typeface="+mn-cs"/>
        </a:defRPr>
      </a:lvl2pPr>
      <a:lvl3pPr marL="3655989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7641" kern="1200">
          <a:solidFill>
            <a:schemeClr val="tx1"/>
          </a:solidFill>
          <a:latin typeface="+mn-lt"/>
          <a:ea typeface="+mn-ea"/>
          <a:cs typeface="+mn-cs"/>
        </a:defRPr>
      </a:lvl3pPr>
      <a:lvl4pPr marL="5118386" indent="-731195" algn="l" defTabSz="2924794" rtl="0" eaLnBrk="1" latinLnBrk="0" hangingPunct="1">
        <a:spcBef>
          <a:spcPct val="20000"/>
        </a:spcBef>
        <a:buFont typeface="Arial" pitchFamily="34" charset="0"/>
        <a:buChar char="–"/>
        <a:defRPr sz="6418" kern="1200">
          <a:solidFill>
            <a:schemeClr val="tx1"/>
          </a:solidFill>
          <a:latin typeface="+mn-lt"/>
          <a:ea typeface="+mn-ea"/>
          <a:cs typeface="+mn-cs"/>
        </a:defRPr>
      </a:lvl4pPr>
      <a:lvl5pPr marL="6580779" indent="-731195" algn="l" defTabSz="2924794" rtl="0" eaLnBrk="1" latinLnBrk="0" hangingPunct="1">
        <a:spcBef>
          <a:spcPct val="20000"/>
        </a:spcBef>
        <a:buFont typeface="Arial" pitchFamily="34" charset="0"/>
        <a:buChar char="»"/>
        <a:defRPr sz="6418" kern="1200">
          <a:solidFill>
            <a:schemeClr val="tx1"/>
          </a:solidFill>
          <a:latin typeface="+mn-lt"/>
          <a:ea typeface="+mn-ea"/>
          <a:cs typeface="+mn-cs"/>
        </a:defRPr>
      </a:lvl5pPr>
      <a:lvl6pPr marL="8043176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6pPr>
      <a:lvl7pPr marL="9505570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7pPr>
      <a:lvl8pPr marL="10967967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8pPr>
      <a:lvl9pPr marL="12430360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1pPr>
      <a:lvl2pPr marL="1462397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2pPr>
      <a:lvl3pPr marL="2924794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3pPr>
      <a:lvl4pPr marL="4387184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4pPr>
      <a:lvl5pPr marL="5849581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5pPr>
      <a:lvl6pPr marL="7311978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6pPr>
      <a:lvl7pPr marL="8774374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7pPr>
      <a:lvl8pPr marL="10236768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8pPr>
      <a:lvl9pPr marL="11699165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1931" y="11"/>
            <a:ext cx="9111729" cy="5268495"/>
          </a:xfrm>
          <a:noFill/>
        </p:spPr>
        <p:txBody>
          <a:bodyPr>
            <a:normAutofit/>
          </a:bodyPr>
          <a:lstStyle/>
          <a:p>
            <a:pPr>
              <a:spcBef>
                <a:spcPts val="1834"/>
              </a:spcBef>
            </a:pPr>
            <a:br>
              <a:rPr lang="en-GB" sz="611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+mn-lt"/>
                <a:ea typeface="MS PGothic" charset="0"/>
                <a:cs typeface="Arial" panose="020B0604020202020204" pitchFamily="34" charset="0"/>
              </a:rPr>
              <a:t>Sudden Unexpected Death in Epilepsy (SUDEP) Discussion with Parents / carers and Children / young people (CYP).</a:t>
            </a:r>
            <a:br>
              <a:rPr lang="en-GB" sz="2400" b="1" dirty="0">
                <a:latin typeface="+mn-lt"/>
                <a:ea typeface="MS PGothic" charset="0"/>
                <a:cs typeface="Arial" panose="020B0604020202020204" pitchFamily="34" charset="0"/>
              </a:rPr>
            </a:br>
            <a:br>
              <a:rPr lang="en-GB" sz="2400" b="1" dirty="0">
                <a:latin typeface="+mn-lt"/>
                <a:ea typeface="MS PGothic" charset="0"/>
                <a:cs typeface="Arial" panose="020B0604020202020204" pitchFamily="34" charset="0"/>
              </a:rPr>
            </a:br>
            <a:r>
              <a:rPr lang="en-GB" sz="2400" dirty="0">
                <a:latin typeface="+mn-lt"/>
                <a:ea typeface="MS PGothic" charset="0"/>
                <a:cs typeface="Arial" panose="020B0604020202020204" pitchFamily="34" charset="0"/>
              </a:rPr>
              <a:t>A. Ahmed, C. </a:t>
            </a:r>
            <a:r>
              <a:rPr lang="en-GB" sz="2400" dirty="0" err="1">
                <a:latin typeface="+mn-lt"/>
                <a:ea typeface="MS PGothic" charset="0"/>
                <a:cs typeface="Arial" panose="020B0604020202020204" pitchFamily="34" charset="0"/>
              </a:rPr>
              <a:t>Kukendra</a:t>
            </a:r>
            <a:r>
              <a:rPr lang="en-GB" sz="2400" dirty="0">
                <a:latin typeface="+mn-lt"/>
                <a:ea typeface="MS PGothic" charset="0"/>
                <a:cs typeface="Arial" panose="020B0604020202020204" pitchFamily="34" charset="0"/>
              </a:rPr>
              <a:t>, K. Barker,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V. Mouzias</a:t>
            </a:r>
            <a:endParaRPr lang="en-GB" sz="2400" dirty="0">
              <a:latin typeface="+mn-lt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-28363" y="5459524"/>
            <a:ext cx="21383625" cy="3756340"/>
          </a:xfrm>
          <a:prstGeom prst="rect">
            <a:avLst/>
          </a:prstGeom>
          <a:solidFill>
            <a:srgbClr val="D7E5F5"/>
          </a:solidFill>
          <a:ln w="3175">
            <a:noFill/>
          </a:ln>
        </p:spPr>
        <p:txBody>
          <a:bodyPr vert="horz" lIns="292474" tIns="146239" rIns="292474" bIns="146239" rtlCol="0">
            <a:noAutofit/>
          </a:bodyPr>
          <a:lstStyle>
            <a:lvl1pPr marL="1789796" indent="-1789796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7892" indent="-1491496" algn="l" defTabSz="4772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5987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52381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8776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5171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11566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897960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284354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cs typeface="Arial" pitchFamily="34" charset="0"/>
              </a:rPr>
              <a:t>Aim/purpose: </a:t>
            </a:r>
          </a:p>
          <a:p>
            <a:pPr marL="0" indent="0">
              <a:buNone/>
            </a:pPr>
            <a:r>
              <a:rPr lang="en-GB" sz="2400" dirty="0">
                <a:cs typeface="Arial" pitchFamily="34" charset="0"/>
              </a:rPr>
              <a:t>To discuss the risk of SUDEP with Parents/ carers and Children / young people (CYP) and provide them with written information in 75% of clinical encounters by May 2024.</a:t>
            </a:r>
          </a:p>
          <a:p>
            <a:pPr marL="0" indent="0">
              <a:buNone/>
            </a:pPr>
            <a:endParaRPr lang="en-GB" sz="2800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cs typeface="Arial" pitchFamily="34" charset="0"/>
              </a:rPr>
              <a:t>What is the problem: </a:t>
            </a:r>
          </a:p>
          <a:p>
            <a:pPr marL="0" indent="0">
              <a:buNone/>
            </a:pPr>
            <a:r>
              <a:rPr lang="en-GB" sz="2400" dirty="0">
                <a:cs typeface="Arial" pitchFamily="34" charset="0"/>
              </a:rPr>
              <a:t>SUDEP is the leading cause of epilepsy related mortality in children and adults living with epilepsy. </a:t>
            </a:r>
          </a:p>
          <a:p>
            <a:pPr marL="0" indent="0">
              <a:buNone/>
            </a:pPr>
            <a:r>
              <a:rPr lang="en-GB" sz="2400" dirty="0">
                <a:cs typeface="Arial" pitchFamily="34" charset="0"/>
              </a:rPr>
              <a:t>The CYPs looked after by the team are those with epilepsy and associated developmental delay / disorder and intellectual disability, which are well known risk factors for SUDEP in children. SUDEP Discussion was inconsistent within the team’s practice. </a:t>
            </a:r>
          </a:p>
          <a:p>
            <a:pPr marL="0" indent="0">
              <a:buNone/>
            </a:pPr>
            <a:br>
              <a:rPr lang="en-GB" sz="4000" b="1" dirty="0">
                <a:cs typeface="Arial" pitchFamily="34" charset="0"/>
              </a:rPr>
            </a:br>
            <a:endParaRPr lang="en-GB" sz="4000" dirty="0"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98942" y="10745689"/>
            <a:ext cx="113282" cy="2810436"/>
          </a:xfrm>
          <a:prstGeom prst="rect">
            <a:avLst/>
          </a:prstGeom>
          <a:noFill/>
        </p:spPr>
        <p:txBody>
          <a:bodyPr wrap="none" lIns="56061" tIns="28029" rIns="56061" bIns="28029" rtlCol="0">
            <a:spAutoFit/>
          </a:bodyPr>
          <a:lstStyle/>
          <a:p>
            <a:endParaRPr lang="en-GB" sz="17895" dirty="0"/>
          </a:p>
        </p:txBody>
      </p:sp>
      <p:sp>
        <p:nvSpPr>
          <p:cNvPr id="3" name="Rectangle 2"/>
          <p:cNvSpPr/>
          <p:nvPr/>
        </p:nvSpPr>
        <p:spPr>
          <a:xfrm>
            <a:off x="11608" y="15178662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PDSA cycles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CE6946-37C5-419C-9DD7-175B04927741}"/>
              </a:ext>
            </a:extLst>
          </p:cNvPr>
          <p:cNvSpPr/>
          <p:nvPr/>
        </p:nvSpPr>
        <p:spPr>
          <a:xfrm>
            <a:off x="0" y="9140824"/>
            <a:ext cx="10691812" cy="584775"/>
          </a:xfrm>
          <a:prstGeom prst="rect">
            <a:avLst/>
          </a:prstGeom>
          <a:solidFill>
            <a:srgbClr val="11A7F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Diagram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BDAA0-A5EA-BE47-2998-2498713B02C4}"/>
              </a:ext>
            </a:extLst>
          </p:cNvPr>
          <p:cNvSpPr/>
          <p:nvPr/>
        </p:nvSpPr>
        <p:spPr>
          <a:xfrm>
            <a:off x="10729191" y="9140824"/>
            <a:ext cx="10691813" cy="584775"/>
          </a:xfrm>
          <a:prstGeom prst="rect">
            <a:avLst/>
          </a:prstGeom>
          <a:solidFill>
            <a:srgbClr val="11A7F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8EF6A-E665-A3DA-3B95-508A5AA67833}"/>
              </a:ext>
            </a:extLst>
          </p:cNvPr>
          <p:cNvSpPr/>
          <p:nvPr/>
        </p:nvSpPr>
        <p:spPr>
          <a:xfrm>
            <a:off x="10740800" y="15178662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our tests revealed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EBC4B-664A-D0D0-45F4-17EC8537403C}"/>
              </a:ext>
            </a:extLst>
          </p:cNvPr>
          <p:cNvSpPr/>
          <p:nvPr/>
        </p:nvSpPr>
        <p:spPr>
          <a:xfrm>
            <a:off x="-29105" y="20000495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Data/Results/Patient engagement feedback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810CD-0A4D-F2BE-D2F3-9A2AD6FDEE9D}"/>
              </a:ext>
            </a:extLst>
          </p:cNvPr>
          <p:cNvSpPr/>
          <p:nvPr/>
        </p:nvSpPr>
        <p:spPr>
          <a:xfrm>
            <a:off x="10691812" y="19997935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Team personal learning/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highlights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F6549-5B5F-CAB9-BE61-6764DE4512EF}"/>
              </a:ext>
            </a:extLst>
          </p:cNvPr>
          <p:cNvSpPr/>
          <p:nvPr/>
        </p:nvSpPr>
        <p:spPr>
          <a:xfrm>
            <a:off x="11608" y="24897039"/>
            <a:ext cx="10680204" cy="609719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36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Successes/Challenges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9BB0BC-DE18-FA9F-B7A0-E3C77C5E9B20}"/>
              </a:ext>
            </a:extLst>
          </p:cNvPr>
          <p:cNvSpPr/>
          <p:nvPr/>
        </p:nvSpPr>
        <p:spPr>
          <a:xfrm>
            <a:off x="10740800" y="24894928"/>
            <a:ext cx="10680204" cy="609719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36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B5624-B834-4523-A1D8-8FB31381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" y="75889"/>
            <a:ext cx="4775548" cy="12361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F969B3-5A79-45DE-AA1A-C63C869356C5}"/>
              </a:ext>
            </a:extLst>
          </p:cNvPr>
          <p:cNvSpPr/>
          <p:nvPr/>
        </p:nvSpPr>
        <p:spPr>
          <a:xfrm>
            <a:off x="10663450" y="20555177"/>
            <a:ext cx="10690225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>
                <a:solidFill>
                  <a:prstClr val="black"/>
                </a:solidFill>
                <a:ea typeface="MS PGothic"/>
                <a:cs typeface="Arial"/>
              </a:rPr>
              <a:t>We have learnt that even small changes take time.</a:t>
            </a:r>
          </a:p>
          <a:p>
            <a:pPr lvl="0" defTabSz="457200">
              <a:spcBef>
                <a:spcPct val="20000"/>
              </a:spcBef>
            </a:pPr>
            <a:endParaRPr lang="en-GB" sz="2800" dirty="0">
              <a:solidFill>
                <a:prstClr val="black"/>
              </a:solidFill>
              <a:ea typeface="MS PGothic"/>
              <a:cs typeface="Arial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>
                <a:solidFill>
                  <a:prstClr val="black"/>
                </a:solidFill>
                <a:ea typeface="MS PGothic"/>
                <a:cs typeface="Arial"/>
              </a:rPr>
              <a:t>We have gained knowledge of QI principles.</a:t>
            </a:r>
          </a:p>
          <a:p>
            <a:pPr lvl="0" defTabSz="457200">
              <a:spcBef>
                <a:spcPct val="20000"/>
              </a:spcBef>
            </a:pPr>
            <a:endParaRPr lang="en-GB" sz="2800" dirty="0">
              <a:solidFill>
                <a:prstClr val="black"/>
              </a:solidFill>
              <a:ea typeface="MS PGothic"/>
              <a:cs typeface="Arial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>
                <a:solidFill>
                  <a:prstClr val="black"/>
                </a:solidFill>
                <a:ea typeface="MS PGothic"/>
                <a:cs typeface="Arial"/>
              </a:rPr>
              <a:t>The project will be sustained within the day to day practice.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endParaRPr lang="en-GB" sz="2800" dirty="0">
              <a:solidFill>
                <a:prstClr val="black"/>
              </a:solidFill>
              <a:ea typeface="MS PGothic"/>
              <a:cs typeface="Arial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800" dirty="0">
                <a:solidFill>
                  <a:prstClr val="black"/>
                </a:solidFill>
                <a:ea typeface="MS PGothic"/>
                <a:cs typeface="Arial"/>
              </a:rPr>
              <a:t>The project will be extended to include other aspects of epilepsy care.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AAFFDA-328F-420C-BAF1-A05725EEE702}"/>
              </a:ext>
            </a:extLst>
          </p:cNvPr>
          <p:cNvSpPr/>
          <p:nvPr/>
        </p:nvSpPr>
        <p:spPr>
          <a:xfrm>
            <a:off x="10740800" y="25517060"/>
            <a:ext cx="10690225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ea typeface="MS PGothic"/>
                <a:cs typeface="Arial"/>
              </a:rPr>
              <a:t>•	Present in Governance meetings.</a:t>
            </a:r>
          </a:p>
          <a:p>
            <a:pPr lvl="0" algn="just" defTabSz="45720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ea typeface="MS PGothic"/>
              <a:cs typeface="Arial"/>
            </a:endParaRPr>
          </a:p>
          <a:p>
            <a:pPr lvl="0" algn="just" defTabSz="4572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ea typeface="MS PGothic"/>
                <a:cs typeface="Arial"/>
              </a:rPr>
              <a:t>•	SUDEP checklist SUDEP action in each consultation.</a:t>
            </a:r>
          </a:p>
          <a:p>
            <a:pPr lvl="0" algn="just" defTabSz="45720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ea typeface="MS PGothic"/>
              <a:cs typeface="Arial"/>
            </a:endParaRPr>
          </a:p>
          <a:p>
            <a:pPr lvl="0" algn="just" defTabSz="4572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ea typeface="MS PGothic"/>
                <a:cs typeface="Arial"/>
              </a:rPr>
              <a:t>•	Enhance the use of updating clinical encounters via electronic communication.</a:t>
            </a:r>
          </a:p>
          <a:p>
            <a:pPr lvl="0" algn="just" defTabSz="4572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ea typeface="MS PGothic"/>
                <a:cs typeface="Arial"/>
              </a:rPr>
              <a:t> </a:t>
            </a:r>
          </a:p>
          <a:p>
            <a:pPr lvl="0" algn="just" defTabSz="4572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ea typeface="MS PGothic"/>
                <a:cs typeface="Arial"/>
              </a:rPr>
              <a:t>•	Application of this project’s principles to more project addressing various aspects of epilepsy care. </a:t>
            </a:r>
          </a:p>
          <a:p>
            <a:pPr lvl="0" algn="just" defTabSz="45720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ea typeface="MS PGothic"/>
              <a:cs typeface="Arial"/>
            </a:endParaRPr>
          </a:p>
          <a:p>
            <a:pPr lvl="0" algn="just" defTabSz="4572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ea typeface="MS PGothic"/>
                <a:cs typeface="Arial"/>
              </a:rPr>
              <a:t>•	We are starting to organise social events in order to train the families and give them the chance to provide feedback on our services (First event July 2024)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4895EC-6F66-495E-A1CF-BAC02822A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825" y="9673476"/>
            <a:ext cx="10729191" cy="5510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A90CDF-89D3-4CF4-9508-E179C2E28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3794" y="1954473"/>
            <a:ext cx="4104456" cy="32980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1A9B7-91E9-4CC7-BA59-B1A12ABD1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6" y="9725909"/>
            <a:ext cx="10729191" cy="52380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B7EA16-20D6-4176-8A05-02744BA3A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" y="16049566"/>
            <a:ext cx="10724654" cy="37979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674C09-C46A-4C55-B39E-4489F2500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50" y="20555177"/>
            <a:ext cx="10673472" cy="439354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8A8D8A7-C877-4E5D-81D3-AF1B8C207CA7}"/>
              </a:ext>
            </a:extLst>
          </p:cNvPr>
          <p:cNvSpPr/>
          <p:nvPr/>
        </p:nvSpPr>
        <p:spPr>
          <a:xfrm>
            <a:off x="10740797" y="15735067"/>
            <a:ext cx="10690225" cy="4013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600" spc="-5" dirty="0">
                <a:solidFill>
                  <a:prstClr val="black"/>
                </a:solidFill>
                <a:ea typeface="ＭＳ Ｐゴシック" charset="0"/>
                <a:cs typeface="Arial"/>
              </a:rPr>
              <a:t>Discussion of SUDEP is possible within routine epilepsy clinic.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600" spc="-5" dirty="0">
                <a:solidFill>
                  <a:prstClr val="black"/>
                </a:solidFill>
                <a:ea typeface="ＭＳ Ｐゴシック" charset="0"/>
                <a:cs typeface="Arial"/>
              </a:rPr>
              <a:t>Although interpreters were provided to the families, they were not able to access the SUDEP action resources, which were mainly available in English.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600" spc="-5" dirty="0">
                <a:solidFill>
                  <a:prstClr val="black"/>
                </a:solidFill>
                <a:ea typeface="ＭＳ Ｐゴシック" charset="0"/>
                <a:cs typeface="Arial"/>
              </a:rPr>
              <a:t>Further meetings are needed with some parents who wants more information, do not want to discuss SUDEP in front of their children or found the discussion overwhelming.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600" spc="-5" dirty="0">
                <a:solidFill>
                  <a:prstClr val="black"/>
                </a:solidFill>
                <a:ea typeface="ＭＳ Ｐゴシック" charset="0"/>
                <a:cs typeface="Arial"/>
              </a:rPr>
              <a:t>Families feedback is essential in improving the service.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GB" sz="2600" spc="-5" dirty="0">
                <a:solidFill>
                  <a:prstClr val="black"/>
                </a:solidFill>
                <a:ea typeface="ＭＳ Ｐゴシック" charset="0"/>
                <a:cs typeface="Arial"/>
              </a:rPr>
              <a:t>The whole team became a part of the project (admin staff, doctors, nurse, manager)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5B7DDE-5E95-4394-A03C-0A75CB5F4406}"/>
              </a:ext>
            </a:extLst>
          </p:cNvPr>
          <p:cNvSpPr/>
          <p:nvPr/>
        </p:nvSpPr>
        <p:spPr>
          <a:xfrm>
            <a:off x="-47400" y="25451529"/>
            <a:ext cx="10690225" cy="5845383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 b="1" dirty="0">
                <a:ea typeface="Aptos"/>
                <a:cs typeface="Times New Roman" panose="02020603050405020304" pitchFamily="18" charset="0"/>
              </a:rPr>
              <a:t>Successes:</a:t>
            </a:r>
            <a:endParaRPr lang="en-GB" sz="2200" dirty="0"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a typeface="Aptos"/>
                <a:cs typeface="Times New Roman" panose="02020603050405020304" pitchFamily="18" charset="0"/>
              </a:rPr>
              <a:t>The majority of the clinical encounters agreed to discuss the SUDEP at their consultation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a typeface="Aptos"/>
                <a:cs typeface="Times New Roman" panose="02020603050405020304" pitchFamily="18" charset="0"/>
              </a:rPr>
              <a:t>The team was able to discuss SUDEP at every consultation, and collect feedback.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a typeface="Aptos"/>
                <a:cs typeface="Times New Roman" panose="02020603050405020304" pitchFamily="18" charset="0"/>
              </a:rPr>
              <a:t>There is a significant improvement in discussing SUDEP within the clinical encounters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a typeface="Aptos"/>
                <a:cs typeface="Times New Roman" panose="02020603050405020304" pitchFamily="18" charset="0"/>
              </a:rPr>
              <a:t>The majority found that leaflet easy to read and understand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200" dirty="0"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200" dirty="0"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 b="1" dirty="0">
                <a:ea typeface="Aptos"/>
                <a:cs typeface="Times New Roman" panose="02020603050405020304" pitchFamily="18" charset="0"/>
              </a:rPr>
              <a:t>Challenges:</a:t>
            </a:r>
            <a:endParaRPr lang="en-GB" sz="2200" dirty="0"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a typeface="Aptos"/>
                <a:cs typeface="Times New Roman" panose="02020603050405020304" pitchFamily="18" charset="0"/>
              </a:rPr>
              <a:t>Difficulty in conducting the parents’ focus group.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a typeface="Aptos"/>
                <a:cs typeface="Times New Roman" panose="02020603050405020304" pitchFamily="18" charset="0"/>
              </a:rPr>
              <a:t>Language issues due to diverse population.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a typeface="Aptos"/>
                <a:cs typeface="Times New Roman" panose="02020603050405020304" pitchFamily="18" charset="0"/>
              </a:rPr>
              <a:t>Most families are not accessing the information (63%).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solidFill>
                  <a:srgbClr val="231F20"/>
                </a:solidFill>
                <a:ea typeface="Aptos"/>
                <a:cs typeface="Times New Roman" panose="02020603050405020304" pitchFamily="18" charset="0"/>
              </a:rPr>
              <a:t>Families felt uncomfortable discussing SUDEP in front of the children, and they need further follow-up phone consultation by the Epilepsy nurse specialist. </a:t>
            </a:r>
            <a:endParaRPr lang="en-GB" sz="2200" dirty="0"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E4F764-61F8-4784-882B-33F8060549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53274" y="1811885"/>
            <a:ext cx="3298019" cy="35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892B6BD4C814D864FE852C6B62926" ma:contentTypeVersion="32" ma:contentTypeDescription="Create a new document." ma:contentTypeScope="" ma:versionID="43a092e388befc42c59aa7a5e68b34ef">
  <xsd:schema xmlns:xsd="http://www.w3.org/2001/XMLSchema" xmlns:xs="http://www.w3.org/2001/XMLSchema" xmlns:p="http://schemas.microsoft.com/office/2006/metadata/properties" xmlns:ns2="19cfbb22-967d-441b-b2d0-56543b08ad7d" xmlns:ns3="http://schemas.microsoft.com/sharepoint/v3/fields" xmlns:ns4="e7b00261-fff3-41e0-a06e-29be7bbb4b90" targetNamespace="http://schemas.microsoft.com/office/2006/metadata/properties" ma:root="true" ma:fieldsID="224c33fb47e9347930edbe9cd0369c4b" ns2:_="" ns3:_="" ns4:_="">
    <xsd:import namespace="19cfbb22-967d-441b-b2d0-56543b08ad7d"/>
    <xsd:import namespace="http://schemas.microsoft.com/sharepoint/v3/fields"/>
    <xsd:import namespace="e7b00261-fff3-41e0-a06e-29be7bbb4b90"/>
    <xsd:element name="properties">
      <xsd:complexType>
        <xsd:sequence>
          <xsd:element name="documentManagement">
            <xsd:complexType>
              <xsd:all>
                <xsd:element ref="ns2:nf553947567e4e08a7a428dd067c6ddf" minOccurs="0"/>
                <xsd:element ref="ns2:TaxCatchAll" minOccurs="0"/>
                <xsd:element ref="ns2:pbf2f93df8dd4eb080efdd315b87a374" minOccurs="0"/>
                <xsd:element ref="ns2:mc9a21fcd6b24904b2be8748004271cc" minOccurs="0"/>
                <xsd:element ref="ns2:fdb3048ee4f64c2ab103fa5c08134177" minOccurs="0"/>
                <xsd:element ref="ns2:i17683cc25004393bf5e7a85079a67d2" minOccurs="0"/>
                <xsd:element ref="ns2:Project_x002f__x0020_contract_x0020_end_x0020_date" minOccurs="0"/>
                <xsd:element ref="ns2:n63e5b34d79144c59fc93a19d30f3a0b" minOccurs="0"/>
                <xsd:element ref="ns3:_Sourc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bb22-967d-441b-b2d0-56543b08ad7d" elementFormDefault="qualified">
    <xsd:import namespace="http://schemas.microsoft.com/office/2006/documentManagement/types"/>
    <xsd:import namespace="http://schemas.microsoft.com/office/infopath/2007/PartnerControls"/>
    <xsd:element name="nf553947567e4e08a7a428dd067c6ddf" ma:index="9" nillable="true" ma:taxonomy="true" ma:internalName="nf553947567e4e08a7a428dd067c6ddf" ma:taxonomyFieldName="Business_x0020_Activity" ma:displayName="Business Activity" ma:default="" ma:fieldId="{7f553947-567e-4e08-a7a4-28dd067c6ddf}" ma:sspId="72c748ba-2422-442a-8da0-8c3a11393106" ma:termSetId="281f97d3-173f-40b8-9fc1-2bb96af60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84e03c9-4683-4d6d-9e6e-c6fa35f1947e}" ma:internalName="TaxCatchAll" ma:showField="CatchAllData" ma:web="19cfbb22-967d-441b-b2d0-56543b08a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f2f93df8dd4eb080efdd315b87a374" ma:index="12" nillable="true" ma:taxonomy="true" ma:internalName="pbf2f93df8dd4eb080efdd315b87a374" ma:taxonomyFieldName="Business_x0020_Function" ma:displayName="Business Function" ma:default="2;#Quality Improvement|f929b268-8fc1-4432-9c8d-4653c804bdfc" ma:fieldId="{9bf2f93d-f8dd-4eb0-80ef-dd315b87a374}" ma:sspId="72c748ba-2422-442a-8da0-8c3a11393106" ma:termSetId="1a054ad0-931e-4bb0-a70b-dc33d2e19bcb" ma:anchorId="c788aced-109f-432d-9368-116094370ebc" ma:open="false" ma:isKeyword="false">
      <xsd:complexType>
        <xsd:sequence>
          <xsd:element ref="pc:Terms" minOccurs="0" maxOccurs="1"/>
        </xsd:sequence>
      </xsd:complexType>
    </xsd:element>
    <xsd:element name="mc9a21fcd6b24904b2be8748004271cc" ma:index="14" nillable="true" ma:taxonomy="true" ma:internalName="mc9a21fcd6b24904b2be8748004271cc" ma:taxonomyFieldName="Division" ma:displayName="Division" ma:default="1;#Research ＆ Quality Improvement|40ffecb9-eb64-4eb4-bbcd-9ff92017558e" ma:fieldId="{6c9a21fc-d6b2-4904-b2be-8748004271cc}" ma:sspId="72c748ba-2422-442a-8da0-8c3a11393106" ma:termSetId="854525bc-11e5-4801-9a2e-02bd235a7e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b3048ee4f64c2ab103fa5c08134177" ma:index="16" nillable="true" ma:taxonomy="true" ma:internalName="fdb3048ee4f64c2ab103fa5c08134177" ma:taxonomyFieldName="Document_x0020_status" ma:displayName="Document status" ma:default="" ma:fieldId="{fdb3048e-e4f6-4c2a-b103-fa5c08134177}" ma:sspId="72c748ba-2422-442a-8da0-8c3a11393106" ma:termSetId="81537ae4-bb63-4a0b-b036-a59c8bb24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7683cc25004393bf5e7a85079a67d2" ma:index="18" nillable="true" ma:taxonomy="true" ma:internalName="i17683cc25004393bf5e7a85079a67d2" ma:taxonomyFieldName="Information_x0020_type" ma:displayName="Information type" ma:default="" ma:fieldId="{217683cc-2500-4393-bf5e-7a85079a67d2}" ma:sspId="72c748ba-2422-442a-8da0-8c3a11393106" ma:termSetId="7c5dc89c-5a38-404b-b798-27b2a4c32a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f__x0020_contract_x0020_end_x0020_date" ma:index="19" nillable="true" ma:displayName="Project/ contract end date" ma:format="DateOnly" ma:internalName="Project_x002F__x0020_contract_x0020_end_x0020_date">
      <xsd:simpleType>
        <xsd:restriction base="dms:DateTime"/>
      </xsd:simpleType>
    </xsd:element>
    <xsd:element name="n63e5b34d79144c59fc93a19d30f3a0b" ma:index="21" nillable="true" ma:taxonomy="true" ma:internalName="n63e5b34d79144c59fc93a19d30f3a0b" ma:taxonomyFieldName="Project_x002F__x0020_contract_x0020_status" ma:displayName="Project/ contract status" ma:default="" ma:fieldId="{763e5b34-d791-44c5-9fc9-3a19d30f3a0b}" ma:sspId="72c748ba-2422-442a-8da0-8c3a11393106" ma:termSetId="6fb53340-93dd-45ae-88d8-d63e0eb70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22" nillable="true" ma:displayName="Source filepath" ma:description="References to resources from which this resource was derived. This is the filepath that was lifted from the Q Drive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00261-fff3-41e0-a06e-29be7bbb4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>E:\Shared\Research &amp; Quality Improvement\Clinical Standards &amp; Quality Improvement\5. RCPCH PROJECTS\3. Epilepsy\1. Documents\Round 3 (2017-2021)\RCPCH EQIP\Documents\EQIP 2022-2023\Shared learning event\Templates\Blank QI Poster example .pptx</_Source>
    <TaxCatchAll xmlns="19cfbb22-967d-441b-b2d0-56543b08ad7d">
      <Value>2</Value>
      <Value>1</Value>
    </TaxCatchAll>
    <lcf76f155ced4ddcb4097134ff3c332f xmlns="e7b00261-fff3-41e0-a06e-29be7bbb4b90">
      <Terms xmlns="http://schemas.microsoft.com/office/infopath/2007/PartnerControls"/>
    </lcf76f155ced4ddcb4097134ff3c332f>
    <i17683cc25004393bf5e7a85079a67d2 xmlns="19cfbb22-967d-441b-b2d0-56543b08ad7d">
      <Terms xmlns="http://schemas.microsoft.com/office/infopath/2007/PartnerControls"/>
    </i17683cc25004393bf5e7a85079a67d2>
    <pbf2f93df8dd4eb080efdd315b87a374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Improvement</TermName>
          <TermId xmlns="http://schemas.microsoft.com/office/infopath/2007/PartnerControls">f929b268-8fc1-4432-9c8d-4653c804bdfc</TermId>
        </TermInfo>
      </Terms>
    </pbf2f93df8dd4eb080efdd315b87a374>
    <nf553947567e4e08a7a428dd067c6ddf xmlns="19cfbb22-967d-441b-b2d0-56543b08ad7d">
      <Terms xmlns="http://schemas.microsoft.com/office/infopath/2007/PartnerControls"/>
    </nf553947567e4e08a7a428dd067c6ddf>
    <Project_x002f__x0020_contract_x0020_end_x0020_date xmlns="19cfbb22-967d-441b-b2d0-56543b08ad7d" xsi:nil="true"/>
    <mc9a21fcd6b24904b2be8748004271cc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＆ Quality Improvement</TermName>
          <TermId xmlns="http://schemas.microsoft.com/office/infopath/2007/PartnerControls">40ffecb9-eb64-4eb4-bbcd-9ff92017558e</TermId>
        </TermInfo>
      </Terms>
    </mc9a21fcd6b24904b2be8748004271cc>
    <fdb3048ee4f64c2ab103fa5c08134177 xmlns="19cfbb22-967d-441b-b2d0-56543b08ad7d">
      <Terms xmlns="http://schemas.microsoft.com/office/infopath/2007/PartnerControls"/>
    </fdb3048ee4f64c2ab103fa5c08134177>
    <n63e5b34d79144c59fc93a19d30f3a0b xmlns="19cfbb22-967d-441b-b2d0-56543b08ad7d">
      <Terms xmlns="http://schemas.microsoft.com/office/infopath/2007/PartnerControls"/>
    </n63e5b34d79144c59fc93a19d30f3a0b>
    <SharedWithUsers xmlns="19cfbb22-967d-441b-b2d0-56543b08ad7d">
      <UserInfo>
        <DisplayName/>
        <AccountId xsi:nil="true"/>
        <AccountType/>
      </UserInfo>
    </SharedWithUsers>
    <MediaLengthInSeconds xmlns="e7b00261-fff3-41e0-a06e-29be7bbb4b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03DBF0-B161-4E33-9208-6C8010BF5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fbb22-967d-441b-b2d0-56543b08ad7d"/>
    <ds:schemaRef ds:uri="http://schemas.microsoft.com/sharepoint/v3/fields"/>
    <ds:schemaRef ds:uri="e7b00261-fff3-41e0-a06e-29be7bbb4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1DC8C9-888D-4957-8489-8ED1E475F775}">
  <ds:schemaRefs>
    <ds:schemaRef ds:uri="e7b00261-fff3-41e0-a06e-29be7bbb4b90"/>
    <ds:schemaRef ds:uri="http://schemas.microsoft.com/office/2006/metadata/properties"/>
    <ds:schemaRef ds:uri="http://purl.org/dc/elements/1.1/"/>
    <ds:schemaRef ds:uri="http://schemas.microsoft.com/sharepoint/v3/fields"/>
    <ds:schemaRef ds:uri="http://schemas.openxmlformats.org/package/2006/metadata/core-properties"/>
    <ds:schemaRef ds:uri="http://purl.org/dc/terms/"/>
    <ds:schemaRef ds:uri="19cfbb22-967d-441b-b2d0-56543b08ad7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F5B5FD-5E25-4D8B-BB1A-B4A06A57E5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491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ＭＳ Ｐゴシック</vt:lpstr>
      <vt:lpstr>Aptos</vt:lpstr>
      <vt:lpstr>Arial</vt:lpstr>
      <vt:lpstr>Calibri</vt:lpstr>
      <vt:lpstr>Symbol</vt:lpstr>
      <vt:lpstr>Times New Roman</vt:lpstr>
      <vt:lpstr>Office Theme</vt:lpstr>
      <vt:lpstr> Sudden Unexpected Death in Epilepsy (SUDEP) Discussion with Parents / carers and Children / young people (CYP).  A. Ahmed, C. Kukendra, K. Barker, V. Mouzias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</dc:creator>
  <cp:lastModifiedBy>Ahmed Ahmed</cp:lastModifiedBy>
  <cp:revision>254</cp:revision>
  <cp:lastPrinted>2012-09-10T13:37:20Z</cp:lastPrinted>
  <dcterms:created xsi:type="dcterms:W3CDTF">2012-09-07T11:38:29Z</dcterms:created>
  <dcterms:modified xsi:type="dcterms:W3CDTF">2024-06-05T06:18:24Z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0x010100F73892B6BD4C814D864FE852C6B62926</vt:lpwstr>
  </property>
  <property fmtid="{D5CDD505-2E9C-101B-9397-08002B2CF9AE}" pid="3" name="Order">
    <vt:r8>100</vt:r8>
  </property>
  <property fmtid="{D5CDD505-2E9C-101B-9397-08002B2CF9AE}" pid="4" name="Information type">
    <vt:lpwstr/>
  </property>
  <property fmtid="{D5CDD505-2E9C-101B-9397-08002B2CF9AE}" pid="5" name="Business Function">
    <vt:lpwstr>2;#Quality Improvement|f929b268-8fc1-4432-9c8d-4653c804bdfc</vt:lpwstr>
  </property>
  <property fmtid="{D5CDD505-2E9C-101B-9397-08002B2CF9AE}" pid="6" name="Project/ contract status">
    <vt:lpwstr/>
  </property>
  <property fmtid="{D5CDD505-2E9C-101B-9397-08002B2CF9AE}" pid="7" name="Archive">
    <vt:lpwstr/>
  </property>
  <property fmtid="{D5CDD505-2E9C-101B-9397-08002B2CF9AE}" pid="8" name="Division">
    <vt:lpwstr>1;#Research ＆ Quality Improvement|40ffecb9-eb64-4eb4-bbcd-9ff92017558e</vt:lpwstr>
  </property>
  <property fmtid="{D5CDD505-2E9C-101B-9397-08002B2CF9AE}" pid="9" name="Document status">
    <vt:lpwstr/>
  </property>
  <property fmtid="{D5CDD505-2E9C-101B-9397-08002B2CF9AE}" pid="10" name="_ExtendedDescription">
    <vt:lpwstr/>
  </property>
  <property fmtid="{D5CDD505-2E9C-101B-9397-08002B2CF9AE}" pid="11" name="Business Activity">
    <vt:lpwstr/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ba13835014884b89bed364837ca9ec39">
    <vt:lpwstr>Audits|ae63694e-9999-473c-882e-084b09c6631d</vt:lpwstr>
  </property>
  <property fmtid="{D5CDD505-2E9C-101B-9397-08002B2CF9AE}" pid="17" name="l9151f26d9d24fb2bafecc2135ce3309">
    <vt:lpwstr>Research ＆ Quality Improvement|c788aced-109f-432d-9368-116094370ebc</vt:lpwstr>
  </property>
  <property fmtid="{D5CDD505-2E9C-101B-9397-08002B2CF9AE}" pid="18" name="TriggerFlowInfo">
    <vt:lpwstr/>
  </property>
  <property fmtid="{D5CDD505-2E9C-101B-9397-08002B2CF9AE}" pid="19" name="MediaServiceImageTags">
    <vt:lpwstr/>
  </property>
  <property fmtid="{D5CDD505-2E9C-101B-9397-08002B2CF9AE}" pid="20" name="Project_x002F__x0020_contract_x0020_status">
    <vt:lpwstr/>
  </property>
  <property fmtid="{D5CDD505-2E9C-101B-9397-08002B2CF9AE}" pid="21" name="Business_x0020_Activity">
    <vt:lpwstr/>
  </property>
  <property fmtid="{D5CDD505-2E9C-101B-9397-08002B2CF9AE}" pid="22" name="Document_x0020_status">
    <vt:lpwstr/>
  </property>
  <property fmtid="{D5CDD505-2E9C-101B-9397-08002B2CF9AE}" pid="23" name="Information_x0020_type">
    <vt:lpwstr/>
  </property>
</Properties>
</file>