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notesMasterIdLst>
    <p:notesMasterId r:id="rId15"/>
  </p:notesMasterIdLst>
  <p:sldIdLst>
    <p:sldId id="330" r:id="rId5"/>
    <p:sldId id="476" r:id="rId6"/>
    <p:sldId id="331" r:id="rId7"/>
    <p:sldId id="333" r:id="rId8"/>
    <p:sldId id="332" r:id="rId9"/>
    <p:sldId id="401" r:id="rId10"/>
    <p:sldId id="409" r:id="rId11"/>
    <p:sldId id="334" r:id="rId12"/>
    <p:sldId id="402" r:id="rId13"/>
    <p:sldId id="490" r:id="rId14"/>
  </p:sldIdLst>
  <p:sldSz cx="9144000" cy="5143500" type="screen16x9"/>
  <p:notesSz cx="6858000" cy="9144000"/>
  <p:embeddedFontLst>
    <p:embeddedFont>
      <p:font typeface="Montserrat" panose="00000500000000000000" pitchFamily="50" charset="0"/>
      <p:regular r:id="rId16"/>
      <p:bold r:id="rId17"/>
      <p:italic r:id="rId18"/>
      <p:boldItalic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7" userDrawn="1">
          <p15:clr>
            <a:srgbClr val="A4A3A4"/>
          </p15:clr>
        </p15:guide>
        <p15:guide id="2" pos="2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108E5A-D424-00D1-78EC-25CEB0C91121}" name="Amani Krayem" initials="AK" userId="S::Amani.Krayem@rcpch.ac.uk::3a362885-ad58-4e9d-8cde-f704dc3f94aa" providerId="AD"/>
  <p188:author id="{6CFBE966-9DE2-E16B-3164-560FF21C1940}" name="Melanie David-Feveck" initials="MDF" userId="S::Melanie.David-Feveck@rcpch.ac.uk::9e4d456e-893c-4367-b601-72fce04ebd6b" providerId="AD"/>
  <p188:author id="{0C0947D4-1CE5-6BAD-4A7B-69B9C71390CC}" name="Melanie David-Feveck" initials="MD" userId="S::melanie.david-feveck@rcpch.ac.uk::9e4d456e-893c-4367-b601-72fce04ebd6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21275B"/>
    <a:srgbClr val="009CCE"/>
    <a:srgbClr val="11A7F2"/>
    <a:srgbClr val="83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48" autoAdjust="0"/>
  </p:normalViewPr>
  <p:slideViewPr>
    <p:cSldViewPr>
      <p:cViewPr varScale="1">
        <p:scale>
          <a:sx n="78" d="100"/>
          <a:sy n="78" d="100"/>
        </p:scale>
        <p:origin x="868" y="48"/>
      </p:cViewPr>
      <p:guideLst>
        <p:guide orient="horz" pos="667"/>
        <p:guide pos="204"/>
      </p:guideLst>
    </p:cSldViewPr>
  </p:slideViewPr>
  <p:notesTextViewPr>
    <p:cViewPr>
      <p:scale>
        <a:sx n="1" d="1"/>
        <a:sy n="1" d="1"/>
      </p:scale>
      <p:origin x="0" y="0"/>
    </p:cViewPr>
  </p:notesTextViewPr>
  <p:sorterViewPr>
    <p:cViewPr varScale="1">
      <p:scale>
        <a:sx n="100" d="100"/>
        <a:sy n="100" d="100"/>
      </p:scale>
      <p:origin x="0" y="-1128"/>
    </p:cViewPr>
  </p:sorterViewPr>
  <p:notesViewPr>
    <p:cSldViewPr>
      <p:cViewPr varScale="1">
        <p:scale>
          <a:sx n="97" d="100"/>
          <a:sy n="97" d="100"/>
        </p:scale>
        <p:origin x="-6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3.fntdata"/><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2.fntdata"/><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350E0196-B4F4-457E-B91D-E35D83C654D3}"/>
    <pc:docChg chg="modSld">
      <pc:chgData name="Melanie David-Feveck" userId="9e4d456e-893c-4367-b601-72fce04ebd6b" providerId="ADAL" clId="{350E0196-B4F4-457E-B91D-E35D83C654D3}" dt="2024-03-08T15:19:25.257" v="0" actId="20577"/>
      <pc:docMkLst>
        <pc:docMk/>
      </pc:docMkLst>
      <pc:sldChg chg="modSp mod">
        <pc:chgData name="Melanie David-Feveck" userId="9e4d456e-893c-4367-b601-72fce04ebd6b" providerId="ADAL" clId="{350E0196-B4F4-457E-B91D-E35D83C654D3}" dt="2024-03-08T15:19:25.257" v="0" actId="20577"/>
        <pc:sldMkLst>
          <pc:docMk/>
          <pc:sldMk cId="2319686188" sldId="330"/>
        </pc:sldMkLst>
        <pc:spChg chg="mod">
          <ac:chgData name="Melanie David-Feveck" userId="9e4d456e-893c-4367-b601-72fce04ebd6b" providerId="ADAL" clId="{350E0196-B4F4-457E-B91D-E35D83C654D3}" dt="2024-03-08T15:19:25.257" v="0" actId="20577"/>
          <ac:spMkLst>
            <pc:docMk/>
            <pc:sldMk cId="2319686188" sldId="330"/>
            <ac:spMk id="5" creationId="{17624B36-A292-AB0C-54D5-FD657CE3438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75F26-17BA-4A3C-939A-A109702EB9D8}" type="datetimeFigureOut">
              <a:rPr lang="en-GB" smtClean="0"/>
              <a:t>08/03/2024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FFA89-5C59-4AAF-8009-79353D94AE1E}" type="slidenum">
              <a:rPr lang="en-GB" smtClean="0"/>
              <a:t>‹#›</a:t>
            </a:fld>
            <a:endParaRPr lang="en-GB"/>
          </a:p>
        </p:txBody>
      </p:sp>
    </p:spTree>
    <p:extLst>
      <p:ext uri="{BB962C8B-B14F-4D97-AF65-F5344CB8AC3E}">
        <p14:creationId xmlns:p14="http://schemas.microsoft.com/office/powerpoint/2010/main" val="51287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594866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6563544" y="4752666"/>
            <a:ext cx="2133600" cy="273844"/>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0041" y="4554457"/>
            <a:ext cx="1117103" cy="670262"/>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528" y="124492"/>
            <a:ext cx="2357315" cy="503489"/>
          </a:xfrm>
          <a:prstGeom prst="rect">
            <a:avLst/>
          </a:prstGeom>
          <a:noFill/>
        </p:spPr>
      </p:pic>
    </p:spTree>
    <p:extLst>
      <p:ext uri="{BB962C8B-B14F-4D97-AF65-F5344CB8AC3E}">
        <p14:creationId xmlns:p14="http://schemas.microsoft.com/office/powerpoint/2010/main" val="1141732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274934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45640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27538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843558"/>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33438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08/03/2024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85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08/03/2024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6951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1797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184319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08/03/2024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spTree>
    <p:extLst>
      <p:ext uri="{BB962C8B-B14F-4D97-AF65-F5344CB8AC3E}">
        <p14:creationId xmlns:p14="http://schemas.microsoft.com/office/powerpoint/2010/main" val="1369869086"/>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4" r:id="rId4"/>
    <p:sldLayoutId id="2147483652" r:id="rId5"/>
    <p:sldLayoutId id="2147483653" r:id="rId6"/>
    <p:sldLayoutId id="2147483655" r:id="rId7"/>
    <p:sldLayoutId id="2147483656" r:id="rId8"/>
    <p:sldLayoutId id="2147483657"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eqip.rcpch.ac.uk/wp-content/uploads/sites/19/2022/02/chelsea_and_westminster_hospitals_nhs_foundation_trust_eqip_team.pdf" TargetMode="External"/><Relationship Id="rId2" Type="http://schemas.openxmlformats.org/officeDocument/2006/relationships/hyperlink" Target="https://www.youtube.com/watch?v=M4nspPNrxmM&amp;list=PLnZ0WSeOKq5zYOo6UMRXrgt7QQJ3UNRJz&amp;t=104s"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23528" y="771550"/>
            <a:ext cx="8448768" cy="4320480"/>
          </a:xfrm>
        </p:spPr>
        <p:txBody>
          <a:bodyPr>
            <a:normAutofit/>
          </a:bodyPr>
          <a:lstStyle/>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r>
              <a:rPr lang="en-GB" sz="2000" b="1" dirty="0">
                <a:solidFill>
                  <a:schemeClr val="accent1"/>
                </a:solidFill>
                <a:latin typeface="Montserrat" panose="00000500000000000000" pitchFamily="50" charset="0"/>
                <a:cs typeface="Arial" panose="020B0604020202020204" pitchFamily="34" charset="0"/>
              </a:rPr>
              <a:t>Improving patient engagement</a:t>
            </a:r>
          </a:p>
          <a:p>
            <a:pPr marL="0" indent="0" algn="just">
              <a:buNone/>
            </a:pPr>
            <a:endParaRPr lang="en-GB" sz="1600" b="1" dirty="0"/>
          </a:p>
          <a:p>
            <a:pPr marL="0" indent="0" algn="just">
              <a:buNone/>
            </a:pPr>
            <a:r>
              <a:rPr lang="en-GB" sz="1600" b="1" dirty="0"/>
              <a:t>Chelsea and Westminster Hospital NHS Foundation Trust</a:t>
            </a: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r>
              <a:rPr lang="en-GB" sz="1100" dirty="0">
                <a:solidFill>
                  <a:schemeClr val="tx1"/>
                </a:solidFill>
                <a:latin typeface="Montserrat" panose="00000500000000000000" pitchFamily="50" charset="0"/>
                <a:cs typeface="Arial" panose="020B0604020202020204" pitchFamily="34" charset="0"/>
              </a:rPr>
              <a:t>Dr Kimberley </a:t>
            </a:r>
            <a:r>
              <a:rPr lang="en-GB" sz="1100" dirty="0" err="1">
                <a:solidFill>
                  <a:schemeClr val="tx1"/>
                </a:solidFill>
                <a:latin typeface="Montserrat" panose="00000500000000000000" pitchFamily="50" charset="0"/>
                <a:cs typeface="Arial" panose="020B0604020202020204" pitchFamily="34" charset="0"/>
              </a:rPr>
              <a:t>Doubal</a:t>
            </a:r>
            <a:r>
              <a:rPr lang="en-GB" sz="1100" dirty="0">
                <a:solidFill>
                  <a:schemeClr val="tx1"/>
                </a:solidFill>
                <a:latin typeface="Montserrat" panose="00000500000000000000" pitchFamily="50" charset="0"/>
                <a:cs typeface="Arial" panose="020B0604020202020204" pitchFamily="34" charset="0"/>
              </a:rPr>
              <a:t>, Consultant Paediatrician at Chelsea and Westminster Hospital</a:t>
            </a:r>
          </a:p>
          <a:p>
            <a:pPr marL="0" indent="0" algn="just">
              <a:buNone/>
            </a:pPr>
            <a:r>
              <a:rPr lang="en-GB" sz="1100" dirty="0">
                <a:solidFill>
                  <a:schemeClr val="tx1"/>
                </a:solidFill>
                <a:latin typeface="Montserrat" panose="00000500000000000000" pitchFamily="50" charset="0"/>
                <a:cs typeface="Arial" panose="020B0604020202020204" pitchFamily="34" charset="0"/>
              </a:rPr>
              <a:t>Dr N Ismayilova, Consultant Paediatric Neurologist at Chelsea and Westminster Hospital</a:t>
            </a:r>
          </a:p>
          <a:p>
            <a:pPr marL="0" indent="0" algn="just">
              <a:buNone/>
            </a:pPr>
            <a:r>
              <a:rPr lang="en-GB" sz="1100" dirty="0">
                <a:solidFill>
                  <a:schemeClr val="tx1"/>
                </a:solidFill>
                <a:latin typeface="Montserrat" panose="00000500000000000000" pitchFamily="50" charset="0"/>
                <a:cs typeface="Arial" panose="020B0604020202020204" pitchFamily="34" charset="0"/>
              </a:rPr>
              <a:t>Dr </a:t>
            </a:r>
            <a:r>
              <a:rPr lang="en-GB" sz="1100" dirty="0" err="1">
                <a:solidFill>
                  <a:schemeClr val="tx1"/>
                </a:solidFill>
                <a:latin typeface="Montserrat" panose="00000500000000000000" pitchFamily="50" charset="0"/>
                <a:cs typeface="Arial" panose="020B0604020202020204" pitchFamily="34" charset="0"/>
              </a:rPr>
              <a:t>Sutapa</a:t>
            </a:r>
            <a:r>
              <a:rPr lang="en-GB" sz="1100" dirty="0">
                <a:solidFill>
                  <a:schemeClr val="tx1"/>
                </a:solidFill>
                <a:latin typeface="Montserrat" panose="00000500000000000000" pitchFamily="50" charset="0"/>
                <a:cs typeface="Arial" panose="020B0604020202020204" pitchFamily="34" charset="0"/>
              </a:rPr>
              <a:t> Biswas, Consultant Neurophysiologist at Chelsea and Westminster Hospital</a:t>
            </a:r>
          </a:p>
          <a:p>
            <a:pPr marL="0" indent="0" algn="just">
              <a:buNone/>
            </a:pPr>
            <a:r>
              <a:rPr lang="en-GB" sz="1100" dirty="0">
                <a:solidFill>
                  <a:schemeClr val="tx1"/>
                </a:solidFill>
                <a:latin typeface="Montserrat" panose="00000500000000000000" pitchFamily="50" charset="0"/>
                <a:cs typeface="Arial" panose="020B0604020202020204" pitchFamily="34" charset="0"/>
              </a:rPr>
              <a:t>Dr Anusha </a:t>
            </a:r>
            <a:r>
              <a:rPr lang="en-GB" sz="1100" dirty="0" err="1">
                <a:solidFill>
                  <a:schemeClr val="tx1"/>
                </a:solidFill>
                <a:latin typeface="Montserrat" panose="00000500000000000000" pitchFamily="50" charset="0"/>
                <a:cs typeface="Arial" panose="020B0604020202020204" pitchFamily="34" charset="0"/>
              </a:rPr>
              <a:t>Ponnampalam</a:t>
            </a:r>
            <a:r>
              <a:rPr lang="en-GB" sz="1100" dirty="0">
                <a:solidFill>
                  <a:schemeClr val="tx1"/>
                </a:solidFill>
                <a:latin typeface="Montserrat" panose="00000500000000000000" pitchFamily="50" charset="0"/>
                <a:cs typeface="Arial" panose="020B0604020202020204" pitchFamily="34" charset="0"/>
              </a:rPr>
              <a:t>, Consultant Paediatrician at Chelsea and Westminster Hospital</a:t>
            </a:r>
          </a:p>
          <a:p>
            <a:pPr marL="0" indent="0" algn="just">
              <a:buNone/>
            </a:pPr>
            <a:r>
              <a:rPr lang="en-GB" sz="1100" dirty="0">
                <a:solidFill>
                  <a:schemeClr val="tx1"/>
                </a:solidFill>
                <a:latin typeface="Montserrat" panose="00000500000000000000" pitchFamily="50" charset="0"/>
                <a:cs typeface="Arial" panose="020B0604020202020204" pitchFamily="34" charset="0"/>
              </a:rPr>
              <a:t>Ms Siobhan Hannan, Advanced Nurse Practitioner in Epilepsy at Chelsea and Westminster Hospital</a:t>
            </a:r>
          </a:p>
          <a:p>
            <a:pPr marL="0" indent="0" algn="just">
              <a:buNone/>
            </a:pPr>
            <a:r>
              <a:rPr lang="en-GB" sz="1100" dirty="0">
                <a:solidFill>
                  <a:schemeClr val="tx1"/>
                </a:solidFill>
                <a:latin typeface="Montserrat" panose="00000500000000000000" pitchFamily="50" charset="0"/>
                <a:cs typeface="Arial" panose="020B0604020202020204" pitchFamily="34" charset="0"/>
              </a:rPr>
              <a:t>Dr Lorna Pakkiri, Consultant Paediatrician at West Middlesex Hospital</a:t>
            </a: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p:txBody>
      </p:sp>
      <p:sp>
        <p:nvSpPr>
          <p:cNvPr id="6" name="TextBox 5">
            <a:extLst>
              <a:ext uri="{FF2B5EF4-FFF2-40B4-BE49-F238E27FC236}">
                <a16:creationId xmlns:a16="http://schemas.microsoft.com/office/drawing/2014/main" id="{711A5654-3314-3FDF-420B-55F6DF00CC18}"/>
              </a:ext>
            </a:extLst>
          </p:cNvPr>
          <p:cNvSpPr txBox="1"/>
          <p:nvPr/>
        </p:nvSpPr>
        <p:spPr>
          <a:xfrm>
            <a:off x="251520" y="123478"/>
            <a:ext cx="7128792" cy="646331"/>
          </a:xfrm>
          <a:prstGeom prst="rect">
            <a:avLst/>
          </a:prstGeom>
          <a:noFill/>
        </p:spPr>
        <p:txBody>
          <a:bodyPr wrap="square" rtlCol="0">
            <a:spAutoFit/>
          </a:bodyPr>
          <a:lstStyle/>
          <a:p>
            <a:r>
              <a:rPr lang="en-GB"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b="1" dirty="0">
                <a:solidFill>
                  <a:schemeClr val="accent1"/>
                </a:solidFill>
                <a:latin typeface="Montserrat" panose="00000500000000000000" pitchFamily="50" charset="0"/>
                <a:cs typeface="Arial" panose="020B0604020202020204" pitchFamily="34" charset="0"/>
              </a:rPr>
              <a:t>November 2019 – July 2020</a:t>
            </a:r>
            <a:endParaRPr lang="en-GB" dirty="0">
              <a:solidFill>
                <a:schemeClr val="accent1"/>
              </a:solidFill>
            </a:endParaRPr>
          </a:p>
        </p:txBody>
      </p:sp>
    </p:spTree>
    <p:extLst>
      <p:ext uri="{BB962C8B-B14F-4D97-AF65-F5344CB8AC3E}">
        <p14:creationId xmlns:p14="http://schemas.microsoft.com/office/powerpoint/2010/main" val="2319686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539552" y="3386648"/>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536982"/>
            <a:ext cx="793219" cy="576064"/>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467544" y="2548880"/>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36" y="4659982"/>
            <a:ext cx="1024533" cy="219796"/>
          </a:xfrm>
          <a:prstGeom prst="rect">
            <a:avLst/>
          </a:prstGeom>
        </p:spPr>
      </p:pic>
    </p:spTree>
    <p:extLst>
      <p:ext uri="{BB962C8B-B14F-4D97-AF65-F5344CB8AC3E}">
        <p14:creationId xmlns:p14="http://schemas.microsoft.com/office/powerpoint/2010/main" val="1711767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Improving patient engagement- Chelsea and Westminster Hospital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28760" y="771550"/>
            <a:ext cx="8543536" cy="4248470"/>
          </a:xfrm>
        </p:spPr>
        <p:txBody>
          <a:bodyPr>
            <a:norm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Project aim </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To access the patient voice in 80% of patients accessing epilepsy services at Chelsea &amp; Westminster and West Middlesex Hospitals, between January and March 2020, to influence improvements in cross-site epilepsy care.</a:t>
            </a: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r>
              <a:rPr lang="en-GB" sz="1100" b="1" dirty="0">
                <a:solidFill>
                  <a:schemeClr val="tx1"/>
                </a:solidFill>
                <a:latin typeface="Montserrat" panose="00000500000000000000" pitchFamily="50" charset="0"/>
                <a:cs typeface="Arial" panose="020B0604020202020204" pitchFamily="34" charset="0"/>
              </a:rPr>
              <a:t>Background:</a:t>
            </a:r>
          </a:p>
          <a:p>
            <a:pPr algn="just">
              <a:lnSpc>
                <a:spcPct val="150000"/>
              </a:lnSpc>
              <a:buFont typeface="Arial" panose="020B0604020202020204" pitchFamily="34" charset="0"/>
              <a:buChar char="•"/>
            </a:pPr>
            <a:r>
              <a:rPr lang="en-GB" sz="1100" dirty="0"/>
              <a:t>An NHS Trust is split across two sites, encompassing secondary and tertiary level paediatric epilepsy services and diagnostics, including MRI and EEG. Both services at Chelsea and Westminster Hospital and West Middlesex Hospital are stretched well beyond capacity due to staff vacancies and long waiting times, resulting in NICE quality standards not being met in many areas across both sites. At present, there are several patient pathways used by families to access care and diagnostics, which makes standardising services and improving the patient journey more challenging. As a wider team working in geographically distant areas, there are limited opportunities to meet but share a desire to improve services across the board. To date, patient engagement has not been actively sought, and believe this will be the cornerstone to driving improvements.</a:t>
            </a:r>
          </a:p>
          <a:p>
            <a:pPr marL="0" indent="0" algn="just">
              <a:lnSpc>
                <a:spcPct val="150000"/>
              </a:lnSpc>
              <a:buNone/>
            </a:pPr>
            <a:r>
              <a:rPr lang="en-GB" sz="1100" b="1" dirty="0"/>
              <a:t>Area of focus</a:t>
            </a:r>
            <a:endParaRPr lang="en-GB" sz="1100" dirty="0"/>
          </a:p>
          <a:p>
            <a:pPr algn="just">
              <a:lnSpc>
                <a:spcPct val="150000"/>
              </a:lnSpc>
              <a:buFont typeface="Arial" panose="020B0604020202020204" pitchFamily="34" charset="0"/>
              <a:buChar char="•"/>
            </a:pPr>
            <a:r>
              <a:rPr lang="en-GB" sz="1100" dirty="0"/>
              <a:t>The team are open to engaging with their patients and families to help explore and plan for the area of focus that would impact them most in terms of improvement.</a:t>
            </a:r>
          </a:p>
        </p:txBody>
      </p:sp>
    </p:spTree>
    <p:extLst>
      <p:ext uri="{BB962C8B-B14F-4D97-AF65-F5344CB8AC3E}">
        <p14:creationId xmlns:p14="http://schemas.microsoft.com/office/powerpoint/2010/main" val="2667654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Improving patient engagement- Chelsea and Westminster Hospital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28760" y="805903"/>
            <a:ext cx="8543536" cy="4214120"/>
          </a:xfrm>
        </p:spPr>
        <p:txBody>
          <a:bodyPr>
            <a:noAutofit/>
          </a:bodyPr>
          <a:lstStyle/>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Changes</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Team members explored different methods of collecting feedback via pasta voting with single questions displayed and explored the idea of an app-based questionnaire with a small number of patients.</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Feedback from families expressed a preference for a short questionnaire, which involved the team working with Emma Sparrow, RCPCH&amp;US Head of CYP Engagement, to design and refine questions for the questionnaire. Each team member contributed to the design of the questionnaire.</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The questions were mostly based around the NICE quality standards for epilepsy and aimed to gain insight into the patients experience of the care they had received so far, as well as their priorities for future care.</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The plan was to disseminate the questionnaire to all follow-up patients attending secondary-level epilepsy clinics, ANP clinics, tertiary neurology clinics, and EEG appointments. However, in mid-March, the effects of the pandemic led to both Trust sites and secondary care level paediatricians self-isolating, resulting in clinics being cancelled and rearranged.</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All clinic appointments were converted to telephone appointments, which made the dissemination of the questionnaire method impractical and was therefore temporarily put on hold. There was a change in service focus to maintain a safe epilepsy service amid severe staff shortages.</a:t>
            </a: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4181250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Improving patient engagement- Chelsea and Westminster Hospital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28760" y="773535"/>
            <a:ext cx="8543536" cy="4176464"/>
          </a:xfrm>
        </p:spPr>
        <p:txBody>
          <a:bodyPr>
            <a:noAutofit/>
          </a:bodyPr>
          <a:lstStyle/>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Result</a:t>
            </a:r>
          </a:p>
          <a:p>
            <a:pPr>
              <a:lnSpc>
                <a:spcPct val="150000"/>
              </a:lnSpc>
            </a:pP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By the end of March 2020, </a:t>
            </a:r>
            <a:r>
              <a:rPr lang="en-GB" sz="1100" b="1"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58</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completed questionnaires had been returned.</a:t>
            </a:r>
          </a:p>
          <a:p>
            <a:pPr>
              <a:lnSpc>
                <a:spcPct val="150000"/>
              </a:lnSpc>
            </a:pPr>
            <a:r>
              <a:rPr lang="en-GB" sz="1100" b="1"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24</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a:t>
            </a:r>
            <a:r>
              <a:rPr lang="en-GB" sz="1100" dirty="0">
                <a:solidFill>
                  <a:schemeClr val="tx1"/>
                </a:solidFill>
                <a:latin typeface="Montserrat" panose="00000500000000000000" pitchFamily="50" charset="0"/>
                <a:ea typeface="Calibri" panose="020F0502020204030204" pitchFamily="34" charset="0"/>
                <a:cs typeface="Arial" panose="020B0604020202020204" pitchFamily="34" charset="0"/>
              </a:rPr>
              <a:t>via the</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Chelsea and Westminster Hospital advanced epilepsy nurse practitioner.</a:t>
            </a:r>
          </a:p>
          <a:p>
            <a:pPr>
              <a:lnSpc>
                <a:spcPct val="150000"/>
              </a:lnSpc>
            </a:pPr>
            <a:r>
              <a:rPr lang="en-GB" sz="1100" b="1"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24</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a:t>
            </a:r>
            <a:r>
              <a:rPr lang="en-GB" sz="1100" dirty="0">
                <a:solidFill>
                  <a:schemeClr val="tx1"/>
                </a:solidFill>
                <a:latin typeface="Montserrat" panose="00000500000000000000" pitchFamily="50" charset="0"/>
                <a:ea typeface="Calibri" panose="020F0502020204030204" pitchFamily="34" charset="0"/>
                <a:cs typeface="Arial" panose="020B0604020202020204" pitchFamily="34" charset="0"/>
              </a:rPr>
              <a:t>via</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Chelsea and Westminster Hospital secondary and tertiary level epilepsy consultants.</a:t>
            </a:r>
          </a:p>
          <a:p>
            <a:pPr>
              <a:lnSpc>
                <a:spcPct val="150000"/>
              </a:lnSpc>
            </a:pPr>
            <a:r>
              <a:rPr lang="en-GB" sz="1100" b="1"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10</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a:t>
            </a:r>
            <a:r>
              <a:rPr lang="en-GB" sz="1100" dirty="0">
                <a:solidFill>
                  <a:schemeClr val="tx1"/>
                </a:solidFill>
                <a:latin typeface="Montserrat" panose="00000500000000000000" pitchFamily="50" charset="0"/>
                <a:ea typeface="Calibri" panose="020F0502020204030204" pitchFamily="34" charset="0"/>
                <a:cs typeface="Arial" panose="020B0604020202020204" pitchFamily="34" charset="0"/>
              </a:rPr>
              <a:t>were completed via</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Chelsea and Westminster Hospital.</a:t>
            </a:r>
          </a:p>
          <a:p>
            <a:pPr marL="0" indent="0">
              <a:lnSpc>
                <a:spcPct val="150000"/>
              </a:lnSpc>
              <a:buNone/>
            </a:pPr>
            <a:r>
              <a:rPr lang="en-GB" sz="1100" u="sng"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Summary of Questionnaire results:</a:t>
            </a:r>
          </a:p>
          <a:p>
            <a:pPr>
              <a:lnSpc>
                <a:spcPct val="150000"/>
              </a:lnSpc>
            </a:pP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Thinking about the epilepsy care you have had, what did you find most useful:</a:t>
            </a:r>
          </a:p>
          <a:p>
            <a:pPr lvl="1">
              <a:lnSpc>
                <a:spcPct val="150000"/>
              </a:lnSpc>
            </a:pP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Overwhelmingly most common response was “access to a specialist” </a:t>
            </a:r>
            <a:r>
              <a:rPr lang="en-GB" sz="1100" i="1"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(epilepsy nurse practitioner / neurologist / play specialist / psychologist)</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with </a:t>
            </a:r>
            <a:r>
              <a:rPr lang="en-GB" sz="1100" b="1"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43 </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responses.</a:t>
            </a:r>
            <a:r>
              <a:rPr lang="en-GB" sz="1100" b="1"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21 </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referred specifically to the epilepsy nurse practitioner.</a:t>
            </a:r>
          </a:p>
          <a:p>
            <a:pPr>
              <a:lnSpc>
                <a:spcPct val="150000"/>
              </a:lnSpc>
            </a:pP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The second most frequent response was:</a:t>
            </a:r>
          </a:p>
          <a:p>
            <a:pPr lvl="1">
              <a:lnSpc>
                <a:spcPct val="150000"/>
              </a:lnSpc>
            </a:pPr>
            <a:r>
              <a:rPr lang="en-GB" sz="1100" i="1"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access to advice on queries about epilepsy between appointments</a:t>
            </a:r>
            <a:r>
              <a:rPr lang="en-GB" sz="1100" i="1"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with </a:t>
            </a:r>
            <a:r>
              <a:rPr lang="en-GB" sz="1100" b="1"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26</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responses.</a:t>
            </a:r>
          </a:p>
          <a:p>
            <a:pPr>
              <a:lnSpc>
                <a:spcPct val="150000"/>
              </a:lnSpc>
            </a:pP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Thinking about getting the help you need, what is most important?:</a:t>
            </a:r>
          </a:p>
          <a:p>
            <a:pPr lvl="1">
              <a:lnSpc>
                <a:spcPct val="150000"/>
              </a:lnSpc>
            </a:pP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Most common response was “being able to speak to a member of the epilepsy team when needed” with </a:t>
            </a:r>
            <a:r>
              <a:rPr lang="en-GB" sz="1100" b="1"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43</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responses.</a:t>
            </a: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4202584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Improving patient engagement- Chelsea and Westminster Hospital NHS Foundation Trust</a:t>
            </a:r>
          </a:p>
        </p:txBody>
      </p:sp>
      <p:graphicFrame>
        <p:nvGraphicFramePr>
          <p:cNvPr id="6" name="Content Placeholder 5">
            <a:extLst>
              <a:ext uri="{FF2B5EF4-FFF2-40B4-BE49-F238E27FC236}">
                <a16:creationId xmlns:a16="http://schemas.microsoft.com/office/drawing/2014/main" id="{BECD6651-DB0A-B983-9DD9-012F171B67DD}"/>
              </a:ext>
            </a:extLst>
          </p:cNvPr>
          <p:cNvGraphicFramePr>
            <a:graphicFrameLocks noGrp="1"/>
          </p:cNvGraphicFramePr>
          <p:nvPr>
            <p:ph idx="1"/>
            <p:extLst>
              <p:ext uri="{D42A27DB-BD31-4B8C-83A1-F6EECF244321}">
                <p14:modId xmlns:p14="http://schemas.microsoft.com/office/powerpoint/2010/main" val="4203230041"/>
              </p:ext>
            </p:extLst>
          </p:nvPr>
        </p:nvGraphicFramePr>
        <p:xfrm>
          <a:off x="368558" y="1152476"/>
          <a:ext cx="6579706" cy="1285110"/>
        </p:xfrm>
        <a:graphic>
          <a:graphicData uri="http://schemas.openxmlformats.org/drawingml/2006/table">
            <a:tbl>
              <a:tblPr firstRow="1" firstCol="1" bandRow="1">
                <a:tableStyleId>{21E4AEA4-8DFA-4A89-87EB-49C32662AFE0}</a:tableStyleId>
              </a:tblPr>
              <a:tblGrid>
                <a:gridCol w="1569100">
                  <a:extLst>
                    <a:ext uri="{9D8B030D-6E8A-4147-A177-3AD203B41FA5}">
                      <a16:colId xmlns:a16="http://schemas.microsoft.com/office/drawing/2014/main" val="4195622257"/>
                    </a:ext>
                  </a:extLst>
                </a:gridCol>
                <a:gridCol w="1569732">
                  <a:extLst>
                    <a:ext uri="{9D8B030D-6E8A-4147-A177-3AD203B41FA5}">
                      <a16:colId xmlns:a16="http://schemas.microsoft.com/office/drawing/2014/main" val="3060916096"/>
                    </a:ext>
                  </a:extLst>
                </a:gridCol>
                <a:gridCol w="1569732">
                  <a:extLst>
                    <a:ext uri="{9D8B030D-6E8A-4147-A177-3AD203B41FA5}">
                      <a16:colId xmlns:a16="http://schemas.microsoft.com/office/drawing/2014/main" val="2016605808"/>
                    </a:ext>
                  </a:extLst>
                </a:gridCol>
                <a:gridCol w="1871142">
                  <a:extLst>
                    <a:ext uri="{9D8B030D-6E8A-4147-A177-3AD203B41FA5}">
                      <a16:colId xmlns:a16="http://schemas.microsoft.com/office/drawing/2014/main" val="2763012410"/>
                    </a:ext>
                  </a:extLst>
                </a:gridCol>
              </a:tblGrid>
              <a:tr h="214185">
                <a:tc>
                  <a:txBody>
                    <a:bodyPr/>
                    <a:lstStyle/>
                    <a:p>
                      <a:r>
                        <a:rPr lang="en-GB" sz="1000">
                          <a:effectLst/>
                          <a:latin typeface="Montserrat" panose="00000500000000000000" pitchFamily="50" charset="0"/>
                        </a:rPr>
                        <a:t> </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a:effectLst/>
                          <a:latin typeface="Montserrat" panose="00000500000000000000" pitchFamily="50" charset="0"/>
                        </a:rPr>
                        <a:t>MRI</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a:effectLst/>
                          <a:latin typeface="Montserrat" panose="00000500000000000000" pitchFamily="50" charset="0"/>
                        </a:rPr>
                        <a:t>EEG</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VT</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6705988"/>
                  </a:ext>
                </a:extLst>
              </a:tr>
              <a:tr h="214185">
                <a:tc>
                  <a:txBody>
                    <a:bodyPr/>
                    <a:lstStyle/>
                    <a:p>
                      <a:r>
                        <a:rPr lang="en-GB" sz="1000">
                          <a:effectLst/>
                          <a:latin typeface="Montserrat" panose="00000500000000000000" pitchFamily="50" charset="0"/>
                        </a:rPr>
                        <a:t>Not referred</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a:effectLst/>
                          <a:latin typeface="Montserrat" panose="00000500000000000000" pitchFamily="50" charset="0"/>
                        </a:rPr>
                        <a:t>8</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a:effectLst/>
                          <a:latin typeface="Montserrat" panose="00000500000000000000" pitchFamily="50" charset="0"/>
                        </a:rPr>
                        <a:t>3</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a:effectLst/>
                          <a:latin typeface="Montserrat" panose="00000500000000000000" pitchFamily="50" charset="0"/>
                        </a:rPr>
                        <a:t>15</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5475581"/>
                  </a:ext>
                </a:extLst>
              </a:tr>
              <a:tr h="214185">
                <a:tc>
                  <a:txBody>
                    <a:bodyPr/>
                    <a:lstStyle/>
                    <a:p>
                      <a:r>
                        <a:rPr lang="en-GB" sz="1000">
                          <a:effectLst/>
                          <a:latin typeface="Montserrat" panose="00000500000000000000" pitchFamily="50" charset="0"/>
                        </a:rPr>
                        <a:t>0-1m</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a:effectLst/>
                          <a:latin typeface="Montserrat" panose="00000500000000000000" pitchFamily="50" charset="0"/>
                        </a:rPr>
                        <a:t>16</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a:effectLst/>
                          <a:latin typeface="Montserrat" panose="00000500000000000000" pitchFamily="50" charset="0"/>
                        </a:rPr>
                        <a:t>28</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a:effectLst/>
                          <a:latin typeface="Montserrat" panose="00000500000000000000" pitchFamily="50" charset="0"/>
                        </a:rPr>
                        <a:t>2</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4127019"/>
                  </a:ext>
                </a:extLst>
              </a:tr>
              <a:tr h="214185">
                <a:tc>
                  <a:txBody>
                    <a:bodyPr/>
                    <a:lstStyle/>
                    <a:p>
                      <a:r>
                        <a:rPr lang="en-GB" sz="1000">
                          <a:effectLst/>
                          <a:latin typeface="Montserrat" panose="00000500000000000000" pitchFamily="50" charset="0"/>
                        </a:rPr>
                        <a:t>2-3 months</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a:effectLst/>
                          <a:latin typeface="Montserrat" panose="00000500000000000000" pitchFamily="50" charset="0"/>
                        </a:rPr>
                        <a:t>10</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a:effectLst/>
                          <a:latin typeface="Montserrat" panose="00000500000000000000" pitchFamily="50" charset="0"/>
                        </a:rPr>
                        <a:t>16</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a:effectLst/>
                          <a:latin typeface="Montserrat" panose="00000500000000000000" pitchFamily="50" charset="0"/>
                        </a:rPr>
                        <a:t>3</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79789626"/>
                  </a:ext>
                </a:extLst>
              </a:tr>
              <a:tr h="214185">
                <a:tc>
                  <a:txBody>
                    <a:bodyPr/>
                    <a:lstStyle/>
                    <a:p>
                      <a:r>
                        <a:rPr lang="en-GB" sz="1000" dirty="0">
                          <a:effectLst/>
                          <a:latin typeface="Montserrat" panose="00000500000000000000" pitchFamily="50" charset="0"/>
                        </a:rPr>
                        <a:t>3-6 months</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a:effectLst/>
                          <a:latin typeface="Montserrat" panose="00000500000000000000" pitchFamily="50" charset="0"/>
                        </a:rPr>
                        <a:t>5</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a:effectLst/>
                          <a:latin typeface="Montserrat" panose="00000500000000000000" pitchFamily="50" charset="0"/>
                        </a:rPr>
                        <a:t>3</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a:effectLst/>
                          <a:latin typeface="Montserrat" panose="00000500000000000000" pitchFamily="50" charset="0"/>
                        </a:rPr>
                        <a:t>0</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3945739"/>
                  </a:ext>
                </a:extLst>
              </a:tr>
              <a:tr h="214185">
                <a:tc>
                  <a:txBody>
                    <a:bodyPr/>
                    <a:lstStyle/>
                    <a:p>
                      <a:r>
                        <a:rPr lang="en-GB" sz="1000" dirty="0">
                          <a:effectLst/>
                          <a:latin typeface="Montserrat" panose="00000500000000000000" pitchFamily="50" charset="0"/>
                        </a:rPr>
                        <a:t>More than 6 months</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a:effectLst/>
                          <a:latin typeface="Montserrat" panose="00000500000000000000" pitchFamily="50" charset="0"/>
                        </a:rPr>
                        <a:t>1</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a:effectLst/>
                          <a:latin typeface="Montserrat" panose="00000500000000000000" pitchFamily="50" charset="0"/>
                        </a:rPr>
                        <a:t>1</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5</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3940494"/>
                  </a:ext>
                </a:extLst>
              </a:tr>
            </a:tbl>
          </a:graphicData>
        </a:graphic>
      </p:graphicFrame>
      <p:graphicFrame>
        <p:nvGraphicFramePr>
          <p:cNvPr id="7" name="Table 6">
            <a:extLst>
              <a:ext uri="{FF2B5EF4-FFF2-40B4-BE49-F238E27FC236}">
                <a16:creationId xmlns:a16="http://schemas.microsoft.com/office/drawing/2014/main" id="{EEA1B746-D402-DA39-B96D-BD125B20AABA}"/>
              </a:ext>
            </a:extLst>
          </p:cNvPr>
          <p:cNvGraphicFramePr>
            <a:graphicFrameLocks noGrp="1"/>
          </p:cNvGraphicFramePr>
          <p:nvPr>
            <p:extLst>
              <p:ext uri="{D42A27DB-BD31-4B8C-83A1-F6EECF244321}">
                <p14:modId xmlns:p14="http://schemas.microsoft.com/office/powerpoint/2010/main" val="2525008509"/>
              </p:ext>
            </p:extLst>
          </p:nvPr>
        </p:nvGraphicFramePr>
        <p:xfrm>
          <a:off x="359797" y="2813026"/>
          <a:ext cx="6588467" cy="914400"/>
        </p:xfrm>
        <a:graphic>
          <a:graphicData uri="http://schemas.openxmlformats.org/drawingml/2006/table">
            <a:tbl>
              <a:tblPr firstRow="1" firstCol="1" bandRow="1">
                <a:tableStyleId>{00A15C55-8517-42AA-B614-E9B94910E393}</a:tableStyleId>
              </a:tblPr>
              <a:tblGrid>
                <a:gridCol w="3159695">
                  <a:extLst>
                    <a:ext uri="{9D8B030D-6E8A-4147-A177-3AD203B41FA5}">
                      <a16:colId xmlns:a16="http://schemas.microsoft.com/office/drawing/2014/main" val="2965519209"/>
                    </a:ext>
                  </a:extLst>
                </a:gridCol>
                <a:gridCol w="3428772">
                  <a:extLst>
                    <a:ext uri="{9D8B030D-6E8A-4147-A177-3AD203B41FA5}">
                      <a16:colId xmlns:a16="http://schemas.microsoft.com/office/drawing/2014/main" val="1743433924"/>
                    </a:ext>
                  </a:extLst>
                </a:gridCol>
              </a:tblGrid>
              <a:tr h="182880">
                <a:tc>
                  <a:txBody>
                    <a:bodyPr/>
                    <a:lstStyle/>
                    <a:p>
                      <a:r>
                        <a:rPr lang="en-GB" sz="1000" dirty="0">
                          <a:effectLst/>
                          <a:latin typeface="Montserrat" panose="00000500000000000000" pitchFamily="50" charset="0"/>
                        </a:rPr>
                        <a:t>Very confident</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19</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9637174"/>
                  </a:ext>
                </a:extLst>
              </a:tr>
              <a:tr h="182880">
                <a:tc>
                  <a:txBody>
                    <a:bodyPr/>
                    <a:lstStyle/>
                    <a:p>
                      <a:r>
                        <a:rPr lang="en-GB" sz="1000">
                          <a:effectLst/>
                          <a:latin typeface="Montserrat" panose="00000500000000000000" pitchFamily="50" charset="0"/>
                        </a:rPr>
                        <a:t>Quite confident</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a:effectLst/>
                          <a:latin typeface="Montserrat" panose="00000500000000000000" pitchFamily="50" charset="0"/>
                        </a:rPr>
                        <a:t>27</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996590"/>
                  </a:ext>
                </a:extLst>
              </a:tr>
              <a:tr h="182880">
                <a:tc>
                  <a:txBody>
                    <a:bodyPr/>
                    <a:lstStyle/>
                    <a:p>
                      <a:r>
                        <a:rPr lang="en-GB" sz="1000">
                          <a:effectLst/>
                          <a:latin typeface="Montserrat" panose="00000500000000000000" pitchFamily="50" charset="0"/>
                        </a:rPr>
                        <a:t>Neither confident or uncertain</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11</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37102080"/>
                  </a:ext>
                </a:extLst>
              </a:tr>
              <a:tr h="182880">
                <a:tc>
                  <a:txBody>
                    <a:bodyPr/>
                    <a:lstStyle/>
                    <a:p>
                      <a:r>
                        <a:rPr lang="en-GB" sz="1000" dirty="0">
                          <a:effectLst/>
                          <a:latin typeface="Montserrat" panose="00000500000000000000" pitchFamily="50" charset="0"/>
                        </a:rPr>
                        <a:t>Quite uncertain</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a:effectLst/>
                          <a:latin typeface="Montserrat" panose="00000500000000000000" pitchFamily="50" charset="0"/>
                        </a:rPr>
                        <a:t>2</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5943412"/>
                  </a:ext>
                </a:extLst>
              </a:tr>
              <a:tr h="182880">
                <a:tc>
                  <a:txBody>
                    <a:bodyPr/>
                    <a:lstStyle/>
                    <a:p>
                      <a:r>
                        <a:rPr lang="en-GB" sz="1000">
                          <a:effectLst/>
                          <a:latin typeface="Montserrat" panose="00000500000000000000" pitchFamily="50" charset="0"/>
                        </a:rPr>
                        <a:t>Very uncertain</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0</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0734671"/>
                  </a:ext>
                </a:extLst>
              </a:tr>
            </a:tbl>
          </a:graphicData>
        </a:graphic>
      </p:graphicFrame>
      <p:sp>
        <p:nvSpPr>
          <p:cNvPr id="8" name="TextBox 7">
            <a:extLst>
              <a:ext uri="{FF2B5EF4-FFF2-40B4-BE49-F238E27FC236}">
                <a16:creationId xmlns:a16="http://schemas.microsoft.com/office/drawing/2014/main" id="{776AC7D1-A86C-5C3F-4238-17022803A0E8}"/>
              </a:ext>
            </a:extLst>
          </p:cNvPr>
          <p:cNvSpPr txBox="1"/>
          <p:nvPr/>
        </p:nvSpPr>
        <p:spPr>
          <a:xfrm>
            <a:off x="300708" y="714574"/>
            <a:ext cx="2160240" cy="430887"/>
          </a:xfrm>
          <a:prstGeom prst="rect">
            <a:avLst/>
          </a:prstGeom>
          <a:noFill/>
        </p:spPr>
        <p:txBody>
          <a:bodyPr wrap="square" rtlCol="0">
            <a:spAutoFit/>
          </a:bodyPr>
          <a:lstStyle/>
          <a:p>
            <a:r>
              <a:rPr lang="en-GB" sz="1100" b="1" u="sng"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Questionnaire results </a:t>
            </a:r>
            <a:r>
              <a:rPr lang="en-GB" sz="1100" b="1" dirty="0">
                <a:latin typeface="Montserrat" panose="00000500000000000000" pitchFamily="50" charset="0"/>
                <a:cs typeface="Arial" panose="020B0604020202020204" pitchFamily="34" charset="0"/>
              </a:rPr>
              <a:t>Diagnostic referrals</a:t>
            </a:r>
          </a:p>
        </p:txBody>
      </p:sp>
      <p:sp>
        <p:nvSpPr>
          <p:cNvPr id="9" name="TextBox 8">
            <a:extLst>
              <a:ext uri="{FF2B5EF4-FFF2-40B4-BE49-F238E27FC236}">
                <a16:creationId xmlns:a16="http://schemas.microsoft.com/office/drawing/2014/main" id="{7346AE11-7407-3342-95AA-821046B7B295}"/>
              </a:ext>
            </a:extLst>
          </p:cNvPr>
          <p:cNvSpPr txBox="1"/>
          <p:nvPr/>
        </p:nvSpPr>
        <p:spPr>
          <a:xfrm>
            <a:off x="323528" y="2506046"/>
            <a:ext cx="6655366" cy="261610"/>
          </a:xfrm>
          <a:prstGeom prst="rect">
            <a:avLst/>
          </a:prstGeom>
          <a:noFill/>
        </p:spPr>
        <p:txBody>
          <a:bodyPr wrap="square" rtlCol="0">
            <a:spAutoFit/>
          </a:bodyPr>
          <a:lstStyle/>
          <a:p>
            <a:r>
              <a:rPr lang="en-GB" sz="1100" b="1" dirty="0">
                <a:latin typeface="Montserrat" panose="00000500000000000000" pitchFamily="50" charset="0"/>
                <a:cs typeface="Arial" panose="020B0604020202020204" pitchFamily="34" charset="0"/>
              </a:rPr>
              <a:t>How confident do you feel in your knowledge of epilepsy and how to manage it?</a:t>
            </a:r>
          </a:p>
        </p:txBody>
      </p:sp>
      <p:graphicFrame>
        <p:nvGraphicFramePr>
          <p:cNvPr id="10" name="Table 9">
            <a:extLst>
              <a:ext uri="{FF2B5EF4-FFF2-40B4-BE49-F238E27FC236}">
                <a16:creationId xmlns:a16="http://schemas.microsoft.com/office/drawing/2014/main" id="{252A260C-18BD-4B63-7449-3700DF449381}"/>
              </a:ext>
            </a:extLst>
          </p:cNvPr>
          <p:cNvGraphicFramePr>
            <a:graphicFrameLocks noGrp="1"/>
          </p:cNvGraphicFramePr>
          <p:nvPr>
            <p:extLst>
              <p:ext uri="{D42A27DB-BD31-4B8C-83A1-F6EECF244321}">
                <p14:modId xmlns:p14="http://schemas.microsoft.com/office/powerpoint/2010/main" val="592057888"/>
              </p:ext>
            </p:extLst>
          </p:nvPr>
        </p:nvGraphicFramePr>
        <p:xfrm>
          <a:off x="368558" y="4206541"/>
          <a:ext cx="6579706" cy="762000"/>
        </p:xfrm>
        <a:graphic>
          <a:graphicData uri="http://schemas.openxmlformats.org/drawingml/2006/table">
            <a:tbl>
              <a:tblPr firstRow="1" firstCol="1" bandRow="1">
                <a:tableStyleId>{93296810-A885-4BE3-A3E7-6D5BEEA58F35}</a:tableStyleId>
              </a:tblPr>
              <a:tblGrid>
                <a:gridCol w="3771394">
                  <a:extLst>
                    <a:ext uri="{9D8B030D-6E8A-4147-A177-3AD203B41FA5}">
                      <a16:colId xmlns:a16="http://schemas.microsoft.com/office/drawing/2014/main" val="850014277"/>
                    </a:ext>
                  </a:extLst>
                </a:gridCol>
                <a:gridCol w="2808312">
                  <a:extLst>
                    <a:ext uri="{9D8B030D-6E8A-4147-A177-3AD203B41FA5}">
                      <a16:colId xmlns:a16="http://schemas.microsoft.com/office/drawing/2014/main" val="454333393"/>
                    </a:ext>
                  </a:extLst>
                </a:gridCol>
              </a:tblGrid>
              <a:tr h="0">
                <a:tc>
                  <a:txBody>
                    <a:bodyPr/>
                    <a:lstStyle/>
                    <a:p>
                      <a:pPr>
                        <a:tabLst>
                          <a:tab pos="2743200" algn="l"/>
                        </a:tabLst>
                      </a:pPr>
                      <a:r>
                        <a:rPr lang="en-GB" sz="1000" dirty="0">
                          <a:effectLst/>
                          <a:latin typeface="Montserrat" panose="00000500000000000000" pitchFamily="50" charset="0"/>
                        </a:rPr>
                        <a:t>Face to face with a doctor or epilepsy specialist nurse</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pPr>
                        <a:tabLst>
                          <a:tab pos="2743200" algn="l"/>
                        </a:tabLst>
                      </a:pPr>
                      <a:r>
                        <a:rPr lang="en-GB" sz="1000">
                          <a:effectLst/>
                          <a:latin typeface="Montserrat" panose="00000500000000000000" pitchFamily="50" charset="0"/>
                        </a:rPr>
                        <a:t>45</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5197863"/>
                  </a:ext>
                </a:extLst>
              </a:tr>
              <a:tr h="0">
                <a:tc>
                  <a:txBody>
                    <a:bodyPr/>
                    <a:lstStyle/>
                    <a:p>
                      <a:pPr>
                        <a:tabLst>
                          <a:tab pos="2743200" algn="l"/>
                        </a:tabLst>
                      </a:pPr>
                      <a:r>
                        <a:rPr lang="en-GB" sz="1000">
                          <a:effectLst/>
                          <a:latin typeface="Montserrat" panose="00000500000000000000" pitchFamily="50" charset="0"/>
                        </a:rPr>
                        <a:t>In a leaflet</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pPr>
                        <a:tabLst>
                          <a:tab pos="2743200" algn="l"/>
                        </a:tabLst>
                      </a:pPr>
                      <a:r>
                        <a:rPr lang="en-GB" sz="1000">
                          <a:effectLst/>
                          <a:latin typeface="Montserrat" panose="00000500000000000000" pitchFamily="50" charset="0"/>
                        </a:rPr>
                        <a:t>4</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6192911"/>
                  </a:ext>
                </a:extLst>
              </a:tr>
              <a:tr h="0">
                <a:tc>
                  <a:txBody>
                    <a:bodyPr/>
                    <a:lstStyle/>
                    <a:p>
                      <a:pPr>
                        <a:tabLst>
                          <a:tab pos="2743200" algn="l"/>
                        </a:tabLst>
                      </a:pPr>
                      <a:r>
                        <a:rPr lang="en-GB" sz="1000">
                          <a:effectLst/>
                          <a:latin typeface="Montserrat" panose="00000500000000000000" pitchFamily="50" charset="0"/>
                        </a:rPr>
                        <a:t>online</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pPr>
                        <a:tabLst>
                          <a:tab pos="2743200" algn="l"/>
                        </a:tabLst>
                      </a:pPr>
                      <a:r>
                        <a:rPr lang="en-GB" sz="1000">
                          <a:effectLst/>
                          <a:latin typeface="Montserrat" panose="00000500000000000000" pitchFamily="50" charset="0"/>
                        </a:rPr>
                        <a:t>11</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4837887"/>
                  </a:ext>
                </a:extLst>
              </a:tr>
              <a:tr h="0">
                <a:tc>
                  <a:txBody>
                    <a:bodyPr/>
                    <a:lstStyle/>
                    <a:p>
                      <a:pPr>
                        <a:tabLst>
                          <a:tab pos="2743200" algn="l"/>
                        </a:tabLst>
                      </a:pPr>
                      <a:r>
                        <a:rPr lang="en-GB" sz="1000">
                          <a:effectLst/>
                          <a:latin typeface="Montserrat" panose="00000500000000000000" pitchFamily="50" charset="0"/>
                        </a:rPr>
                        <a:t>other</a:t>
                      </a:r>
                      <a:endParaRPr lang="en-GB" sz="100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pPr>
                        <a:tabLst>
                          <a:tab pos="2743200" algn="l"/>
                        </a:tabLst>
                      </a:pPr>
                      <a:r>
                        <a:rPr lang="en-GB" sz="1000" dirty="0">
                          <a:effectLst/>
                          <a:latin typeface="Montserrat" panose="00000500000000000000" pitchFamily="50" charset="0"/>
                        </a:rPr>
                        <a:t>2 (both replied they preferred on the phone)</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7073385"/>
                  </a:ext>
                </a:extLst>
              </a:tr>
            </a:tbl>
          </a:graphicData>
        </a:graphic>
      </p:graphicFrame>
      <p:sp>
        <p:nvSpPr>
          <p:cNvPr id="11" name="TextBox 10">
            <a:extLst>
              <a:ext uri="{FF2B5EF4-FFF2-40B4-BE49-F238E27FC236}">
                <a16:creationId xmlns:a16="http://schemas.microsoft.com/office/drawing/2014/main" id="{03647D04-953A-C814-E7C1-BCBDED6AD466}"/>
              </a:ext>
            </a:extLst>
          </p:cNvPr>
          <p:cNvSpPr txBox="1"/>
          <p:nvPr/>
        </p:nvSpPr>
        <p:spPr>
          <a:xfrm>
            <a:off x="368558" y="3901406"/>
            <a:ext cx="6655366" cy="261610"/>
          </a:xfrm>
          <a:prstGeom prst="rect">
            <a:avLst/>
          </a:prstGeom>
          <a:noFill/>
        </p:spPr>
        <p:txBody>
          <a:bodyPr wrap="square" rtlCol="0">
            <a:spAutoFit/>
          </a:bodyPr>
          <a:lstStyle/>
          <a:p>
            <a:r>
              <a:rPr lang="en-GB" sz="1100" b="1" dirty="0">
                <a:latin typeface="Montserrat" panose="00000500000000000000" pitchFamily="50" charset="0"/>
                <a:cs typeface="Arial" panose="020B0604020202020204" pitchFamily="34" charset="0"/>
              </a:rPr>
              <a:t>Where do you Prefer to get information about epilepsy?</a:t>
            </a:r>
          </a:p>
        </p:txBody>
      </p:sp>
    </p:spTree>
    <p:extLst>
      <p:ext uri="{BB962C8B-B14F-4D97-AF65-F5344CB8AC3E}">
        <p14:creationId xmlns:p14="http://schemas.microsoft.com/office/powerpoint/2010/main" val="777786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Improving patient engagement- Chelsea and Westminster Hospital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771550"/>
            <a:ext cx="8543536" cy="4464496"/>
          </a:xfrm>
        </p:spPr>
        <p:txBody>
          <a:bodyPr>
            <a:normAutofit lnSpcReduction="10000"/>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Challenges</a:t>
            </a:r>
          </a:p>
          <a:p>
            <a:pPr marL="0" indent="0" algn="just">
              <a:buNone/>
            </a:pPr>
            <a:endParaRPr lang="en-GB" sz="900" dirty="0"/>
          </a:p>
          <a:p>
            <a:pPr algn="just">
              <a:lnSpc>
                <a:spcPct val="150000"/>
              </a:lnSpc>
              <a:buFont typeface="Arial" panose="020B0604020202020204" pitchFamily="34" charset="0"/>
              <a:buChar char="•"/>
            </a:pPr>
            <a:r>
              <a:rPr lang="en-GB" sz="1100" dirty="0"/>
              <a:t>Time constraints and annual leave over the Christmas period (2019) led to difficulties meeting as a team to finalise the questionnaire, causing a delay in the process until mid-January.</a:t>
            </a:r>
          </a:p>
          <a:p>
            <a:pPr algn="just">
              <a:lnSpc>
                <a:spcPct val="150000"/>
              </a:lnSpc>
              <a:buFont typeface="Arial" panose="020B0604020202020204" pitchFamily="34" charset="0"/>
              <a:buChar char="•"/>
            </a:pPr>
            <a:r>
              <a:rPr lang="en-GB" sz="1100" dirty="0"/>
              <a:t>There were several challenges with distributing the questionnaires to patients via reception staff. This meant making a change to the process by distributing the forms during clinic appointments, with the assumption there would be time to complete the questionnaire at the end of the consultation. Despite this, there was a significant non-return rate, presumably because patients felt unable to refuse to fill out the questionnaire when asked.</a:t>
            </a:r>
          </a:p>
          <a:p>
            <a:pPr algn="just">
              <a:lnSpc>
                <a:spcPct val="150000"/>
              </a:lnSpc>
              <a:buFont typeface="Arial" panose="020B0604020202020204" pitchFamily="34" charset="0"/>
              <a:buChar char="•"/>
            </a:pPr>
            <a:r>
              <a:rPr lang="en-GB" sz="1100" dirty="0"/>
              <a:t>There were up to 18 clinics operating simultaneously at both sites, and the appointment check-in process would often cause a bottleneck, resulting in clinics running late.</a:t>
            </a:r>
          </a:p>
          <a:p>
            <a:pPr algn="just">
              <a:lnSpc>
                <a:spcPct val="150000"/>
              </a:lnSpc>
              <a:buFont typeface="Arial" panose="020B0604020202020204" pitchFamily="34" charset="0"/>
              <a:buChar char="•"/>
            </a:pPr>
            <a:r>
              <a:rPr lang="en-GB" sz="1100" dirty="0"/>
              <a:t>Due to the pandemic, it became impossible for the team to arrange in-person team meetings because of cross-site working; instead, the team arranged conference calls to discuss the project and survey design and questions.</a:t>
            </a:r>
          </a:p>
          <a:p>
            <a:pPr algn="just">
              <a:lnSpc>
                <a:spcPct val="150000"/>
              </a:lnSpc>
              <a:buFont typeface="Arial" panose="020B0604020202020204" pitchFamily="34" charset="0"/>
              <a:buChar char="•"/>
            </a:pPr>
            <a:r>
              <a:rPr lang="en-GB" sz="1100" dirty="0"/>
              <a:t>The team struggled to keep all team members updated on their project progress and the avoidance of duplication of work.</a:t>
            </a:r>
          </a:p>
          <a:p>
            <a:pPr algn="just">
              <a:lnSpc>
                <a:spcPct val="150000"/>
              </a:lnSpc>
              <a:buFont typeface="Arial" panose="020B0604020202020204" pitchFamily="34" charset="0"/>
              <a:buChar char="•"/>
            </a:pPr>
            <a:r>
              <a:rPr lang="en-GB" sz="1100" dirty="0"/>
              <a:t>Due to the differing roles within the teams and pressures experienced in the various areas of the service, the team was unable to agree on the priorities of where to focus questions that were relevant to both the secondary and tertiary services and neurophysiology.</a:t>
            </a:r>
          </a:p>
          <a:p>
            <a:pPr algn="just">
              <a:lnSpc>
                <a:spcPct val="150000"/>
              </a:lnSpc>
              <a:buFont typeface="Arial" panose="020B0604020202020204" pitchFamily="34" charset="0"/>
              <a:buChar char="•"/>
            </a:pPr>
            <a:r>
              <a:rPr lang="en-GB" sz="1100" dirty="0"/>
              <a:t> </a:t>
            </a:r>
          </a:p>
          <a:p>
            <a:pPr algn="just"/>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757243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Improving patient engagement- Chelsea and Westminster Hospital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843558"/>
            <a:ext cx="8543536" cy="4176464"/>
          </a:xfrm>
        </p:spPr>
        <p:txBody>
          <a:bodyPr>
            <a:norm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Challenges</a:t>
            </a:r>
          </a:p>
          <a:p>
            <a:pPr algn="just">
              <a:lnSpc>
                <a:spcPct val="150000"/>
              </a:lnSpc>
              <a:buFont typeface="Arial" panose="020B0604020202020204" pitchFamily="34" charset="0"/>
              <a:buChar char="•"/>
            </a:pPr>
            <a:r>
              <a:rPr lang="en-GB" sz="1100" dirty="0"/>
              <a:t>The service suffered an increase in the number of appointment DNAs as the pandemic evolved.</a:t>
            </a:r>
          </a:p>
          <a:p>
            <a:pPr algn="just">
              <a:lnSpc>
                <a:spcPct val="150000"/>
              </a:lnSpc>
              <a:buFont typeface="Arial" panose="020B0604020202020204" pitchFamily="34" charset="0"/>
              <a:buChar char="•"/>
            </a:pPr>
            <a:r>
              <a:rPr lang="en-GB" sz="1100" dirty="0"/>
              <a:t>The team began to have difficulties keeping track of the return rate to identify the proportion of respondents.</a:t>
            </a:r>
          </a:p>
          <a:p>
            <a:pPr algn="just">
              <a:lnSpc>
                <a:spcPct val="150000"/>
              </a:lnSpc>
              <a:buFont typeface="Arial" panose="020B0604020202020204" pitchFamily="34" charset="0"/>
              <a:buChar char="•"/>
            </a:pPr>
            <a:r>
              <a:rPr lang="en-GB" sz="1100" dirty="0"/>
              <a:t>During the EQIP, the tertiary epilepsy nurse practitioner left the Trust, which impacted the team, which meant the service had to begin the process of recruiting for a replacement.</a:t>
            </a:r>
          </a:p>
          <a:p>
            <a:pPr algn="just">
              <a:lnSpc>
                <a:spcPct val="150000"/>
              </a:lnSpc>
              <a:buFont typeface="Arial" panose="020B0604020202020204" pitchFamily="34" charset="0"/>
              <a:buChar char="•"/>
            </a:pPr>
            <a:r>
              <a:rPr lang="en-GB" sz="1100" dirty="0"/>
              <a:t>The team was able to achieve their initial aim of collating feedback from their patients and families on required service improvements but was unable to begin testing and developing an area of improvement based on the results received due to a number of challenges affecting the team during the course of the programme.</a:t>
            </a:r>
          </a:p>
          <a:p>
            <a:pPr algn="just"/>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429231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Improving patient engagement- Chelsea and Westminster Hospital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28760" y="699542"/>
            <a:ext cx="8543536" cy="4536504"/>
          </a:xfrm>
        </p:spPr>
        <p:txBody>
          <a:bodyPr>
            <a:normAutofit/>
          </a:bodyPr>
          <a:lstStyle/>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rPr>
              <a:t>Outcomes</a:t>
            </a:r>
          </a:p>
          <a:p>
            <a:pPr algn="just">
              <a:lnSpc>
                <a:spcPct val="150000"/>
              </a:lnSpc>
              <a:buFont typeface="Arial" panose="020B0604020202020204" pitchFamily="34" charset="0"/>
              <a:buChar char="•"/>
            </a:pPr>
            <a:r>
              <a:rPr lang="en-GB" sz="1100" dirty="0"/>
              <a:t>In terms of feedback received by the returned surveys from patients and families seen by the advanced epilepsy practitioner, various words and phrases clearly demonstrated a theme such as "accessible,” "reliable," and “return calls." The questionnaire responses reported a higher level of confidence in the knowledge of epilepsy, and the qualitative data highlighted high levels of satisfaction with accessibility and the speed of queries being answered by the epilepsy nurse.</a:t>
            </a:r>
          </a:p>
          <a:p>
            <a:pPr algn="just">
              <a:lnSpc>
                <a:spcPct val="150000"/>
              </a:lnSpc>
              <a:buFont typeface="Arial" panose="020B0604020202020204" pitchFamily="34" charset="0"/>
              <a:buChar char="•"/>
            </a:pPr>
            <a:r>
              <a:rPr lang="en-GB" sz="1100" dirty="0"/>
              <a:t>At Westminster Hospital, during the pandemic, a band 6 nurse was offered a secondment to help with supporting the team, and it is hoped funding will be made available to recruit a fully trained epilepsy nurse. Results from the questionnaire reaffirmed the need to create a business case for the role.</a:t>
            </a:r>
          </a:p>
          <a:p>
            <a:pPr algn="just">
              <a:lnSpc>
                <a:spcPct val="150000"/>
              </a:lnSpc>
              <a:buFont typeface="Arial" panose="020B0604020202020204" pitchFamily="34" charset="0"/>
              <a:buChar char="•"/>
            </a:pPr>
            <a:r>
              <a:rPr lang="en-GB" sz="1100" dirty="0"/>
              <a:t>Other survey results showed that patients desired to have more time to ask questions, and to not feel rushed during clinic appointments. In response to the results, the team plans to include some feedback from the survey questions within the business case. This will help to demonstrate the need for an epilepsy nurse to join the team to help educate patients on their health care. Potentially leading to shorter consultant appointments, increasing clinic time, and reducing waiting times.</a:t>
            </a:r>
          </a:p>
          <a:p>
            <a:pPr algn="just">
              <a:lnSpc>
                <a:spcPct val="150000"/>
              </a:lnSpc>
              <a:buFont typeface="Arial" panose="020B0604020202020204" pitchFamily="34" charset="0"/>
              <a:buChar char="•"/>
            </a:pPr>
            <a:r>
              <a:rPr lang="en-GB" sz="1100" dirty="0"/>
              <a:t>The team also plans to use the survey results to make the service changes required in conjunction with the NICE standards and audit results from Epilepsy12.</a:t>
            </a:r>
          </a:p>
          <a:p>
            <a:pPr algn="just">
              <a:lnSpc>
                <a:spcPct val="150000"/>
              </a:lnSpc>
            </a:pPr>
            <a:endParaRPr lang="en-GB" sz="1100" b="1"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724377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Improving patient engagement- Chelsea and Westminster Hospital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26706" y="699542"/>
            <a:ext cx="8798722" cy="4443958"/>
          </a:xfrm>
        </p:spPr>
        <p:txBody>
          <a:bodyPr>
            <a:norm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Lessons learnt</a:t>
            </a:r>
          </a:p>
          <a:p>
            <a:pPr algn="just">
              <a:lnSpc>
                <a:spcPct val="150000"/>
              </a:lnSpc>
              <a:buFont typeface="Arial" panose="020B0604020202020204" pitchFamily="34" charset="0"/>
              <a:buChar char="•"/>
            </a:pPr>
            <a:r>
              <a:rPr lang="en-GB" sz="1100" dirty="0"/>
              <a:t>It was clear from the questionnaire that the role of an epilepsy specialist nurse is vital for patients.</a:t>
            </a:r>
          </a:p>
          <a:p>
            <a:pPr algn="just">
              <a:lnSpc>
                <a:spcPct val="150000"/>
              </a:lnSpc>
              <a:buFont typeface="Arial" panose="020B0604020202020204" pitchFamily="34" charset="0"/>
              <a:buChar char="•"/>
            </a:pPr>
            <a:r>
              <a:rPr lang="en-GB" sz="1100" dirty="0"/>
              <a:t>The aim at the start of the project was always to try to improve collaboration between the cross-site teams within the Trust. Virtual meetings are an important step towards cohesive cross-site working. The EQIP was able to achieve two geographically distant teams working together and having the space to review both services, aiming to act as one, reducing inequalities between services, and learning from each other.</a:t>
            </a:r>
          </a:p>
          <a:p>
            <a:pPr algn="just">
              <a:lnSpc>
                <a:spcPct val="150000"/>
              </a:lnSpc>
              <a:buFont typeface="Arial" panose="020B0604020202020204" pitchFamily="34" charset="0"/>
              <a:buChar char="•"/>
            </a:pPr>
            <a:r>
              <a:rPr lang="en-GB" sz="1100" dirty="0"/>
              <a:t>There have been huge changes within the department, but it is felt that this type of change should be the springboard to redesign the service, aiming for improvements affecting both staff and patients.</a:t>
            </a:r>
          </a:p>
          <a:p>
            <a:pPr algn="just">
              <a:lnSpc>
                <a:spcPct val="150000"/>
              </a:lnSpc>
              <a:buFont typeface="Arial" panose="020B0604020202020204" pitchFamily="34" charset="0"/>
              <a:buChar char="•"/>
            </a:pPr>
            <a:r>
              <a:rPr lang="en-GB" sz="1100" dirty="0"/>
              <a:t>The feedback received from the questionnaire clearly highlights the priorities for improvement in the service for patients. The collaboration and discussion generated from the project have also forced the team to consider their priorities for improvement across both sites, allowing for a greater understanding of the challenges faced by both hospitals.</a:t>
            </a:r>
          </a:p>
          <a:p>
            <a:pPr algn="just">
              <a:lnSpc>
                <a:spcPct val="150000"/>
              </a:lnSpc>
              <a:buFont typeface="Arial" panose="020B0604020202020204" pitchFamily="34" charset="0"/>
              <a:buChar char="•"/>
            </a:pPr>
            <a:r>
              <a:rPr lang="en-GB" sz="1100" dirty="0"/>
              <a:t>Virtual meetings seem to be the foundation of the ‘new normal' of service, both between staff and patients. The introduction of a video-conferencing platform for use by the Trust should improve things further.</a:t>
            </a:r>
          </a:p>
          <a:p>
            <a:pPr algn="just">
              <a:lnSpc>
                <a:spcPct val="150000"/>
              </a:lnSpc>
              <a:buFont typeface="Arial" panose="020B0604020202020204" pitchFamily="34" charset="0"/>
              <a:buChar char="•"/>
            </a:pPr>
            <a:r>
              <a:rPr lang="en-GB" sz="1100" dirty="0"/>
              <a:t>As the situation evolves and the service continues to adapt in line with the pandemic, it will be important to remain flexible and willing to try new ways of working in terms of small tests of change.</a:t>
            </a:r>
          </a:p>
          <a:p>
            <a:pPr algn="just">
              <a:lnSpc>
                <a:spcPct val="150000"/>
              </a:lnSpc>
              <a:buFont typeface="Arial" panose="020B0604020202020204" pitchFamily="34" charset="0"/>
              <a:buChar char="•"/>
            </a:pPr>
            <a:endParaRPr lang="en-GB" sz="1100" dirty="0"/>
          </a:p>
          <a:p>
            <a:endParaRPr lang="en-GB" sz="1100"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p:txBody>
      </p:sp>
      <p:sp>
        <p:nvSpPr>
          <p:cNvPr id="3" name="TextBox 2">
            <a:extLst>
              <a:ext uri="{FF2B5EF4-FFF2-40B4-BE49-F238E27FC236}">
                <a16:creationId xmlns:a16="http://schemas.microsoft.com/office/drawing/2014/main" id="{E7E7694B-7983-0057-7238-1F6FE80D39DD}"/>
              </a:ext>
            </a:extLst>
          </p:cNvPr>
          <p:cNvSpPr txBox="1"/>
          <p:nvPr/>
        </p:nvSpPr>
        <p:spPr>
          <a:xfrm>
            <a:off x="137080" y="4881890"/>
            <a:ext cx="7909812" cy="261610"/>
          </a:xfrm>
          <a:prstGeom prst="rect">
            <a:avLst/>
          </a:prstGeom>
          <a:noFill/>
        </p:spPr>
        <p:txBody>
          <a:bodyPr wrap="square" rtlCol="0">
            <a:spAutoFit/>
          </a:bodyPr>
          <a:lstStyle/>
          <a:p>
            <a:r>
              <a:rPr lang="en-GB" sz="1100" b="1" dirty="0">
                <a:solidFill>
                  <a:schemeClr val="tx1">
                    <a:lumMod val="75000"/>
                    <a:lumOff val="25000"/>
                  </a:schemeClr>
                </a:solidFill>
                <a:latin typeface="Montserrat" panose="00000500000000000000" pitchFamily="50" charset="0"/>
              </a:rPr>
              <a:t>Visual presentation of team project intervention   </a:t>
            </a:r>
            <a:r>
              <a:rPr lang="en-GB" sz="1100" b="1" dirty="0">
                <a:latin typeface="Montserrat" panose="00000500000000000000" pitchFamily="50" charset="0"/>
                <a:cs typeface="Arial" panose="020B0604020202020204" pitchFamily="34" charset="0"/>
                <a:hlinkClick r:id="rId2"/>
              </a:rPr>
              <a:t>Video presentation </a:t>
            </a:r>
            <a:r>
              <a:rPr lang="en-GB" sz="1100" b="1" dirty="0">
                <a:latin typeface="Montserrat" panose="00000500000000000000" pitchFamily="50" charset="0"/>
                <a:cs typeface="Arial" panose="020B0604020202020204" pitchFamily="34" charset="0"/>
              </a:rPr>
              <a:t>    </a:t>
            </a:r>
            <a:r>
              <a:rPr lang="en-GB" sz="1100" b="1" dirty="0">
                <a:latin typeface="Montserrat" panose="00000500000000000000" pitchFamily="50" charset="0"/>
                <a:cs typeface="Arial" panose="020B0604020202020204" pitchFamily="34" charset="0"/>
                <a:hlinkClick r:id="rId3"/>
              </a:rPr>
              <a:t>Team project posters</a:t>
            </a:r>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222120578"/>
      </p:ext>
    </p:extLst>
  </p:cSld>
  <p:clrMapOvr>
    <a:masterClrMapping/>
  </p:clrMapOvr>
</p:sld>
</file>

<file path=ppt/theme/theme1.xml><?xml version="1.0" encoding="utf-8"?>
<a:theme xmlns:a="http://schemas.openxmlformats.org/drawingml/2006/main" name="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43a092e388befc42c59aa7a5e68b34e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224c33fb47e9347930edbe9cd0369c4b"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TaxCatchAll xmlns="19cfbb22-967d-441b-b2d0-56543b08ad7d">
      <Value>2</Value>
      <Value>1</Value>
    </TaxCatchAll>
    <lcf76f155ced4ddcb4097134ff3c332f xmlns="e7b00261-fff3-41e0-a06e-29be7bbb4b90">
      <Terms xmlns="http://schemas.microsoft.com/office/infopath/2007/PartnerControls"/>
    </lcf76f155ced4ddcb4097134ff3c332f>
    <i17683cc25004393bf5e7a85079a67d2 xmlns="19cfbb22-967d-441b-b2d0-56543b08ad7d">
      <Terms xmlns="http://schemas.microsoft.com/office/infopath/2007/PartnerControls"/>
    </i17683cc25004393bf5e7a85079a67d2>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MediaLengthInSeconds xmlns="e7b00261-fff3-41e0-a06e-29be7bbb4b90" xsi:nil="true"/>
    <SharedWithUsers xmlns="19cfbb22-967d-441b-b2d0-56543b08ad7d">
      <UserInfo>
        <DisplayName/>
        <AccountId xsi:nil="true"/>
        <AccountType/>
      </UserInfo>
    </SharedWithUsers>
  </documentManagement>
</p:properties>
</file>

<file path=customXml/itemProps1.xml><?xml version="1.0" encoding="utf-8"?>
<ds:datastoreItem xmlns:ds="http://schemas.openxmlformats.org/officeDocument/2006/customXml" ds:itemID="{30FA2067-290E-40B1-9BC8-CCD0CB98B20D}">
  <ds:schemaRefs>
    <ds:schemaRef ds:uri="http://schemas.microsoft.com/sharepoint/v3/contenttype/forms"/>
  </ds:schemaRefs>
</ds:datastoreItem>
</file>

<file path=customXml/itemProps2.xml><?xml version="1.0" encoding="utf-8"?>
<ds:datastoreItem xmlns:ds="http://schemas.openxmlformats.org/officeDocument/2006/customXml" ds:itemID="{DD672C6A-44AC-4491-B1A3-C704B32FD9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0B52ABB-3948-495F-8B80-D5F3B6115A4C}">
  <ds:schemaRefs>
    <ds:schemaRef ds:uri="19d55dec-64db-48ca-8a2a-bb7d318d4195"/>
    <ds:schemaRef ds:uri="5acc4cad-2aa3-4eb2-8220-20c2ac6d16f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fields"/>
    <ds:schemaRef ds:uri="http://schemas.openxmlformats.org/package/2006/metadata/core-properties"/>
    <ds:schemaRef ds:uri="http://www.w3.org/XML/1998/namespace"/>
    <ds:schemaRef ds:uri="19cfbb22-967d-441b-b2d0-56543b08ad7d"/>
    <ds:schemaRef ds:uri="e7b00261-fff3-41e0-a06e-29be7bbb4b90"/>
  </ds:schemaRefs>
</ds:datastoreItem>
</file>

<file path=docProps/app.xml><?xml version="1.0" encoding="utf-8"?>
<Properties xmlns="http://schemas.openxmlformats.org/officeDocument/2006/extended-properties" xmlns:vt="http://schemas.openxmlformats.org/officeDocument/2006/docPropsVTypes">
  <TotalTime>47763</TotalTime>
  <Words>1788</Words>
  <Application>Microsoft Office PowerPoint</Application>
  <PresentationFormat>On-screen Show (16:9)</PresentationFormat>
  <Paragraphs>130</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Arial</vt:lpstr>
      <vt:lpstr>Montserrat</vt:lpstr>
      <vt:lpstr>Courier New</vt:lpstr>
      <vt:lpstr>Office Theme</vt:lpstr>
      <vt:lpstr>PowerPoint Presentation</vt:lpstr>
      <vt:lpstr>Improving patient engagement- Chelsea and Westminster Hospital NHS Foundation Trust</vt:lpstr>
      <vt:lpstr>Improving patient engagement- Chelsea and Westminster Hospital NHS Foundation Trust</vt:lpstr>
      <vt:lpstr>Improving patient engagement- Chelsea and Westminster Hospital NHS Foundation Trust</vt:lpstr>
      <vt:lpstr>Improving patient engagement- Chelsea and Westminster Hospital NHS Foundation Trust</vt:lpstr>
      <vt:lpstr>Improving patient engagement- Chelsea and Westminster Hospital NHS Foundation Trust</vt:lpstr>
      <vt:lpstr>Improving patient engagement- Chelsea and Westminster Hospital NHS Foundation Trust</vt:lpstr>
      <vt:lpstr>Improving patient engagement- Chelsea and Westminster Hospital NHS Foundation Trust</vt:lpstr>
      <vt:lpstr>Improving patient engagement- Chelsea and Westminster Hospital NHS Foundation Trust</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Ball</dc:creator>
  <cp:lastModifiedBy>Melanie David-Feveck</cp:lastModifiedBy>
  <cp:revision>126</cp:revision>
  <dcterms:created xsi:type="dcterms:W3CDTF">2014-06-02T14:56:21Z</dcterms:created>
  <dcterms:modified xsi:type="dcterms:W3CDTF">2024-03-08T15:19:35Z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0x010100F73892B6BD4C814D864FE852C6B62926</vt:lpwstr>
  </property>
  <property fmtid="{D5CDD505-2E9C-101B-9397-08002B2CF9AE}" pid="3" name="Archive">
    <vt:lpwstr/>
  </property>
  <property fmtid="{D5CDD505-2E9C-101B-9397-08002B2CF9AE}" pid="4" name="Document status">
    <vt:lpwstr/>
  </property>
  <property fmtid="{D5CDD505-2E9C-101B-9397-08002B2CF9AE}" pid="5" name="Business Activity">
    <vt:lpwstr/>
  </property>
  <property fmtid="{D5CDD505-2E9C-101B-9397-08002B2CF9AE}" pid="6" name="Business Function">
    <vt:lpwstr>2;#Quality Improvement|f929b268-8fc1-4432-9c8d-4653c804bdfc</vt:lpwstr>
  </property>
  <property fmtid="{D5CDD505-2E9C-101B-9397-08002B2CF9AE}" pid="7" name="Project/ contract status">
    <vt:lpwstr/>
  </property>
  <property fmtid="{D5CDD505-2E9C-101B-9397-08002B2CF9AE}" pid="8" name="Division">
    <vt:lpwstr>1;#Research ＆ Quality Improvement|40ffecb9-eb64-4eb4-bbcd-9ff92017558e</vt:lpwstr>
  </property>
  <property fmtid="{D5CDD505-2E9C-101B-9397-08002B2CF9AE}" pid="9" name="Information type">
    <vt:lpwstr/>
  </property>
  <property fmtid="{D5CDD505-2E9C-101B-9397-08002B2CF9AE}" pid="10" name="MediaServiceImageTags">
    <vt:lpwstr/>
  </property>
  <property fmtid="{D5CDD505-2E9C-101B-9397-08002B2CF9AE}" pid="11" name="xd_ProgID">
    <vt:lpwstr/>
  </property>
  <property fmtid="{D5CDD505-2E9C-101B-9397-08002B2CF9AE}" pid="12" name="ComplianceAssetId">
    <vt:lpwstr/>
  </property>
  <property fmtid="{D5CDD505-2E9C-101B-9397-08002B2CF9AE}" pid="13" name="TemplateUrl">
    <vt:lpwstr/>
  </property>
  <property fmtid="{D5CDD505-2E9C-101B-9397-08002B2CF9AE}" pid="14" name="l9151f26d9d24fb2bafecc2135ce3309">
    <vt:lpwstr>Research ＆ Quality Improvement|c788aced-109f-432d-9368-116094370ebc</vt:lpwstr>
  </property>
  <property fmtid="{D5CDD505-2E9C-101B-9397-08002B2CF9AE}" pid="15" name="_ExtendedDescription">
    <vt:lpwstr/>
  </property>
  <property fmtid="{D5CDD505-2E9C-101B-9397-08002B2CF9AE}" pid="16" name="xd_Signature">
    <vt:lpwstr/>
  </property>
  <property fmtid="{D5CDD505-2E9C-101B-9397-08002B2CF9AE}" pid="17" name="ba13835014884b89bed364837ca9ec39">
    <vt:lpwstr>Audits|ae63694e-9999-473c-882e-084b09c6631d</vt:lpwstr>
  </property>
  <property fmtid="{D5CDD505-2E9C-101B-9397-08002B2CF9AE}" pid="18" name="TriggerFlowInfo">
    <vt:lpwstr/>
  </property>
</Properties>
</file>