
<file path=[Content_Types].xml><?xml version="1.0" encoding="utf-8"?>
<Types xmlns="http://schemas.openxmlformats.org/package/2006/content-types">
  <Default Extension="emf" ContentType="image/x-emf"/>
  <Default Extension="fntdata" ContentType="application/x-fontdata"/>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4"/>
    <p:sldMasterId id="2147483671" r:id="rId5"/>
    <p:sldMasterId id="2147483681" r:id="rId6"/>
  </p:sldMasterIdLst>
  <p:notesMasterIdLst>
    <p:notesMasterId r:id="rId40"/>
  </p:notesMasterIdLst>
  <p:sldIdLst>
    <p:sldId id="506" r:id="rId7"/>
    <p:sldId id="305" r:id="rId8"/>
    <p:sldId id="461" r:id="rId9"/>
    <p:sldId id="368" r:id="rId10"/>
    <p:sldId id="463" r:id="rId11"/>
    <p:sldId id="464" r:id="rId12"/>
    <p:sldId id="306" r:id="rId13"/>
    <p:sldId id="405" r:id="rId14"/>
    <p:sldId id="375" r:id="rId15"/>
    <p:sldId id="370" r:id="rId16"/>
    <p:sldId id="307" r:id="rId17"/>
    <p:sldId id="443" r:id="rId18"/>
    <p:sldId id="445" r:id="rId19"/>
    <p:sldId id="371" r:id="rId20"/>
    <p:sldId id="308" r:id="rId21"/>
    <p:sldId id="373" r:id="rId22"/>
    <p:sldId id="372" r:id="rId23"/>
    <p:sldId id="374" r:id="rId24"/>
    <p:sldId id="376" r:id="rId25"/>
    <p:sldId id="406" r:id="rId26"/>
    <p:sldId id="380" r:id="rId27"/>
    <p:sldId id="378" r:id="rId28"/>
    <p:sldId id="507" r:id="rId29"/>
    <p:sldId id="377" r:id="rId30"/>
    <p:sldId id="379" r:id="rId31"/>
    <p:sldId id="410" r:id="rId32"/>
    <p:sldId id="382" r:id="rId33"/>
    <p:sldId id="404" r:id="rId34"/>
    <p:sldId id="384" r:id="rId35"/>
    <p:sldId id="386" r:id="rId36"/>
    <p:sldId id="385" r:id="rId37"/>
    <p:sldId id="383" r:id="rId38"/>
    <p:sldId id="259" r:id="rId39"/>
  </p:sldIdLst>
  <p:sldSz cx="9144000" cy="5143500" type="screen16x9"/>
  <p:notesSz cx="6858000" cy="9144000"/>
  <p:embeddedFontLst>
    <p:embeddedFont>
      <p:font typeface="Montserrat" panose="00000500000000000000" pitchFamily="50" charset="0"/>
      <p:regular r:id="rId41"/>
      <p:bold r:id="rId42"/>
      <p:italic r:id="rId43"/>
      <p:boldItalic r:id="rId4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67" userDrawn="1">
          <p15:clr>
            <a:srgbClr val="A4A3A4"/>
          </p15:clr>
        </p15:guide>
        <p15:guide id="2" pos="204"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D108E5A-D424-00D1-78EC-25CEB0C91121}" name="Amani Krayem" initials="AK" userId="S::Amani.Krayem@rcpch.ac.uk::3a362885-ad58-4e9d-8cde-f704dc3f94aa" providerId="AD"/>
  <p188:author id="{6CFBE966-9DE2-E16B-3164-560FF21C1940}" name="Melanie David-Feveck" initials="MDF" userId="S::Melanie.David-Feveck@rcpch.ac.uk::9e4d456e-893c-4367-b601-72fce04ebd6b" providerId="AD"/>
  <p188:author id="{0C0947D4-1CE5-6BAD-4A7B-69B9C71390CC}" name="Melanie David-Feveck" initials="MD" userId="S::melanie.david-feveck@rcpch.ac.uk::9e4d456e-893c-4367-b601-72fce04ebd6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275B"/>
    <a:srgbClr val="009CCE"/>
    <a:srgbClr val="11A7F2"/>
    <a:srgbClr val="4D4D4D"/>
    <a:srgbClr val="83D1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118" autoAdjust="0"/>
    <p:restoredTop sz="94712" autoAdjust="0"/>
  </p:normalViewPr>
  <p:slideViewPr>
    <p:cSldViewPr>
      <p:cViewPr varScale="1">
        <p:scale>
          <a:sx n="138" d="100"/>
          <a:sy n="138" d="100"/>
        </p:scale>
        <p:origin x="354" y="102"/>
      </p:cViewPr>
      <p:guideLst>
        <p:guide orient="horz" pos="667"/>
        <p:guide pos="204"/>
      </p:guideLst>
    </p:cSldViewPr>
  </p:slideViewPr>
  <p:notesTextViewPr>
    <p:cViewPr>
      <p:scale>
        <a:sx n="1" d="1"/>
        <a:sy n="1" d="1"/>
      </p:scale>
      <p:origin x="0" y="0"/>
    </p:cViewPr>
  </p:notesTextViewPr>
  <p:sorterViewPr>
    <p:cViewPr varScale="1">
      <p:scale>
        <a:sx n="100" d="100"/>
        <a:sy n="100" d="100"/>
      </p:scale>
      <p:origin x="0" y="-1128"/>
    </p:cViewPr>
  </p:sorterViewPr>
  <p:notesViewPr>
    <p:cSldViewPr>
      <p:cViewPr varScale="1">
        <p:scale>
          <a:sx n="97" d="100"/>
          <a:sy n="97" d="100"/>
        </p:scale>
        <p:origin x="-60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font" Target="fonts/font2.fntdata"/><Relationship Id="rId47" Type="http://schemas.openxmlformats.org/officeDocument/2006/relationships/theme" Target="theme/theme1.xml"/><Relationship Id="rId50" Type="http://schemas.microsoft.com/office/2018/10/relationships/authors" Target="author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notesMaster" Target="notesMasters/notesMaster1.xml"/><Relationship Id="rId45"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microsoft.com/office/2016/11/relationships/changesInfo" Target="changesInfos/changesInfo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font" Target="fonts/font4.fntdata"/><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font" Target="fonts/font3.fntdata"/><Relationship Id="rId48" Type="http://schemas.openxmlformats.org/officeDocument/2006/relationships/tableStyles" Target="tableStyles.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viewProps" Target="viewProps.xml"/><Relationship Id="rId20" Type="http://schemas.openxmlformats.org/officeDocument/2006/relationships/slide" Target="slides/slide14.xml"/><Relationship Id="rId41" Type="http://schemas.openxmlformats.org/officeDocument/2006/relationships/font" Target="fonts/font1.fntdata"/><Relationship Id="rId1" Type="http://schemas.openxmlformats.org/officeDocument/2006/relationships/customXml" Target="../customXml/item1.xml"/><Relationship Id="rId6" Type="http://schemas.openxmlformats.org/officeDocument/2006/relationships/slideMaster" Target="slideMasters/slideMaster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anie David-Feveck" userId="9e4d456e-893c-4367-b601-72fce04ebd6b" providerId="ADAL" clId="{4B85AA8F-0D75-440D-B4CA-7F17816D2994}"/>
    <pc:docChg chg="delSld delMainMaster delSection modSection">
      <pc:chgData name="Melanie David-Feveck" userId="9e4d456e-893c-4367-b601-72fce04ebd6b" providerId="ADAL" clId="{4B85AA8F-0D75-440D-B4CA-7F17816D2994}" dt="2024-03-05T10:22:00.600" v="2" actId="17853"/>
      <pc:docMkLst>
        <pc:docMk/>
      </pc:docMkLst>
      <pc:sldChg chg="del">
        <pc:chgData name="Melanie David-Feveck" userId="9e4d456e-893c-4367-b601-72fce04ebd6b" providerId="ADAL" clId="{4B85AA8F-0D75-440D-B4CA-7F17816D2994}" dt="2024-03-05T10:21:48.615" v="0" actId="47"/>
        <pc:sldMkLst>
          <pc:docMk/>
          <pc:sldMk cId="3106167386" sldId="262"/>
        </pc:sldMkLst>
      </pc:sldChg>
      <pc:sldChg chg="del">
        <pc:chgData name="Melanie David-Feveck" userId="9e4d456e-893c-4367-b601-72fce04ebd6b" providerId="ADAL" clId="{4B85AA8F-0D75-440D-B4CA-7F17816D2994}" dt="2024-03-05T10:21:48.615" v="0" actId="47"/>
        <pc:sldMkLst>
          <pc:docMk/>
          <pc:sldMk cId="3642888077" sldId="264"/>
        </pc:sldMkLst>
      </pc:sldChg>
      <pc:sldChg chg="del">
        <pc:chgData name="Melanie David-Feveck" userId="9e4d456e-893c-4367-b601-72fce04ebd6b" providerId="ADAL" clId="{4B85AA8F-0D75-440D-B4CA-7F17816D2994}" dt="2024-03-05T10:21:48.615" v="0" actId="47"/>
        <pc:sldMkLst>
          <pc:docMk/>
          <pc:sldMk cId="1014389851" sldId="265"/>
        </pc:sldMkLst>
      </pc:sldChg>
      <pc:sldChg chg="del">
        <pc:chgData name="Melanie David-Feveck" userId="9e4d456e-893c-4367-b601-72fce04ebd6b" providerId="ADAL" clId="{4B85AA8F-0D75-440D-B4CA-7F17816D2994}" dt="2024-03-05T10:21:48.615" v="0" actId="47"/>
        <pc:sldMkLst>
          <pc:docMk/>
          <pc:sldMk cId="2399632935" sldId="266"/>
        </pc:sldMkLst>
      </pc:sldChg>
      <pc:sldChg chg="del">
        <pc:chgData name="Melanie David-Feveck" userId="9e4d456e-893c-4367-b601-72fce04ebd6b" providerId="ADAL" clId="{4B85AA8F-0D75-440D-B4CA-7F17816D2994}" dt="2024-03-05T10:21:48.615" v="0" actId="47"/>
        <pc:sldMkLst>
          <pc:docMk/>
          <pc:sldMk cId="1056245645" sldId="268"/>
        </pc:sldMkLst>
      </pc:sldChg>
      <pc:sldChg chg="del">
        <pc:chgData name="Melanie David-Feveck" userId="9e4d456e-893c-4367-b601-72fce04ebd6b" providerId="ADAL" clId="{4B85AA8F-0D75-440D-B4CA-7F17816D2994}" dt="2024-03-05T10:21:48.615" v="0" actId="47"/>
        <pc:sldMkLst>
          <pc:docMk/>
          <pc:sldMk cId="4107759899" sldId="270"/>
        </pc:sldMkLst>
      </pc:sldChg>
      <pc:sldChg chg="del">
        <pc:chgData name="Melanie David-Feveck" userId="9e4d456e-893c-4367-b601-72fce04ebd6b" providerId="ADAL" clId="{4B85AA8F-0D75-440D-B4CA-7F17816D2994}" dt="2024-03-05T10:21:48.615" v="0" actId="47"/>
        <pc:sldMkLst>
          <pc:docMk/>
          <pc:sldMk cId="1630786046" sldId="271"/>
        </pc:sldMkLst>
      </pc:sldChg>
      <pc:sldChg chg="del">
        <pc:chgData name="Melanie David-Feveck" userId="9e4d456e-893c-4367-b601-72fce04ebd6b" providerId="ADAL" clId="{4B85AA8F-0D75-440D-B4CA-7F17816D2994}" dt="2024-03-05T10:21:48.615" v="0" actId="47"/>
        <pc:sldMkLst>
          <pc:docMk/>
          <pc:sldMk cId="1831537921" sldId="284"/>
        </pc:sldMkLst>
      </pc:sldChg>
      <pc:sldChg chg="del">
        <pc:chgData name="Melanie David-Feveck" userId="9e4d456e-893c-4367-b601-72fce04ebd6b" providerId="ADAL" clId="{4B85AA8F-0D75-440D-B4CA-7F17816D2994}" dt="2024-03-05T10:21:48.615" v="0" actId="47"/>
        <pc:sldMkLst>
          <pc:docMk/>
          <pc:sldMk cId="2114353960" sldId="290"/>
        </pc:sldMkLst>
      </pc:sldChg>
      <pc:sldChg chg="del">
        <pc:chgData name="Melanie David-Feveck" userId="9e4d456e-893c-4367-b601-72fce04ebd6b" providerId="ADAL" clId="{4B85AA8F-0D75-440D-B4CA-7F17816D2994}" dt="2024-03-05T10:21:48.615" v="0" actId="47"/>
        <pc:sldMkLst>
          <pc:docMk/>
          <pc:sldMk cId="3546561670" sldId="293"/>
        </pc:sldMkLst>
      </pc:sldChg>
      <pc:sldChg chg="del">
        <pc:chgData name="Melanie David-Feveck" userId="9e4d456e-893c-4367-b601-72fce04ebd6b" providerId="ADAL" clId="{4B85AA8F-0D75-440D-B4CA-7F17816D2994}" dt="2024-03-05T10:21:48.615" v="0" actId="47"/>
        <pc:sldMkLst>
          <pc:docMk/>
          <pc:sldMk cId="3488180697" sldId="294"/>
        </pc:sldMkLst>
      </pc:sldChg>
      <pc:sldChg chg="del">
        <pc:chgData name="Melanie David-Feveck" userId="9e4d456e-893c-4367-b601-72fce04ebd6b" providerId="ADAL" clId="{4B85AA8F-0D75-440D-B4CA-7F17816D2994}" dt="2024-03-05T10:21:48.615" v="0" actId="47"/>
        <pc:sldMkLst>
          <pc:docMk/>
          <pc:sldMk cId="4289185173" sldId="295"/>
        </pc:sldMkLst>
      </pc:sldChg>
      <pc:sldChg chg="del">
        <pc:chgData name="Melanie David-Feveck" userId="9e4d456e-893c-4367-b601-72fce04ebd6b" providerId="ADAL" clId="{4B85AA8F-0D75-440D-B4CA-7F17816D2994}" dt="2024-03-05T10:21:48.615" v="0" actId="47"/>
        <pc:sldMkLst>
          <pc:docMk/>
          <pc:sldMk cId="1361587176" sldId="296"/>
        </pc:sldMkLst>
      </pc:sldChg>
      <pc:sldChg chg="del">
        <pc:chgData name="Melanie David-Feveck" userId="9e4d456e-893c-4367-b601-72fce04ebd6b" providerId="ADAL" clId="{4B85AA8F-0D75-440D-B4CA-7F17816D2994}" dt="2024-03-05T10:21:48.615" v="0" actId="47"/>
        <pc:sldMkLst>
          <pc:docMk/>
          <pc:sldMk cId="3571238085" sldId="298"/>
        </pc:sldMkLst>
      </pc:sldChg>
      <pc:sldChg chg="del">
        <pc:chgData name="Melanie David-Feveck" userId="9e4d456e-893c-4367-b601-72fce04ebd6b" providerId="ADAL" clId="{4B85AA8F-0D75-440D-B4CA-7F17816D2994}" dt="2024-03-05T10:21:48.615" v="0" actId="47"/>
        <pc:sldMkLst>
          <pc:docMk/>
          <pc:sldMk cId="1966837309" sldId="300"/>
        </pc:sldMkLst>
      </pc:sldChg>
      <pc:sldChg chg="del">
        <pc:chgData name="Melanie David-Feveck" userId="9e4d456e-893c-4367-b601-72fce04ebd6b" providerId="ADAL" clId="{4B85AA8F-0D75-440D-B4CA-7F17816D2994}" dt="2024-03-05T10:21:48.615" v="0" actId="47"/>
        <pc:sldMkLst>
          <pc:docMk/>
          <pc:sldMk cId="2409761706" sldId="303"/>
        </pc:sldMkLst>
      </pc:sldChg>
      <pc:sldChg chg="del">
        <pc:chgData name="Melanie David-Feveck" userId="9e4d456e-893c-4367-b601-72fce04ebd6b" providerId="ADAL" clId="{4B85AA8F-0D75-440D-B4CA-7F17816D2994}" dt="2024-03-05T10:21:48.615" v="0" actId="47"/>
        <pc:sldMkLst>
          <pc:docMk/>
          <pc:sldMk cId="2103544846" sldId="304"/>
        </pc:sldMkLst>
      </pc:sldChg>
      <pc:sldChg chg="del">
        <pc:chgData name="Melanie David-Feveck" userId="9e4d456e-893c-4367-b601-72fce04ebd6b" providerId="ADAL" clId="{4B85AA8F-0D75-440D-B4CA-7F17816D2994}" dt="2024-03-05T10:21:48.615" v="0" actId="47"/>
        <pc:sldMkLst>
          <pc:docMk/>
          <pc:sldMk cId="1243319100" sldId="309"/>
        </pc:sldMkLst>
      </pc:sldChg>
      <pc:sldChg chg="del">
        <pc:chgData name="Melanie David-Feveck" userId="9e4d456e-893c-4367-b601-72fce04ebd6b" providerId="ADAL" clId="{4B85AA8F-0D75-440D-B4CA-7F17816D2994}" dt="2024-03-05T10:21:48.615" v="0" actId="47"/>
        <pc:sldMkLst>
          <pc:docMk/>
          <pc:sldMk cId="557046507" sldId="310"/>
        </pc:sldMkLst>
      </pc:sldChg>
      <pc:sldChg chg="del">
        <pc:chgData name="Melanie David-Feveck" userId="9e4d456e-893c-4367-b601-72fce04ebd6b" providerId="ADAL" clId="{4B85AA8F-0D75-440D-B4CA-7F17816D2994}" dt="2024-03-05T10:21:48.615" v="0" actId="47"/>
        <pc:sldMkLst>
          <pc:docMk/>
          <pc:sldMk cId="3527910704" sldId="311"/>
        </pc:sldMkLst>
      </pc:sldChg>
      <pc:sldChg chg="del">
        <pc:chgData name="Melanie David-Feveck" userId="9e4d456e-893c-4367-b601-72fce04ebd6b" providerId="ADAL" clId="{4B85AA8F-0D75-440D-B4CA-7F17816D2994}" dt="2024-03-05T10:21:48.615" v="0" actId="47"/>
        <pc:sldMkLst>
          <pc:docMk/>
          <pc:sldMk cId="242218943" sldId="312"/>
        </pc:sldMkLst>
      </pc:sldChg>
      <pc:sldChg chg="del">
        <pc:chgData name="Melanie David-Feveck" userId="9e4d456e-893c-4367-b601-72fce04ebd6b" providerId="ADAL" clId="{4B85AA8F-0D75-440D-B4CA-7F17816D2994}" dt="2024-03-05T10:21:48.615" v="0" actId="47"/>
        <pc:sldMkLst>
          <pc:docMk/>
          <pc:sldMk cId="4168993559" sldId="313"/>
        </pc:sldMkLst>
      </pc:sldChg>
      <pc:sldChg chg="del">
        <pc:chgData name="Melanie David-Feveck" userId="9e4d456e-893c-4367-b601-72fce04ebd6b" providerId="ADAL" clId="{4B85AA8F-0D75-440D-B4CA-7F17816D2994}" dt="2024-03-05T10:21:48.615" v="0" actId="47"/>
        <pc:sldMkLst>
          <pc:docMk/>
          <pc:sldMk cId="2973973880" sldId="314"/>
        </pc:sldMkLst>
      </pc:sldChg>
      <pc:sldChg chg="del">
        <pc:chgData name="Melanie David-Feveck" userId="9e4d456e-893c-4367-b601-72fce04ebd6b" providerId="ADAL" clId="{4B85AA8F-0D75-440D-B4CA-7F17816D2994}" dt="2024-03-05T10:21:48.615" v="0" actId="47"/>
        <pc:sldMkLst>
          <pc:docMk/>
          <pc:sldMk cId="3120971044" sldId="315"/>
        </pc:sldMkLst>
      </pc:sldChg>
      <pc:sldChg chg="del">
        <pc:chgData name="Melanie David-Feveck" userId="9e4d456e-893c-4367-b601-72fce04ebd6b" providerId="ADAL" clId="{4B85AA8F-0D75-440D-B4CA-7F17816D2994}" dt="2024-03-05T10:21:48.615" v="0" actId="47"/>
        <pc:sldMkLst>
          <pc:docMk/>
          <pc:sldMk cId="3704695639" sldId="316"/>
        </pc:sldMkLst>
      </pc:sldChg>
      <pc:sldChg chg="del">
        <pc:chgData name="Melanie David-Feveck" userId="9e4d456e-893c-4367-b601-72fce04ebd6b" providerId="ADAL" clId="{4B85AA8F-0D75-440D-B4CA-7F17816D2994}" dt="2024-03-05T10:21:48.615" v="0" actId="47"/>
        <pc:sldMkLst>
          <pc:docMk/>
          <pc:sldMk cId="1462029673" sldId="317"/>
        </pc:sldMkLst>
      </pc:sldChg>
      <pc:sldChg chg="del">
        <pc:chgData name="Melanie David-Feveck" userId="9e4d456e-893c-4367-b601-72fce04ebd6b" providerId="ADAL" clId="{4B85AA8F-0D75-440D-B4CA-7F17816D2994}" dt="2024-03-05T10:21:48.615" v="0" actId="47"/>
        <pc:sldMkLst>
          <pc:docMk/>
          <pc:sldMk cId="978536239" sldId="318"/>
        </pc:sldMkLst>
      </pc:sldChg>
      <pc:sldChg chg="del">
        <pc:chgData name="Melanie David-Feveck" userId="9e4d456e-893c-4367-b601-72fce04ebd6b" providerId="ADAL" clId="{4B85AA8F-0D75-440D-B4CA-7F17816D2994}" dt="2024-03-05T10:21:48.615" v="0" actId="47"/>
        <pc:sldMkLst>
          <pc:docMk/>
          <pc:sldMk cId="857462270" sldId="320"/>
        </pc:sldMkLst>
      </pc:sldChg>
      <pc:sldChg chg="del">
        <pc:chgData name="Melanie David-Feveck" userId="9e4d456e-893c-4367-b601-72fce04ebd6b" providerId="ADAL" clId="{4B85AA8F-0D75-440D-B4CA-7F17816D2994}" dt="2024-03-05T10:21:48.615" v="0" actId="47"/>
        <pc:sldMkLst>
          <pc:docMk/>
          <pc:sldMk cId="3022686975" sldId="321"/>
        </pc:sldMkLst>
      </pc:sldChg>
      <pc:sldChg chg="del">
        <pc:chgData name="Melanie David-Feveck" userId="9e4d456e-893c-4367-b601-72fce04ebd6b" providerId="ADAL" clId="{4B85AA8F-0D75-440D-B4CA-7F17816D2994}" dt="2024-03-05T10:21:48.615" v="0" actId="47"/>
        <pc:sldMkLst>
          <pc:docMk/>
          <pc:sldMk cId="2467286272" sldId="322"/>
        </pc:sldMkLst>
      </pc:sldChg>
      <pc:sldChg chg="del">
        <pc:chgData name="Melanie David-Feveck" userId="9e4d456e-893c-4367-b601-72fce04ebd6b" providerId="ADAL" clId="{4B85AA8F-0D75-440D-B4CA-7F17816D2994}" dt="2024-03-05T10:21:48.615" v="0" actId="47"/>
        <pc:sldMkLst>
          <pc:docMk/>
          <pc:sldMk cId="3004121511" sldId="323"/>
        </pc:sldMkLst>
      </pc:sldChg>
      <pc:sldChg chg="del">
        <pc:chgData name="Melanie David-Feveck" userId="9e4d456e-893c-4367-b601-72fce04ebd6b" providerId="ADAL" clId="{4B85AA8F-0D75-440D-B4CA-7F17816D2994}" dt="2024-03-05T10:21:48.615" v="0" actId="47"/>
        <pc:sldMkLst>
          <pc:docMk/>
          <pc:sldMk cId="80574681" sldId="324"/>
        </pc:sldMkLst>
      </pc:sldChg>
      <pc:sldChg chg="del">
        <pc:chgData name="Melanie David-Feveck" userId="9e4d456e-893c-4367-b601-72fce04ebd6b" providerId="ADAL" clId="{4B85AA8F-0D75-440D-B4CA-7F17816D2994}" dt="2024-03-05T10:21:48.615" v="0" actId="47"/>
        <pc:sldMkLst>
          <pc:docMk/>
          <pc:sldMk cId="3601447193" sldId="325"/>
        </pc:sldMkLst>
      </pc:sldChg>
      <pc:sldChg chg="del">
        <pc:chgData name="Melanie David-Feveck" userId="9e4d456e-893c-4367-b601-72fce04ebd6b" providerId="ADAL" clId="{4B85AA8F-0D75-440D-B4CA-7F17816D2994}" dt="2024-03-05T10:21:48.615" v="0" actId="47"/>
        <pc:sldMkLst>
          <pc:docMk/>
          <pc:sldMk cId="1817188485" sldId="326"/>
        </pc:sldMkLst>
      </pc:sldChg>
      <pc:sldChg chg="del">
        <pc:chgData name="Melanie David-Feveck" userId="9e4d456e-893c-4367-b601-72fce04ebd6b" providerId="ADAL" clId="{4B85AA8F-0D75-440D-B4CA-7F17816D2994}" dt="2024-03-05T10:21:48.615" v="0" actId="47"/>
        <pc:sldMkLst>
          <pc:docMk/>
          <pc:sldMk cId="3368257059" sldId="327"/>
        </pc:sldMkLst>
      </pc:sldChg>
      <pc:sldChg chg="del">
        <pc:chgData name="Melanie David-Feveck" userId="9e4d456e-893c-4367-b601-72fce04ebd6b" providerId="ADAL" clId="{4B85AA8F-0D75-440D-B4CA-7F17816D2994}" dt="2024-03-05T10:21:48.615" v="0" actId="47"/>
        <pc:sldMkLst>
          <pc:docMk/>
          <pc:sldMk cId="4172991778" sldId="328"/>
        </pc:sldMkLst>
      </pc:sldChg>
      <pc:sldChg chg="del">
        <pc:chgData name="Melanie David-Feveck" userId="9e4d456e-893c-4367-b601-72fce04ebd6b" providerId="ADAL" clId="{4B85AA8F-0D75-440D-B4CA-7F17816D2994}" dt="2024-03-05T10:21:48.615" v="0" actId="47"/>
        <pc:sldMkLst>
          <pc:docMk/>
          <pc:sldMk cId="509819724" sldId="329"/>
        </pc:sldMkLst>
      </pc:sldChg>
      <pc:sldChg chg="del">
        <pc:chgData name="Melanie David-Feveck" userId="9e4d456e-893c-4367-b601-72fce04ebd6b" providerId="ADAL" clId="{4B85AA8F-0D75-440D-B4CA-7F17816D2994}" dt="2024-03-05T10:21:48.615" v="0" actId="47"/>
        <pc:sldMkLst>
          <pc:docMk/>
          <pc:sldMk cId="3714943454" sldId="330"/>
        </pc:sldMkLst>
      </pc:sldChg>
      <pc:sldChg chg="del">
        <pc:chgData name="Melanie David-Feveck" userId="9e4d456e-893c-4367-b601-72fce04ebd6b" providerId="ADAL" clId="{4B85AA8F-0D75-440D-B4CA-7F17816D2994}" dt="2024-03-05T10:21:48.615" v="0" actId="47"/>
        <pc:sldMkLst>
          <pc:docMk/>
          <pc:sldMk cId="4261851776" sldId="331"/>
        </pc:sldMkLst>
      </pc:sldChg>
      <pc:sldChg chg="del">
        <pc:chgData name="Melanie David-Feveck" userId="9e4d456e-893c-4367-b601-72fce04ebd6b" providerId="ADAL" clId="{4B85AA8F-0D75-440D-B4CA-7F17816D2994}" dt="2024-03-05T10:21:48.615" v="0" actId="47"/>
        <pc:sldMkLst>
          <pc:docMk/>
          <pc:sldMk cId="3363119584" sldId="332"/>
        </pc:sldMkLst>
      </pc:sldChg>
      <pc:sldChg chg="del">
        <pc:chgData name="Melanie David-Feveck" userId="9e4d456e-893c-4367-b601-72fce04ebd6b" providerId="ADAL" clId="{4B85AA8F-0D75-440D-B4CA-7F17816D2994}" dt="2024-03-05T10:21:48.615" v="0" actId="47"/>
        <pc:sldMkLst>
          <pc:docMk/>
          <pc:sldMk cId="4195571222" sldId="333"/>
        </pc:sldMkLst>
      </pc:sldChg>
      <pc:sldChg chg="del">
        <pc:chgData name="Melanie David-Feveck" userId="9e4d456e-893c-4367-b601-72fce04ebd6b" providerId="ADAL" clId="{4B85AA8F-0D75-440D-B4CA-7F17816D2994}" dt="2024-03-05T10:21:48.615" v="0" actId="47"/>
        <pc:sldMkLst>
          <pc:docMk/>
          <pc:sldMk cId="3357208649" sldId="334"/>
        </pc:sldMkLst>
      </pc:sldChg>
      <pc:sldChg chg="del">
        <pc:chgData name="Melanie David-Feveck" userId="9e4d456e-893c-4367-b601-72fce04ebd6b" providerId="ADAL" clId="{4B85AA8F-0D75-440D-B4CA-7F17816D2994}" dt="2024-03-05T10:21:48.615" v="0" actId="47"/>
        <pc:sldMkLst>
          <pc:docMk/>
          <pc:sldMk cId="903726113" sldId="335"/>
        </pc:sldMkLst>
      </pc:sldChg>
      <pc:sldChg chg="del">
        <pc:chgData name="Melanie David-Feveck" userId="9e4d456e-893c-4367-b601-72fce04ebd6b" providerId="ADAL" clId="{4B85AA8F-0D75-440D-B4CA-7F17816D2994}" dt="2024-03-05T10:21:48.615" v="0" actId="47"/>
        <pc:sldMkLst>
          <pc:docMk/>
          <pc:sldMk cId="1782538445" sldId="336"/>
        </pc:sldMkLst>
      </pc:sldChg>
      <pc:sldChg chg="del">
        <pc:chgData name="Melanie David-Feveck" userId="9e4d456e-893c-4367-b601-72fce04ebd6b" providerId="ADAL" clId="{4B85AA8F-0D75-440D-B4CA-7F17816D2994}" dt="2024-03-05T10:21:48.615" v="0" actId="47"/>
        <pc:sldMkLst>
          <pc:docMk/>
          <pc:sldMk cId="2348483254" sldId="337"/>
        </pc:sldMkLst>
      </pc:sldChg>
      <pc:sldChg chg="del">
        <pc:chgData name="Melanie David-Feveck" userId="9e4d456e-893c-4367-b601-72fce04ebd6b" providerId="ADAL" clId="{4B85AA8F-0D75-440D-B4CA-7F17816D2994}" dt="2024-03-05T10:21:48.615" v="0" actId="47"/>
        <pc:sldMkLst>
          <pc:docMk/>
          <pc:sldMk cId="3514813241" sldId="338"/>
        </pc:sldMkLst>
      </pc:sldChg>
      <pc:sldChg chg="del">
        <pc:chgData name="Melanie David-Feveck" userId="9e4d456e-893c-4367-b601-72fce04ebd6b" providerId="ADAL" clId="{4B85AA8F-0D75-440D-B4CA-7F17816D2994}" dt="2024-03-05T10:21:48.615" v="0" actId="47"/>
        <pc:sldMkLst>
          <pc:docMk/>
          <pc:sldMk cId="105276095" sldId="339"/>
        </pc:sldMkLst>
      </pc:sldChg>
      <pc:sldChg chg="del">
        <pc:chgData name="Melanie David-Feveck" userId="9e4d456e-893c-4367-b601-72fce04ebd6b" providerId="ADAL" clId="{4B85AA8F-0D75-440D-B4CA-7F17816D2994}" dt="2024-03-05T10:21:48.615" v="0" actId="47"/>
        <pc:sldMkLst>
          <pc:docMk/>
          <pc:sldMk cId="1302022846" sldId="340"/>
        </pc:sldMkLst>
      </pc:sldChg>
      <pc:sldChg chg="del">
        <pc:chgData name="Melanie David-Feveck" userId="9e4d456e-893c-4367-b601-72fce04ebd6b" providerId="ADAL" clId="{4B85AA8F-0D75-440D-B4CA-7F17816D2994}" dt="2024-03-05T10:21:48.615" v="0" actId="47"/>
        <pc:sldMkLst>
          <pc:docMk/>
          <pc:sldMk cId="413456050" sldId="341"/>
        </pc:sldMkLst>
      </pc:sldChg>
      <pc:sldChg chg="del">
        <pc:chgData name="Melanie David-Feveck" userId="9e4d456e-893c-4367-b601-72fce04ebd6b" providerId="ADAL" clId="{4B85AA8F-0D75-440D-B4CA-7F17816D2994}" dt="2024-03-05T10:21:48.615" v="0" actId="47"/>
        <pc:sldMkLst>
          <pc:docMk/>
          <pc:sldMk cId="201185743" sldId="342"/>
        </pc:sldMkLst>
      </pc:sldChg>
      <pc:sldChg chg="del">
        <pc:chgData name="Melanie David-Feveck" userId="9e4d456e-893c-4367-b601-72fce04ebd6b" providerId="ADAL" clId="{4B85AA8F-0D75-440D-B4CA-7F17816D2994}" dt="2024-03-05T10:21:48.615" v="0" actId="47"/>
        <pc:sldMkLst>
          <pc:docMk/>
          <pc:sldMk cId="3446751220" sldId="343"/>
        </pc:sldMkLst>
      </pc:sldChg>
      <pc:sldChg chg="del">
        <pc:chgData name="Melanie David-Feveck" userId="9e4d456e-893c-4367-b601-72fce04ebd6b" providerId="ADAL" clId="{4B85AA8F-0D75-440D-B4CA-7F17816D2994}" dt="2024-03-05T10:21:48.615" v="0" actId="47"/>
        <pc:sldMkLst>
          <pc:docMk/>
          <pc:sldMk cId="3094607354" sldId="344"/>
        </pc:sldMkLst>
      </pc:sldChg>
      <pc:sldChg chg="del">
        <pc:chgData name="Melanie David-Feveck" userId="9e4d456e-893c-4367-b601-72fce04ebd6b" providerId="ADAL" clId="{4B85AA8F-0D75-440D-B4CA-7F17816D2994}" dt="2024-03-05T10:21:48.615" v="0" actId="47"/>
        <pc:sldMkLst>
          <pc:docMk/>
          <pc:sldMk cId="1508438556" sldId="345"/>
        </pc:sldMkLst>
      </pc:sldChg>
      <pc:sldChg chg="del">
        <pc:chgData name="Melanie David-Feveck" userId="9e4d456e-893c-4367-b601-72fce04ebd6b" providerId="ADAL" clId="{4B85AA8F-0D75-440D-B4CA-7F17816D2994}" dt="2024-03-05T10:21:48.615" v="0" actId="47"/>
        <pc:sldMkLst>
          <pc:docMk/>
          <pc:sldMk cId="518122681" sldId="346"/>
        </pc:sldMkLst>
      </pc:sldChg>
      <pc:sldChg chg="del">
        <pc:chgData name="Melanie David-Feveck" userId="9e4d456e-893c-4367-b601-72fce04ebd6b" providerId="ADAL" clId="{4B85AA8F-0D75-440D-B4CA-7F17816D2994}" dt="2024-03-05T10:21:48.615" v="0" actId="47"/>
        <pc:sldMkLst>
          <pc:docMk/>
          <pc:sldMk cId="3142425602" sldId="347"/>
        </pc:sldMkLst>
      </pc:sldChg>
      <pc:sldChg chg="del">
        <pc:chgData name="Melanie David-Feveck" userId="9e4d456e-893c-4367-b601-72fce04ebd6b" providerId="ADAL" clId="{4B85AA8F-0D75-440D-B4CA-7F17816D2994}" dt="2024-03-05T10:21:48.615" v="0" actId="47"/>
        <pc:sldMkLst>
          <pc:docMk/>
          <pc:sldMk cId="71837271" sldId="348"/>
        </pc:sldMkLst>
      </pc:sldChg>
      <pc:sldChg chg="del">
        <pc:chgData name="Melanie David-Feveck" userId="9e4d456e-893c-4367-b601-72fce04ebd6b" providerId="ADAL" clId="{4B85AA8F-0D75-440D-B4CA-7F17816D2994}" dt="2024-03-05T10:21:48.615" v="0" actId="47"/>
        <pc:sldMkLst>
          <pc:docMk/>
          <pc:sldMk cId="2962753233" sldId="349"/>
        </pc:sldMkLst>
      </pc:sldChg>
      <pc:sldChg chg="del">
        <pc:chgData name="Melanie David-Feveck" userId="9e4d456e-893c-4367-b601-72fce04ebd6b" providerId="ADAL" clId="{4B85AA8F-0D75-440D-B4CA-7F17816D2994}" dt="2024-03-05T10:21:48.615" v="0" actId="47"/>
        <pc:sldMkLst>
          <pc:docMk/>
          <pc:sldMk cId="477585754" sldId="350"/>
        </pc:sldMkLst>
      </pc:sldChg>
      <pc:sldChg chg="del">
        <pc:chgData name="Melanie David-Feveck" userId="9e4d456e-893c-4367-b601-72fce04ebd6b" providerId="ADAL" clId="{4B85AA8F-0D75-440D-B4CA-7F17816D2994}" dt="2024-03-05T10:21:48.615" v="0" actId="47"/>
        <pc:sldMkLst>
          <pc:docMk/>
          <pc:sldMk cId="3658809137" sldId="351"/>
        </pc:sldMkLst>
      </pc:sldChg>
      <pc:sldChg chg="del">
        <pc:chgData name="Melanie David-Feveck" userId="9e4d456e-893c-4367-b601-72fce04ebd6b" providerId="ADAL" clId="{4B85AA8F-0D75-440D-B4CA-7F17816D2994}" dt="2024-03-05T10:21:48.615" v="0" actId="47"/>
        <pc:sldMkLst>
          <pc:docMk/>
          <pc:sldMk cId="4033628699" sldId="352"/>
        </pc:sldMkLst>
      </pc:sldChg>
      <pc:sldChg chg="del">
        <pc:chgData name="Melanie David-Feveck" userId="9e4d456e-893c-4367-b601-72fce04ebd6b" providerId="ADAL" clId="{4B85AA8F-0D75-440D-B4CA-7F17816D2994}" dt="2024-03-05T10:21:48.615" v="0" actId="47"/>
        <pc:sldMkLst>
          <pc:docMk/>
          <pc:sldMk cId="3034713817" sldId="353"/>
        </pc:sldMkLst>
      </pc:sldChg>
      <pc:sldChg chg="del">
        <pc:chgData name="Melanie David-Feveck" userId="9e4d456e-893c-4367-b601-72fce04ebd6b" providerId="ADAL" clId="{4B85AA8F-0D75-440D-B4CA-7F17816D2994}" dt="2024-03-05T10:21:48.615" v="0" actId="47"/>
        <pc:sldMkLst>
          <pc:docMk/>
          <pc:sldMk cId="854659263" sldId="354"/>
        </pc:sldMkLst>
      </pc:sldChg>
      <pc:sldChg chg="del">
        <pc:chgData name="Melanie David-Feveck" userId="9e4d456e-893c-4367-b601-72fce04ebd6b" providerId="ADAL" clId="{4B85AA8F-0D75-440D-B4CA-7F17816D2994}" dt="2024-03-05T10:21:48.615" v="0" actId="47"/>
        <pc:sldMkLst>
          <pc:docMk/>
          <pc:sldMk cId="2473806954" sldId="355"/>
        </pc:sldMkLst>
      </pc:sldChg>
      <pc:sldChg chg="del">
        <pc:chgData name="Melanie David-Feveck" userId="9e4d456e-893c-4367-b601-72fce04ebd6b" providerId="ADAL" clId="{4B85AA8F-0D75-440D-B4CA-7F17816D2994}" dt="2024-03-05T10:21:48.615" v="0" actId="47"/>
        <pc:sldMkLst>
          <pc:docMk/>
          <pc:sldMk cId="2919490116" sldId="356"/>
        </pc:sldMkLst>
      </pc:sldChg>
      <pc:sldChg chg="del">
        <pc:chgData name="Melanie David-Feveck" userId="9e4d456e-893c-4367-b601-72fce04ebd6b" providerId="ADAL" clId="{4B85AA8F-0D75-440D-B4CA-7F17816D2994}" dt="2024-03-05T10:21:48.615" v="0" actId="47"/>
        <pc:sldMkLst>
          <pc:docMk/>
          <pc:sldMk cId="1072399950" sldId="357"/>
        </pc:sldMkLst>
      </pc:sldChg>
      <pc:sldChg chg="del">
        <pc:chgData name="Melanie David-Feveck" userId="9e4d456e-893c-4367-b601-72fce04ebd6b" providerId="ADAL" clId="{4B85AA8F-0D75-440D-B4CA-7F17816D2994}" dt="2024-03-05T10:21:48.615" v="0" actId="47"/>
        <pc:sldMkLst>
          <pc:docMk/>
          <pc:sldMk cId="2137743403" sldId="358"/>
        </pc:sldMkLst>
      </pc:sldChg>
      <pc:sldChg chg="del">
        <pc:chgData name="Melanie David-Feveck" userId="9e4d456e-893c-4367-b601-72fce04ebd6b" providerId="ADAL" clId="{4B85AA8F-0D75-440D-B4CA-7F17816D2994}" dt="2024-03-05T10:21:48.615" v="0" actId="47"/>
        <pc:sldMkLst>
          <pc:docMk/>
          <pc:sldMk cId="2351758061" sldId="359"/>
        </pc:sldMkLst>
      </pc:sldChg>
      <pc:sldChg chg="del">
        <pc:chgData name="Melanie David-Feveck" userId="9e4d456e-893c-4367-b601-72fce04ebd6b" providerId="ADAL" clId="{4B85AA8F-0D75-440D-B4CA-7F17816D2994}" dt="2024-03-05T10:21:48.615" v="0" actId="47"/>
        <pc:sldMkLst>
          <pc:docMk/>
          <pc:sldMk cId="2344174708" sldId="360"/>
        </pc:sldMkLst>
      </pc:sldChg>
      <pc:sldChg chg="del">
        <pc:chgData name="Melanie David-Feveck" userId="9e4d456e-893c-4367-b601-72fce04ebd6b" providerId="ADAL" clId="{4B85AA8F-0D75-440D-B4CA-7F17816D2994}" dt="2024-03-05T10:21:48.615" v="0" actId="47"/>
        <pc:sldMkLst>
          <pc:docMk/>
          <pc:sldMk cId="195155253" sldId="361"/>
        </pc:sldMkLst>
      </pc:sldChg>
      <pc:sldChg chg="del">
        <pc:chgData name="Melanie David-Feveck" userId="9e4d456e-893c-4367-b601-72fce04ebd6b" providerId="ADAL" clId="{4B85AA8F-0D75-440D-B4CA-7F17816D2994}" dt="2024-03-05T10:21:48.615" v="0" actId="47"/>
        <pc:sldMkLst>
          <pc:docMk/>
          <pc:sldMk cId="876040960" sldId="362"/>
        </pc:sldMkLst>
      </pc:sldChg>
      <pc:sldChg chg="del">
        <pc:chgData name="Melanie David-Feveck" userId="9e4d456e-893c-4367-b601-72fce04ebd6b" providerId="ADAL" clId="{4B85AA8F-0D75-440D-B4CA-7F17816D2994}" dt="2024-03-05T10:21:48.615" v="0" actId="47"/>
        <pc:sldMkLst>
          <pc:docMk/>
          <pc:sldMk cId="3572883483" sldId="363"/>
        </pc:sldMkLst>
      </pc:sldChg>
      <pc:sldChg chg="del">
        <pc:chgData name="Melanie David-Feveck" userId="9e4d456e-893c-4367-b601-72fce04ebd6b" providerId="ADAL" clId="{4B85AA8F-0D75-440D-B4CA-7F17816D2994}" dt="2024-03-05T10:21:48.615" v="0" actId="47"/>
        <pc:sldMkLst>
          <pc:docMk/>
          <pc:sldMk cId="508037425" sldId="364"/>
        </pc:sldMkLst>
      </pc:sldChg>
      <pc:sldChg chg="del">
        <pc:chgData name="Melanie David-Feveck" userId="9e4d456e-893c-4367-b601-72fce04ebd6b" providerId="ADAL" clId="{4B85AA8F-0D75-440D-B4CA-7F17816D2994}" dt="2024-03-05T10:21:48.615" v="0" actId="47"/>
        <pc:sldMkLst>
          <pc:docMk/>
          <pc:sldMk cId="2333218553" sldId="365"/>
        </pc:sldMkLst>
      </pc:sldChg>
      <pc:sldChg chg="del">
        <pc:chgData name="Melanie David-Feveck" userId="9e4d456e-893c-4367-b601-72fce04ebd6b" providerId="ADAL" clId="{4B85AA8F-0D75-440D-B4CA-7F17816D2994}" dt="2024-03-05T10:21:48.615" v="0" actId="47"/>
        <pc:sldMkLst>
          <pc:docMk/>
          <pc:sldMk cId="2054154810" sldId="366"/>
        </pc:sldMkLst>
      </pc:sldChg>
      <pc:sldChg chg="del">
        <pc:chgData name="Melanie David-Feveck" userId="9e4d456e-893c-4367-b601-72fce04ebd6b" providerId="ADAL" clId="{4B85AA8F-0D75-440D-B4CA-7F17816D2994}" dt="2024-03-05T10:21:48.615" v="0" actId="47"/>
        <pc:sldMkLst>
          <pc:docMk/>
          <pc:sldMk cId="2911078151" sldId="367"/>
        </pc:sldMkLst>
      </pc:sldChg>
      <pc:sldChg chg="del">
        <pc:chgData name="Melanie David-Feveck" userId="9e4d456e-893c-4367-b601-72fce04ebd6b" providerId="ADAL" clId="{4B85AA8F-0D75-440D-B4CA-7F17816D2994}" dt="2024-03-05T10:21:48.615" v="0" actId="47"/>
        <pc:sldMkLst>
          <pc:docMk/>
          <pc:sldMk cId="2953786491" sldId="388"/>
        </pc:sldMkLst>
      </pc:sldChg>
      <pc:sldChg chg="del">
        <pc:chgData name="Melanie David-Feveck" userId="9e4d456e-893c-4367-b601-72fce04ebd6b" providerId="ADAL" clId="{4B85AA8F-0D75-440D-B4CA-7F17816D2994}" dt="2024-03-05T10:21:48.615" v="0" actId="47"/>
        <pc:sldMkLst>
          <pc:docMk/>
          <pc:sldMk cId="4029077535" sldId="389"/>
        </pc:sldMkLst>
      </pc:sldChg>
      <pc:sldChg chg="del">
        <pc:chgData name="Melanie David-Feveck" userId="9e4d456e-893c-4367-b601-72fce04ebd6b" providerId="ADAL" clId="{4B85AA8F-0D75-440D-B4CA-7F17816D2994}" dt="2024-03-05T10:21:48.615" v="0" actId="47"/>
        <pc:sldMkLst>
          <pc:docMk/>
          <pc:sldMk cId="650555656" sldId="390"/>
        </pc:sldMkLst>
      </pc:sldChg>
      <pc:sldChg chg="del">
        <pc:chgData name="Melanie David-Feveck" userId="9e4d456e-893c-4367-b601-72fce04ebd6b" providerId="ADAL" clId="{4B85AA8F-0D75-440D-B4CA-7F17816D2994}" dt="2024-03-05T10:21:48.615" v="0" actId="47"/>
        <pc:sldMkLst>
          <pc:docMk/>
          <pc:sldMk cId="3498185661" sldId="391"/>
        </pc:sldMkLst>
      </pc:sldChg>
      <pc:sldChg chg="del">
        <pc:chgData name="Melanie David-Feveck" userId="9e4d456e-893c-4367-b601-72fce04ebd6b" providerId="ADAL" clId="{4B85AA8F-0D75-440D-B4CA-7F17816D2994}" dt="2024-03-05T10:21:48.615" v="0" actId="47"/>
        <pc:sldMkLst>
          <pc:docMk/>
          <pc:sldMk cId="548487661" sldId="392"/>
        </pc:sldMkLst>
      </pc:sldChg>
      <pc:sldChg chg="del">
        <pc:chgData name="Melanie David-Feveck" userId="9e4d456e-893c-4367-b601-72fce04ebd6b" providerId="ADAL" clId="{4B85AA8F-0D75-440D-B4CA-7F17816D2994}" dt="2024-03-05T10:21:48.615" v="0" actId="47"/>
        <pc:sldMkLst>
          <pc:docMk/>
          <pc:sldMk cId="1171499046" sldId="393"/>
        </pc:sldMkLst>
      </pc:sldChg>
      <pc:sldChg chg="del">
        <pc:chgData name="Melanie David-Feveck" userId="9e4d456e-893c-4367-b601-72fce04ebd6b" providerId="ADAL" clId="{4B85AA8F-0D75-440D-B4CA-7F17816D2994}" dt="2024-03-05T10:21:48.615" v="0" actId="47"/>
        <pc:sldMkLst>
          <pc:docMk/>
          <pc:sldMk cId="2889733101" sldId="394"/>
        </pc:sldMkLst>
      </pc:sldChg>
      <pc:sldChg chg="del">
        <pc:chgData name="Melanie David-Feveck" userId="9e4d456e-893c-4367-b601-72fce04ebd6b" providerId="ADAL" clId="{4B85AA8F-0D75-440D-B4CA-7F17816D2994}" dt="2024-03-05T10:21:48.615" v="0" actId="47"/>
        <pc:sldMkLst>
          <pc:docMk/>
          <pc:sldMk cId="2446259697" sldId="395"/>
        </pc:sldMkLst>
      </pc:sldChg>
      <pc:sldChg chg="del">
        <pc:chgData name="Melanie David-Feveck" userId="9e4d456e-893c-4367-b601-72fce04ebd6b" providerId="ADAL" clId="{4B85AA8F-0D75-440D-B4CA-7F17816D2994}" dt="2024-03-05T10:21:48.615" v="0" actId="47"/>
        <pc:sldMkLst>
          <pc:docMk/>
          <pc:sldMk cId="3246416292" sldId="396"/>
        </pc:sldMkLst>
      </pc:sldChg>
      <pc:sldChg chg="del">
        <pc:chgData name="Melanie David-Feveck" userId="9e4d456e-893c-4367-b601-72fce04ebd6b" providerId="ADAL" clId="{4B85AA8F-0D75-440D-B4CA-7F17816D2994}" dt="2024-03-05T10:21:48.615" v="0" actId="47"/>
        <pc:sldMkLst>
          <pc:docMk/>
          <pc:sldMk cId="1271376576" sldId="397"/>
        </pc:sldMkLst>
      </pc:sldChg>
      <pc:sldChg chg="del">
        <pc:chgData name="Melanie David-Feveck" userId="9e4d456e-893c-4367-b601-72fce04ebd6b" providerId="ADAL" clId="{4B85AA8F-0D75-440D-B4CA-7F17816D2994}" dt="2024-03-05T10:21:48.615" v="0" actId="47"/>
        <pc:sldMkLst>
          <pc:docMk/>
          <pc:sldMk cId="3641166149" sldId="398"/>
        </pc:sldMkLst>
      </pc:sldChg>
      <pc:sldChg chg="del">
        <pc:chgData name="Melanie David-Feveck" userId="9e4d456e-893c-4367-b601-72fce04ebd6b" providerId="ADAL" clId="{4B85AA8F-0D75-440D-B4CA-7F17816D2994}" dt="2024-03-05T10:21:48.615" v="0" actId="47"/>
        <pc:sldMkLst>
          <pc:docMk/>
          <pc:sldMk cId="105121312" sldId="399"/>
        </pc:sldMkLst>
      </pc:sldChg>
      <pc:sldChg chg="del">
        <pc:chgData name="Melanie David-Feveck" userId="9e4d456e-893c-4367-b601-72fce04ebd6b" providerId="ADAL" clId="{4B85AA8F-0D75-440D-B4CA-7F17816D2994}" dt="2024-03-05T10:21:48.615" v="0" actId="47"/>
        <pc:sldMkLst>
          <pc:docMk/>
          <pc:sldMk cId="4263888783" sldId="400"/>
        </pc:sldMkLst>
      </pc:sldChg>
      <pc:sldChg chg="del">
        <pc:chgData name="Melanie David-Feveck" userId="9e4d456e-893c-4367-b601-72fce04ebd6b" providerId="ADAL" clId="{4B85AA8F-0D75-440D-B4CA-7F17816D2994}" dt="2024-03-05T10:21:48.615" v="0" actId="47"/>
        <pc:sldMkLst>
          <pc:docMk/>
          <pc:sldMk cId="2628212859" sldId="401"/>
        </pc:sldMkLst>
      </pc:sldChg>
      <pc:sldChg chg="del">
        <pc:chgData name="Melanie David-Feveck" userId="9e4d456e-893c-4367-b601-72fce04ebd6b" providerId="ADAL" clId="{4B85AA8F-0D75-440D-B4CA-7F17816D2994}" dt="2024-03-05T10:21:48.615" v="0" actId="47"/>
        <pc:sldMkLst>
          <pc:docMk/>
          <pc:sldMk cId="4081215543" sldId="402"/>
        </pc:sldMkLst>
      </pc:sldChg>
      <pc:sldChg chg="del">
        <pc:chgData name="Melanie David-Feveck" userId="9e4d456e-893c-4367-b601-72fce04ebd6b" providerId="ADAL" clId="{4B85AA8F-0D75-440D-B4CA-7F17816D2994}" dt="2024-03-05T10:21:48.615" v="0" actId="47"/>
        <pc:sldMkLst>
          <pc:docMk/>
          <pc:sldMk cId="3325888369" sldId="403"/>
        </pc:sldMkLst>
      </pc:sldChg>
      <pc:sldChg chg="del">
        <pc:chgData name="Melanie David-Feveck" userId="9e4d456e-893c-4367-b601-72fce04ebd6b" providerId="ADAL" clId="{4B85AA8F-0D75-440D-B4CA-7F17816D2994}" dt="2024-03-05T10:21:48.615" v="0" actId="47"/>
        <pc:sldMkLst>
          <pc:docMk/>
          <pc:sldMk cId="4287138671" sldId="407"/>
        </pc:sldMkLst>
      </pc:sldChg>
      <pc:sldChg chg="del">
        <pc:chgData name="Melanie David-Feveck" userId="9e4d456e-893c-4367-b601-72fce04ebd6b" providerId="ADAL" clId="{4B85AA8F-0D75-440D-B4CA-7F17816D2994}" dt="2024-03-05T10:21:48.615" v="0" actId="47"/>
        <pc:sldMkLst>
          <pc:docMk/>
          <pc:sldMk cId="246758797" sldId="408"/>
        </pc:sldMkLst>
      </pc:sldChg>
      <pc:sldChg chg="del">
        <pc:chgData name="Melanie David-Feveck" userId="9e4d456e-893c-4367-b601-72fce04ebd6b" providerId="ADAL" clId="{4B85AA8F-0D75-440D-B4CA-7F17816D2994}" dt="2024-03-05T10:21:48.615" v="0" actId="47"/>
        <pc:sldMkLst>
          <pc:docMk/>
          <pc:sldMk cId="4055243545" sldId="409"/>
        </pc:sldMkLst>
      </pc:sldChg>
      <pc:sldChg chg="del">
        <pc:chgData name="Melanie David-Feveck" userId="9e4d456e-893c-4367-b601-72fce04ebd6b" providerId="ADAL" clId="{4B85AA8F-0D75-440D-B4CA-7F17816D2994}" dt="2024-03-05T10:21:48.615" v="0" actId="47"/>
        <pc:sldMkLst>
          <pc:docMk/>
          <pc:sldMk cId="1662654301" sldId="411"/>
        </pc:sldMkLst>
      </pc:sldChg>
      <pc:sldChg chg="del">
        <pc:chgData name="Melanie David-Feveck" userId="9e4d456e-893c-4367-b601-72fce04ebd6b" providerId="ADAL" clId="{4B85AA8F-0D75-440D-B4CA-7F17816D2994}" dt="2024-03-05T10:21:48.615" v="0" actId="47"/>
        <pc:sldMkLst>
          <pc:docMk/>
          <pc:sldMk cId="1779116050" sldId="412"/>
        </pc:sldMkLst>
      </pc:sldChg>
      <pc:sldChg chg="del">
        <pc:chgData name="Melanie David-Feveck" userId="9e4d456e-893c-4367-b601-72fce04ebd6b" providerId="ADAL" clId="{4B85AA8F-0D75-440D-B4CA-7F17816D2994}" dt="2024-03-05T10:21:48.615" v="0" actId="47"/>
        <pc:sldMkLst>
          <pc:docMk/>
          <pc:sldMk cId="3452828591" sldId="415"/>
        </pc:sldMkLst>
      </pc:sldChg>
      <pc:sldChg chg="del">
        <pc:chgData name="Melanie David-Feveck" userId="9e4d456e-893c-4367-b601-72fce04ebd6b" providerId="ADAL" clId="{4B85AA8F-0D75-440D-B4CA-7F17816D2994}" dt="2024-03-05T10:21:48.615" v="0" actId="47"/>
        <pc:sldMkLst>
          <pc:docMk/>
          <pc:sldMk cId="732391162" sldId="416"/>
        </pc:sldMkLst>
      </pc:sldChg>
      <pc:sldChg chg="del">
        <pc:chgData name="Melanie David-Feveck" userId="9e4d456e-893c-4367-b601-72fce04ebd6b" providerId="ADAL" clId="{4B85AA8F-0D75-440D-B4CA-7F17816D2994}" dt="2024-03-05T10:21:48.615" v="0" actId="47"/>
        <pc:sldMkLst>
          <pc:docMk/>
          <pc:sldMk cId="3080919392" sldId="417"/>
        </pc:sldMkLst>
      </pc:sldChg>
      <pc:sldChg chg="del">
        <pc:chgData name="Melanie David-Feveck" userId="9e4d456e-893c-4367-b601-72fce04ebd6b" providerId="ADAL" clId="{4B85AA8F-0D75-440D-B4CA-7F17816D2994}" dt="2024-03-05T10:21:48.615" v="0" actId="47"/>
        <pc:sldMkLst>
          <pc:docMk/>
          <pc:sldMk cId="1232467638" sldId="419"/>
        </pc:sldMkLst>
      </pc:sldChg>
      <pc:sldChg chg="del">
        <pc:chgData name="Melanie David-Feveck" userId="9e4d456e-893c-4367-b601-72fce04ebd6b" providerId="ADAL" clId="{4B85AA8F-0D75-440D-B4CA-7F17816D2994}" dt="2024-03-05T10:21:48.615" v="0" actId="47"/>
        <pc:sldMkLst>
          <pc:docMk/>
          <pc:sldMk cId="16673216" sldId="421"/>
        </pc:sldMkLst>
      </pc:sldChg>
      <pc:sldChg chg="del">
        <pc:chgData name="Melanie David-Feveck" userId="9e4d456e-893c-4367-b601-72fce04ebd6b" providerId="ADAL" clId="{4B85AA8F-0D75-440D-B4CA-7F17816D2994}" dt="2024-03-05T10:21:48.615" v="0" actId="47"/>
        <pc:sldMkLst>
          <pc:docMk/>
          <pc:sldMk cId="423810642" sldId="422"/>
        </pc:sldMkLst>
      </pc:sldChg>
      <pc:sldChg chg="del">
        <pc:chgData name="Melanie David-Feveck" userId="9e4d456e-893c-4367-b601-72fce04ebd6b" providerId="ADAL" clId="{4B85AA8F-0D75-440D-B4CA-7F17816D2994}" dt="2024-03-05T10:21:48.615" v="0" actId="47"/>
        <pc:sldMkLst>
          <pc:docMk/>
          <pc:sldMk cId="3701264867" sldId="423"/>
        </pc:sldMkLst>
      </pc:sldChg>
      <pc:sldChg chg="del">
        <pc:chgData name="Melanie David-Feveck" userId="9e4d456e-893c-4367-b601-72fce04ebd6b" providerId="ADAL" clId="{4B85AA8F-0D75-440D-B4CA-7F17816D2994}" dt="2024-03-05T10:21:48.615" v="0" actId="47"/>
        <pc:sldMkLst>
          <pc:docMk/>
          <pc:sldMk cId="735557111" sldId="425"/>
        </pc:sldMkLst>
      </pc:sldChg>
      <pc:sldChg chg="del">
        <pc:chgData name="Melanie David-Feveck" userId="9e4d456e-893c-4367-b601-72fce04ebd6b" providerId="ADAL" clId="{4B85AA8F-0D75-440D-B4CA-7F17816D2994}" dt="2024-03-05T10:21:48.615" v="0" actId="47"/>
        <pc:sldMkLst>
          <pc:docMk/>
          <pc:sldMk cId="590462970" sldId="426"/>
        </pc:sldMkLst>
      </pc:sldChg>
      <pc:sldChg chg="del">
        <pc:chgData name="Melanie David-Feveck" userId="9e4d456e-893c-4367-b601-72fce04ebd6b" providerId="ADAL" clId="{4B85AA8F-0D75-440D-B4CA-7F17816D2994}" dt="2024-03-05T10:21:48.615" v="0" actId="47"/>
        <pc:sldMkLst>
          <pc:docMk/>
          <pc:sldMk cId="772856586" sldId="427"/>
        </pc:sldMkLst>
      </pc:sldChg>
      <pc:sldChg chg="del">
        <pc:chgData name="Melanie David-Feveck" userId="9e4d456e-893c-4367-b601-72fce04ebd6b" providerId="ADAL" clId="{4B85AA8F-0D75-440D-B4CA-7F17816D2994}" dt="2024-03-05T10:21:48.615" v="0" actId="47"/>
        <pc:sldMkLst>
          <pc:docMk/>
          <pc:sldMk cId="4190354768" sldId="429"/>
        </pc:sldMkLst>
      </pc:sldChg>
      <pc:sldChg chg="del">
        <pc:chgData name="Melanie David-Feveck" userId="9e4d456e-893c-4367-b601-72fce04ebd6b" providerId="ADAL" clId="{4B85AA8F-0D75-440D-B4CA-7F17816D2994}" dt="2024-03-05T10:21:48.615" v="0" actId="47"/>
        <pc:sldMkLst>
          <pc:docMk/>
          <pc:sldMk cId="1336212680" sldId="430"/>
        </pc:sldMkLst>
      </pc:sldChg>
      <pc:sldChg chg="del">
        <pc:chgData name="Melanie David-Feveck" userId="9e4d456e-893c-4367-b601-72fce04ebd6b" providerId="ADAL" clId="{4B85AA8F-0D75-440D-B4CA-7F17816D2994}" dt="2024-03-05T10:21:48.615" v="0" actId="47"/>
        <pc:sldMkLst>
          <pc:docMk/>
          <pc:sldMk cId="1591166742" sldId="431"/>
        </pc:sldMkLst>
      </pc:sldChg>
      <pc:sldChg chg="del">
        <pc:chgData name="Melanie David-Feveck" userId="9e4d456e-893c-4367-b601-72fce04ebd6b" providerId="ADAL" clId="{4B85AA8F-0D75-440D-B4CA-7F17816D2994}" dt="2024-03-05T10:21:48.615" v="0" actId="47"/>
        <pc:sldMkLst>
          <pc:docMk/>
          <pc:sldMk cId="3499811240" sldId="432"/>
        </pc:sldMkLst>
      </pc:sldChg>
      <pc:sldChg chg="del">
        <pc:chgData name="Melanie David-Feveck" userId="9e4d456e-893c-4367-b601-72fce04ebd6b" providerId="ADAL" clId="{4B85AA8F-0D75-440D-B4CA-7F17816D2994}" dt="2024-03-05T10:21:48.615" v="0" actId="47"/>
        <pc:sldMkLst>
          <pc:docMk/>
          <pc:sldMk cId="3566342715" sldId="437"/>
        </pc:sldMkLst>
      </pc:sldChg>
      <pc:sldChg chg="del">
        <pc:chgData name="Melanie David-Feveck" userId="9e4d456e-893c-4367-b601-72fce04ebd6b" providerId="ADAL" clId="{4B85AA8F-0D75-440D-B4CA-7F17816D2994}" dt="2024-03-05T10:21:48.615" v="0" actId="47"/>
        <pc:sldMkLst>
          <pc:docMk/>
          <pc:sldMk cId="603553427" sldId="439"/>
        </pc:sldMkLst>
      </pc:sldChg>
      <pc:sldChg chg="del">
        <pc:chgData name="Melanie David-Feveck" userId="9e4d456e-893c-4367-b601-72fce04ebd6b" providerId="ADAL" clId="{4B85AA8F-0D75-440D-B4CA-7F17816D2994}" dt="2024-03-05T10:21:48.615" v="0" actId="47"/>
        <pc:sldMkLst>
          <pc:docMk/>
          <pc:sldMk cId="2518042097" sldId="440"/>
        </pc:sldMkLst>
      </pc:sldChg>
      <pc:sldChg chg="del">
        <pc:chgData name="Melanie David-Feveck" userId="9e4d456e-893c-4367-b601-72fce04ebd6b" providerId="ADAL" clId="{4B85AA8F-0D75-440D-B4CA-7F17816D2994}" dt="2024-03-05T10:21:48.615" v="0" actId="47"/>
        <pc:sldMkLst>
          <pc:docMk/>
          <pc:sldMk cId="752542424" sldId="441"/>
        </pc:sldMkLst>
      </pc:sldChg>
      <pc:sldChg chg="del">
        <pc:chgData name="Melanie David-Feveck" userId="9e4d456e-893c-4367-b601-72fce04ebd6b" providerId="ADAL" clId="{4B85AA8F-0D75-440D-B4CA-7F17816D2994}" dt="2024-03-05T10:21:48.615" v="0" actId="47"/>
        <pc:sldMkLst>
          <pc:docMk/>
          <pc:sldMk cId="676931151" sldId="442"/>
        </pc:sldMkLst>
      </pc:sldChg>
      <pc:sldChg chg="del">
        <pc:chgData name="Melanie David-Feveck" userId="9e4d456e-893c-4367-b601-72fce04ebd6b" providerId="ADAL" clId="{4B85AA8F-0D75-440D-B4CA-7F17816D2994}" dt="2024-03-05T10:21:48.615" v="0" actId="47"/>
        <pc:sldMkLst>
          <pc:docMk/>
          <pc:sldMk cId="3684821566" sldId="450"/>
        </pc:sldMkLst>
      </pc:sldChg>
      <pc:sldChg chg="del">
        <pc:chgData name="Melanie David-Feveck" userId="9e4d456e-893c-4367-b601-72fce04ebd6b" providerId="ADAL" clId="{4B85AA8F-0D75-440D-B4CA-7F17816D2994}" dt="2024-03-05T10:21:48.615" v="0" actId="47"/>
        <pc:sldMkLst>
          <pc:docMk/>
          <pc:sldMk cId="2933474359" sldId="451"/>
        </pc:sldMkLst>
      </pc:sldChg>
      <pc:sldChg chg="del">
        <pc:chgData name="Melanie David-Feveck" userId="9e4d456e-893c-4367-b601-72fce04ebd6b" providerId="ADAL" clId="{4B85AA8F-0D75-440D-B4CA-7F17816D2994}" dt="2024-03-05T10:21:48.615" v="0" actId="47"/>
        <pc:sldMkLst>
          <pc:docMk/>
          <pc:sldMk cId="3885691169" sldId="452"/>
        </pc:sldMkLst>
      </pc:sldChg>
      <pc:sldChg chg="del">
        <pc:chgData name="Melanie David-Feveck" userId="9e4d456e-893c-4367-b601-72fce04ebd6b" providerId="ADAL" clId="{4B85AA8F-0D75-440D-B4CA-7F17816D2994}" dt="2024-03-05T10:21:48.615" v="0" actId="47"/>
        <pc:sldMkLst>
          <pc:docMk/>
          <pc:sldMk cId="656893314" sldId="453"/>
        </pc:sldMkLst>
      </pc:sldChg>
      <pc:sldChg chg="del">
        <pc:chgData name="Melanie David-Feveck" userId="9e4d456e-893c-4367-b601-72fce04ebd6b" providerId="ADAL" clId="{4B85AA8F-0D75-440D-B4CA-7F17816D2994}" dt="2024-03-05T10:21:48.615" v="0" actId="47"/>
        <pc:sldMkLst>
          <pc:docMk/>
          <pc:sldMk cId="700725215" sldId="454"/>
        </pc:sldMkLst>
      </pc:sldChg>
      <pc:sldChg chg="del">
        <pc:chgData name="Melanie David-Feveck" userId="9e4d456e-893c-4367-b601-72fce04ebd6b" providerId="ADAL" clId="{4B85AA8F-0D75-440D-B4CA-7F17816D2994}" dt="2024-03-05T10:21:48.615" v="0" actId="47"/>
        <pc:sldMkLst>
          <pc:docMk/>
          <pc:sldMk cId="3356237185" sldId="455"/>
        </pc:sldMkLst>
      </pc:sldChg>
      <pc:sldChg chg="del">
        <pc:chgData name="Melanie David-Feveck" userId="9e4d456e-893c-4367-b601-72fce04ebd6b" providerId="ADAL" clId="{4B85AA8F-0D75-440D-B4CA-7F17816D2994}" dt="2024-03-05T10:21:48.615" v="0" actId="47"/>
        <pc:sldMkLst>
          <pc:docMk/>
          <pc:sldMk cId="613315942" sldId="456"/>
        </pc:sldMkLst>
      </pc:sldChg>
      <pc:sldChg chg="del">
        <pc:chgData name="Melanie David-Feveck" userId="9e4d456e-893c-4367-b601-72fce04ebd6b" providerId="ADAL" clId="{4B85AA8F-0D75-440D-B4CA-7F17816D2994}" dt="2024-03-05T10:21:48.615" v="0" actId="47"/>
        <pc:sldMkLst>
          <pc:docMk/>
          <pc:sldMk cId="2517995486" sldId="457"/>
        </pc:sldMkLst>
      </pc:sldChg>
      <pc:sldChg chg="del">
        <pc:chgData name="Melanie David-Feveck" userId="9e4d456e-893c-4367-b601-72fce04ebd6b" providerId="ADAL" clId="{4B85AA8F-0D75-440D-B4CA-7F17816D2994}" dt="2024-03-05T10:21:48.615" v="0" actId="47"/>
        <pc:sldMkLst>
          <pc:docMk/>
          <pc:sldMk cId="795071605" sldId="458"/>
        </pc:sldMkLst>
      </pc:sldChg>
      <pc:sldChg chg="del">
        <pc:chgData name="Melanie David-Feveck" userId="9e4d456e-893c-4367-b601-72fce04ebd6b" providerId="ADAL" clId="{4B85AA8F-0D75-440D-B4CA-7F17816D2994}" dt="2024-03-05T10:21:48.615" v="0" actId="47"/>
        <pc:sldMkLst>
          <pc:docMk/>
          <pc:sldMk cId="3176042895" sldId="459"/>
        </pc:sldMkLst>
      </pc:sldChg>
      <pc:sldChg chg="del">
        <pc:chgData name="Melanie David-Feveck" userId="9e4d456e-893c-4367-b601-72fce04ebd6b" providerId="ADAL" clId="{4B85AA8F-0D75-440D-B4CA-7F17816D2994}" dt="2024-03-05T10:21:48.615" v="0" actId="47"/>
        <pc:sldMkLst>
          <pc:docMk/>
          <pc:sldMk cId="2864121389" sldId="460"/>
        </pc:sldMkLst>
      </pc:sldChg>
      <pc:sldChg chg="del">
        <pc:chgData name="Melanie David-Feveck" userId="9e4d456e-893c-4367-b601-72fce04ebd6b" providerId="ADAL" clId="{4B85AA8F-0D75-440D-B4CA-7F17816D2994}" dt="2024-03-05T10:21:48.615" v="0" actId="47"/>
        <pc:sldMkLst>
          <pc:docMk/>
          <pc:sldMk cId="3084596321" sldId="475"/>
        </pc:sldMkLst>
      </pc:sldChg>
      <pc:sldChg chg="del">
        <pc:chgData name="Melanie David-Feveck" userId="9e4d456e-893c-4367-b601-72fce04ebd6b" providerId="ADAL" clId="{4B85AA8F-0D75-440D-B4CA-7F17816D2994}" dt="2024-03-05T10:21:48.615" v="0" actId="47"/>
        <pc:sldMkLst>
          <pc:docMk/>
          <pc:sldMk cId="3102619462" sldId="476"/>
        </pc:sldMkLst>
      </pc:sldChg>
      <pc:sldChg chg="del">
        <pc:chgData name="Melanie David-Feveck" userId="9e4d456e-893c-4367-b601-72fce04ebd6b" providerId="ADAL" clId="{4B85AA8F-0D75-440D-B4CA-7F17816D2994}" dt="2024-03-05T10:21:48.615" v="0" actId="47"/>
        <pc:sldMkLst>
          <pc:docMk/>
          <pc:sldMk cId="1099119162" sldId="477"/>
        </pc:sldMkLst>
      </pc:sldChg>
      <pc:sldChg chg="del">
        <pc:chgData name="Melanie David-Feveck" userId="9e4d456e-893c-4367-b601-72fce04ebd6b" providerId="ADAL" clId="{4B85AA8F-0D75-440D-B4CA-7F17816D2994}" dt="2024-03-05T10:21:48.615" v="0" actId="47"/>
        <pc:sldMkLst>
          <pc:docMk/>
          <pc:sldMk cId="3689699137" sldId="478"/>
        </pc:sldMkLst>
      </pc:sldChg>
      <pc:sldChg chg="del">
        <pc:chgData name="Melanie David-Feveck" userId="9e4d456e-893c-4367-b601-72fce04ebd6b" providerId="ADAL" clId="{4B85AA8F-0D75-440D-B4CA-7F17816D2994}" dt="2024-03-05T10:21:48.615" v="0" actId="47"/>
        <pc:sldMkLst>
          <pc:docMk/>
          <pc:sldMk cId="3843746581" sldId="479"/>
        </pc:sldMkLst>
      </pc:sldChg>
      <pc:sldChg chg="del">
        <pc:chgData name="Melanie David-Feveck" userId="9e4d456e-893c-4367-b601-72fce04ebd6b" providerId="ADAL" clId="{4B85AA8F-0D75-440D-B4CA-7F17816D2994}" dt="2024-03-05T10:21:48.615" v="0" actId="47"/>
        <pc:sldMkLst>
          <pc:docMk/>
          <pc:sldMk cId="3948179326" sldId="480"/>
        </pc:sldMkLst>
      </pc:sldChg>
      <pc:sldChg chg="del">
        <pc:chgData name="Melanie David-Feveck" userId="9e4d456e-893c-4367-b601-72fce04ebd6b" providerId="ADAL" clId="{4B85AA8F-0D75-440D-B4CA-7F17816D2994}" dt="2024-03-05T10:21:48.615" v="0" actId="47"/>
        <pc:sldMkLst>
          <pc:docMk/>
          <pc:sldMk cId="3732292685" sldId="481"/>
        </pc:sldMkLst>
      </pc:sldChg>
      <pc:sldChg chg="del">
        <pc:chgData name="Melanie David-Feveck" userId="9e4d456e-893c-4367-b601-72fce04ebd6b" providerId="ADAL" clId="{4B85AA8F-0D75-440D-B4CA-7F17816D2994}" dt="2024-03-05T10:21:48.615" v="0" actId="47"/>
        <pc:sldMkLst>
          <pc:docMk/>
          <pc:sldMk cId="1841303415" sldId="482"/>
        </pc:sldMkLst>
      </pc:sldChg>
      <pc:sldChg chg="del">
        <pc:chgData name="Melanie David-Feveck" userId="9e4d456e-893c-4367-b601-72fce04ebd6b" providerId="ADAL" clId="{4B85AA8F-0D75-440D-B4CA-7F17816D2994}" dt="2024-03-05T10:21:48.615" v="0" actId="47"/>
        <pc:sldMkLst>
          <pc:docMk/>
          <pc:sldMk cId="339926716" sldId="483"/>
        </pc:sldMkLst>
      </pc:sldChg>
      <pc:sldChg chg="del">
        <pc:chgData name="Melanie David-Feveck" userId="9e4d456e-893c-4367-b601-72fce04ebd6b" providerId="ADAL" clId="{4B85AA8F-0D75-440D-B4CA-7F17816D2994}" dt="2024-03-05T10:21:48.615" v="0" actId="47"/>
        <pc:sldMkLst>
          <pc:docMk/>
          <pc:sldMk cId="1985489591" sldId="484"/>
        </pc:sldMkLst>
      </pc:sldChg>
      <pc:sldChg chg="del">
        <pc:chgData name="Melanie David-Feveck" userId="9e4d456e-893c-4367-b601-72fce04ebd6b" providerId="ADAL" clId="{4B85AA8F-0D75-440D-B4CA-7F17816D2994}" dt="2024-03-05T10:21:48.615" v="0" actId="47"/>
        <pc:sldMkLst>
          <pc:docMk/>
          <pc:sldMk cId="2846312978" sldId="485"/>
        </pc:sldMkLst>
      </pc:sldChg>
      <pc:sldChg chg="del">
        <pc:chgData name="Melanie David-Feveck" userId="9e4d456e-893c-4367-b601-72fce04ebd6b" providerId="ADAL" clId="{4B85AA8F-0D75-440D-B4CA-7F17816D2994}" dt="2024-03-05T10:21:48.615" v="0" actId="47"/>
        <pc:sldMkLst>
          <pc:docMk/>
          <pc:sldMk cId="1408415645" sldId="486"/>
        </pc:sldMkLst>
      </pc:sldChg>
      <pc:sldChg chg="del">
        <pc:chgData name="Melanie David-Feveck" userId="9e4d456e-893c-4367-b601-72fce04ebd6b" providerId="ADAL" clId="{4B85AA8F-0D75-440D-B4CA-7F17816D2994}" dt="2024-03-05T10:21:48.615" v="0" actId="47"/>
        <pc:sldMkLst>
          <pc:docMk/>
          <pc:sldMk cId="224640493" sldId="487"/>
        </pc:sldMkLst>
      </pc:sldChg>
      <pc:sldChg chg="del">
        <pc:chgData name="Melanie David-Feveck" userId="9e4d456e-893c-4367-b601-72fce04ebd6b" providerId="ADAL" clId="{4B85AA8F-0D75-440D-B4CA-7F17816D2994}" dt="2024-03-05T10:21:48.615" v="0" actId="47"/>
        <pc:sldMkLst>
          <pc:docMk/>
          <pc:sldMk cId="3782698119" sldId="488"/>
        </pc:sldMkLst>
      </pc:sldChg>
      <pc:sldChg chg="del">
        <pc:chgData name="Melanie David-Feveck" userId="9e4d456e-893c-4367-b601-72fce04ebd6b" providerId="ADAL" clId="{4B85AA8F-0D75-440D-B4CA-7F17816D2994}" dt="2024-03-05T10:21:48.615" v="0" actId="47"/>
        <pc:sldMkLst>
          <pc:docMk/>
          <pc:sldMk cId="638403673" sldId="489"/>
        </pc:sldMkLst>
      </pc:sldChg>
      <pc:sldChg chg="del">
        <pc:chgData name="Melanie David-Feveck" userId="9e4d456e-893c-4367-b601-72fce04ebd6b" providerId="ADAL" clId="{4B85AA8F-0D75-440D-B4CA-7F17816D2994}" dt="2024-03-05T10:21:48.615" v="0" actId="47"/>
        <pc:sldMkLst>
          <pc:docMk/>
          <pc:sldMk cId="4223392598" sldId="490"/>
        </pc:sldMkLst>
      </pc:sldChg>
      <pc:sldChg chg="del">
        <pc:chgData name="Melanie David-Feveck" userId="9e4d456e-893c-4367-b601-72fce04ebd6b" providerId="ADAL" clId="{4B85AA8F-0D75-440D-B4CA-7F17816D2994}" dt="2024-03-05T10:21:48.615" v="0" actId="47"/>
        <pc:sldMkLst>
          <pc:docMk/>
          <pc:sldMk cId="2203668026" sldId="491"/>
        </pc:sldMkLst>
      </pc:sldChg>
      <pc:sldChg chg="del">
        <pc:chgData name="Melanie David-Feveck" userId="9e4d456e-893c-4367-b601-72fce04ebd6b" providerId="ADAL" clId="{4B85AA8F-0D75-440D-B4CA-7F17816D2994}" dt="2024-03-05T10:21:48.615" v="0" actId="47"/>
        <pc:sldMkLst>
          <pc:docMk/>
          <pc:sldMk cId="3460998395" sldId="492"/>
        </pc:sldMkLst>
      </pc:sldChg>
      <pc:sldChg chg="del">
        <pc:chgData name="Melanie David-Feveck" userId="9e4d456e-893c-4367-b601-72fce04ebd6b" providerId="ADAL" clId="{4B85AA8F-0D75-440D-B4CA-7F17816D2994}" dt="2024-03-05T10:21:48.615" v="0" actId="47"/>
        <pc:sldMkLst>
          <pc:docMk/>
          <pc:sldMk cId="2844231151" sldId="493"/>
        </pc:sldMkLst>
      </pc:sldChg>
      <pc:sldChg chg="del">
        <pc:chgData name="Melanie David-Feveck" userId="9e4d456e-893c-4367-b601-72fce04ebd6b" providerId="ADAL" clId="{4B85AA8F-0D75-440D-B4CA-7F17816D2994}" dt="2024-03-05T10:21:48.615" v="0" actId="47"/>
        <pc:sldMkLst>
          <pc:docMk/>
          <pc:sldMk cId="2985375637" sldId="494"/>
        </pc:sldMkLst>
      </pc:sldChg>
      <pc:sldChg chg="del">
        <pc:chgData name="Melanie David-Feveck" userId="9e4d456e-893c-4367-b601-72fce04ebd6b" providerId="ADAL" clId="{4B85AA8F-0D75-440D-B4CA-7F17816D2994}" dt="2024-03-05T10:21:48.615" v="0" actId="47"/>
        <pc:sldMkLst>
          <pc:docMk/>
          <pc:sldMk cId="662781459" sldId="495"/>
        </pc:sldMkLst>
      </pc:sldChg>
      <pc:sldChg chg="del">
        <pc:chgData name="Melanie David-Feveck" userId="9e4d456e-893c-4367-b601-72fce04ebd6b" providerId="ADAL" clId="{4B85AA8F-0D75-440D-B4CA-7F17816D2994}" dt="2024-03-05T10:21:48.615" v="0" actId="47"/>
        <pc:sldMkLst>
          <pc:docMk/>
          <pc:sldMk cId="3784992337" sldId="496"/>
        </pc:sldMkLst>
      </pc:sldChg>
      <pc:sldChg chg="del">
        <pc:chgData name="Melanie David-Feveck" userId="9e4d456e-893c-4367-b601-72fce04ebd6b" providerId="ADAL" clId="{4B85AA8F-0D75-440D-B4CA-7F17816D2994}" dt="2024-03-05T10:21:48.615" v="0" actId="47"/>
        <pc:sldMkLst>
          <pc:docMk/>
          <pc:sldMk cId="3460864953" sldId="497"/>
        </pc:sldMkLst>
      </pc:sldChg>
      <pc:sldChg chg="del">
        <pc:chgData name="Melanie David-Feveck" userId="9e4d456e-893c-4367-b601-72fce04ebd6b" providerId="ADAL" clId="{4B85AA8F-0D75-440D-B4CA-7F17816D2994}" dt="2024-03-05T10:21:48.615" v="0" actId="47"/>
        <pc:sldMkLst>
          <pc:docMk/>
          <pc:sldMk cId="1849224483" sldId="498"/>
        </pc:sldMkLst>
      </pc:sldChg>
      <pc:sldChg chg="del">
        <pc:chgData name="Melanie David-Feveck" userId="9e4d456e-893c-4367-b601-72fce04ebd6b" providerId="ADAL" clId="{4B85AA8F-0D75-440D-B4CA-7F17816D2994}" dt="2024-03-05T10:21:48.615" v="0" actId="47"/>
        <pc:sldMkLst>
          <pc:docMk/>
          <pc:sldMk cId="1323981311" sldId="499"/>
        </pc:sldMkLst>
      </pc:sldChg>
      <pc:sldChg chg="del">
        <pc:chgData name="Melanie David-Feveck" userId="9e4d456e-893c-4367-b601-72fce04ebd6b" providerId="ADAL" clId="{4B85AA8F-0D75-440D-B4CA-7F17816D2994}" dt="2024-03-05T10:21:48.615" v="0" actId="47"/>
        <pc:sldMkLst>
          <pc:docMk/>
          <pc:sldMk cId="3647972125" sldId="500"/>
        </pc:sldMkLst>
      </pc:sldChg>
      <pc:sldChg chg="del">
        <pc:chgData name="Melanie David-Feveck" userId="9e4d456e-893c-4367-b601-72fce04ebd6b" providerId="ADAL" clId="{4B85AA8F-0D75-440D-B4CA-7F17816D2994}" dt="2024-03-05T10:21:48.615" v="0" actId="47"/>
        <pc:sldMkLst>
          <pc:docMk/>
          <pc:sldMk cId="2546413215" sldId="501"/>
        </pc:sldMkLst>
      </pc:sldChg>
      <pc:sldChg chg="del">
        <pc:chgData name="Melanie David-Feveck" userId="9e4d456e-893c-4367-b601-72fce04ebd6b" providerId="ADAL" clId="{4B85AA8F-0D75-440D-B4CA-7F17816D2994}" dt="2024-03-05T10:21:48.615" v="0" actId="47"/>
        <pc:sldMkLst>
          <pc:docMk/>
          <pc:sldMk cId="1988007053" sldId="502"/>
        </pc:sldMkLst>
      </pc:sldChg>
      <pc:sldChg chg="del">
        <pc:chgData name="Melanie David-Feveck" userId="9e4d456e-893c-4367-b601-72fce04ebd6b" providerId="ADAL" clId="{4B85AA8F-0D75-440D-B4CA-7F17816D2994}" dt="2024-03-05T10:21:48.615" v="0" actId="47"/>
        <pc:sldMkLst>
          <pc:docMk/>
          <pc:sldMk cId="1764495830" sldId="503"/>
        </pc:sldMkLst>
      </pc:sldChg>
      <pc:sldChg chg="del">
        <pc:chgData name="Melanie David-Feveck" userId="9e4d456e-893c-4367-b601-72fce04ebd6b" providerId="ADAL" clId="{4B85AA8F-0D75-440D-B4CA-7F17816D2994}" dt="2024-03-05T10:21:48.615" v="0" actId="47"/>
        <pc:sldMkLst>
          <pc:docMk/>
          <pc:sldMk cId="250124114" sldId="504"/>
        </pc:sldMkLst>
      </pc:sldChg>
      <pc:sldChg chg="del">
        <pc:chgData name="Melanie David-Feveck" userId="9e4d456e-893c-4367-b601-72fce04ebd6b" providerId="ADAL" clId="{4B85AA8F-0D75-440D-B4CA-7F17816D2994}" dt="2024-03-05T10:21:48.615" v="0" actId="47"/>
        <pc:sldMkLst>
          <pc:docMk/>
          <pc:sldMk cId="4114967015" sldId="505"/>
        </pc:sldMkLst>
      </pc:sldChg>
      <pc:sldMasterChg chg="del delSldLayout">
        <pc:chgData name="Melanie David-Feveck" userId="9e4d456e-893c-4367-b601-72fce04ebd6b" providerId="ADAL" clId="{4B85AA8F-0D75-440D-B4CA-7F17816D2994}" dt="2024-03-05T10:21:48.615" v="0" actId="47"/>
        <pc:sldMasterMkLst>
          <pc:docMk/>
          <pc:sldMasterMk cId="3701706100" sldId="2147483661"/>
        </pc:sldMasterMkLst>
        <pc:sldLayoutChg chg="del">
          <pc:chgData name="Melanie David-Feveck" userId="9e4d456e-893c-4367-b601-72fce04ebd6b" providerId="ADAL" clId="{4B85AA8F-0D75-440D-B4CA-7F17816D2994}" dt="2024-03-05T10:21:48.615" v="0" actId="47"/>
          <pc:sldLayoutMkLst>
            <pc:docMk/>
            <pc:sldMasterMk cId="3701706100" sldId="2147483661"/>
            <pc:sldLayoutMk cId="3420560461" sldId="2147483662"/>
          </pc:sldLayoutMkLst>
        </pc:sldLayoutChg>
        <pc:sldLayoutChg chg="del">
          <pc:chgData name="Melanie David-Feveck" userId="9e4d456e-893c-4367-b601-72fce04ebd6b" providerId="ADAL" clId="{4B85AA8F-0D75-440D-B4CA-7F17816D2994}" dt="2024-03-05T10:21:48.615" v="0" actId="47"/>
          <pc:sldLayoutMkLst>
            <pc:docMk/>
            <pc:sldMasterMk cId="3701706100" sldId="2147483661"/>
            <pc:sldLayoutMk cId="744269948" sldId="2147483663"/>
          </pc:sldLayoutMkLst>
        </pc:sldLayoutChg>
        <pc:sldLayoutChg chg="del">
          <pc:chgData name="Melanie David-Feveck" userId="9e4d456e-893c-4367-b601-72fce04ebd6b" providerId="ADAL" clId="{4B85AA8F-0D75-440D-B4CA-7F17816D2994}" dt="2024-03-05T10:21:48.615" v="0" actId="47"/>
          <pc:sldLayoutMkLst>
            <pc:docMk/>
            <pc:sldMasterMk cId="3701706100" sldId="2147483661"/>
            <pc:sldLayoutMk cId="1034504356" sldId="2147483664"/>
          </pc:sldLayoutMkLst>
        </pc:sldLayoutChg>
        <pc:sldLayoutChg chg="del">
          <pc:chgData name="Melanie David-Feveck" userId="9e4d456e-893c-4367-b601-72fce04ebd6b" providerId="ADAL" clId="{4B85AA8F-0D75-440D-B4CA-7F17816D2994}" dt="2024-03-05T10:21:48.615" v="0" actId="47"/>
          <pc:sldLayoutMkLst>
            <pc:docMk/>
            <pc:sldMasterMk cId="3701706100" sldId="2147483661"/>
            <pc:sldLayoutMk cId="3326354470" sldId="2147483665"/>
          </pc:sldLayoutMkLst>
        </pc:sldLayoutChg>
        <pc:sldLayoutChg chg="del">
          <pc:chgData name="Melanie David-Feveck" userId="9e4d456e-893c-4367-b601-72fce04ebd6b" providerId="ADAL" clId="{4B85AA8F-0D75-440D-B4CA-7F17816D2994}" dt="2024-03-05T10:21:48.615" v="0" actId="47"/>
          <pc:sldLayoutMkLst>
            <pc:docMk/>
            <pc:sldMasterMk cId="3701706100" sldId="2147483661"/>
            <pc:sldLayoutMk cId="221178462" sldId="2147483666"/>
          </pc:sldLayoutMkLst>
        </pc:sldLayoutChg>
        <pc:sldLayoutChg chg="del">
          <pc:chgData name="Melanie David-Feveck" userId="9e4d456e-893c-4367-b601-72fce04ebd6b" providerId="ADAL" clId="{4B85AA8F-0D75-440D-B4CA-7F17816D2994}" dt="2024-03-05T10:21:48.615" v="0" actId="47"/>
          <pc:sldLayoutMkLst>
            <pc:docMk/>
            <pc:sldMasterMk cId="3701706100" sldId="2147483661"/>
            <pc:sldLayoutMk cId="4202938723" sldId="2147483667"/>
          </pc:sldLayoutMkLst>
        </pc:sldLayoutChg>
        <pc:sldLayoutChg chg="del">
          <pc:chgData name="Melanie David-Feveck" userId="9e4d456e-893c-4367-b601-72fce04ebd6b" providerId="ADAL" clId="{4B85AA8F-0D75-440D-B4CA-7F17816D2994}" dt="2024-03-05T10:21:48.615" v="0" actId="47"/>
          <pc:sldLayoutMkLst>
            <pc:docMk/>
            <pc:sldMasterMk cId="3701706100" sldId="2147483661"/>
            <pc:sldLayoutMk cId="3829214415" sldId="2147483668"/>
          </pc:sldLayoutMkLst>
        </pc:sldLayoutChg>
        <pc:sldLayoutChg chg="del">
          <pc:chgData name="Melanie David-Feveck" userId="9e4d456e-893c-4367-b601-72fce04ebd6b" providerId="ADAL" clId="{4B85AA8F-0D75-440D-B4CA-7F17816D2994}" dt="2024-03-05T10:21:48.615" v="0" actId="47"/>
          <pc:sldLayoutMkLst>
            <pc:docMk/>
            <pc:sldMasterMk cId="3701706100" sldId="2147483661"/>
            <pc:sldLayoutMk cId="3608700832" sldId="2147483669"/>
          </pc:sldLayoutMkLst>
        </pc:sldLayoutChg>
        <pc:sldLayoutChg chg="del">
          <pc:chgData name="Melanie David-Feveck" userId="9e4d456e-893c-4367-b601-72fce04ebd6b" providerId="ADAL" clId="{4B85AA8F-0D75-440D-B4CA-7F17816D2994}" dt="2024-03-05T10:21:48.615" v="0" actId="47"/>
          <pc:sldLayoutMkLst>
            <pc:docMk/>
            <pc:sldMasterMk cId="3701706100" sldId="2147483661"/>
            <pc:sldLayoutMk cId="3674099517" sldId="2147483670"/>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B75F26-17BA-4A3C-939A-A109702EB9D8}" type="datetimeFigureOut">
              <a:rPr lang="en-GB" smtClean="0"/>
              <a:t>05/03/2024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0FFA89-5C59-4AAF-8009-79353D94AE1E}" type="slidenum">
              <a:rPr lang="en-GB" smtClean="0"/>
              <a:t>‹#›</a:t>
            </a:fld>
            <a:endParaRPr lang="en-GB"/>
          </a:p>
        </p:txBody>
      </p:sp>
    </p:spTree>
    <p:extLst>
      <p:ext uri="{BB962C8B-B14F-4D97-AF65-F5344CB8AC3E}">
        <p14:creationId xmlns:p14="http://schemas.microsoft.com/office/powerpoint/2010/main" val="512876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FFA89-5C59-4AAF-8009-79353D94AE1E}"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519961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du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67544" y="1707654"/>
            <a:ext cx="8229600" cy="857250"/>
          </a:xfrm>
        </p:spPr>
        <p:txBody>
          <a:bodyPr/>
          <a:lstStyle>
            <a:lvl1pPr algn="ctr">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05/03/2024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611560" y="2571750"/>
            <a:ext cx="7992888" cy="0"/>
          </a:xfrm>
          <a:prstGeom prst="line">
            <a:avLst/>
          </a:prstGeom>
          <a:ln w="19050">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6449" y="123478"/>
            <a:ext cx="1728191" cy="1036915"/>
          </a:xfrm>
          <a:prstGeom prst="rect">
            <a:avLst/>
          </a:prstGeom>
        </p:spPr>
      </p:pic>
    </p:spTree>
    <p:extLst>
      <p:ext uri="{BB962C8B-B14F-4D97-AF65-F5344CB8AC3E}">
        <p14:creationId xmlns:p14="http://schemas.microsoft.com/office/powerpoint/2010/main" val="1141732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trodu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67544" y="1707654"/>
            <a:ext cx="8229600" cy="857250"/>
          </a:xfrm>
        </p:spPr>
        <p:txBody>
          <a:bodyPr/>
          <a:lstStyle>
            <a:lvl1pPr algn="ctr">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05/03/2024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611560" y="2571750"/>
            <a:ext cx="7992888" cy="0"/>
          </a:xfrm>
          <a:prstGeom prst="line">
            <a:avLst/>
          </a:prstGeom>
          <a:ln w="19050">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6449" y="123478"/>
            <a:ext cx="1728191" cy="1036915"/>
          </a:xfrm>
          <a:prstGeom prst="rect">
            <a:avLst/>
          </a:prstGeom>
        </p:spPr>
      </p:pic>
    </p:spTree>
    <p:extLst>
      <p:ext uri="{BB962C8B-B14F-4D97-AF65-F5344CB8AC3E}">
        <p14:creationId xmlns:p14="http://schemas.microsoft.com/office/powerpoint/2010/main" val="1141343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95487"/>
            <a:ext cx="8568952" cy="432048"/>
          </a:xfrm>
        </p:spPr>
        <p:txBody>
          <a:bodyPr>
            <a:noAutofit/>
          </a:bodyPr>
          <a:lstStyle>
            <a:lvl1pPr algn="l">
              <a:defRPr sz="3000" b="1">
                <a:solidFill>
                  <a:srgbClr val="11A7F2"/>
                </a:solidFill>
                <a:latin typeface="Montserrat" panose="02000505000000020004" pitchFamily="2" charset="0"/>
                <a:cs typeface="Arial" panose="020B0604020202020204" pitchFamily="34" charset="0"/>
              </a:defRPr>
            </a:lvl1pPr>
          </a:lstStyle>
          <a:p>
            <a:endParaRPr lang="en-GB" dirty="0"/>
          </a:p>
        </p:txBody>
      </p:sp>
      <p:sp>
        <p:nvSpPr>
          <p:cNvPr id="4" name="Date Placeholder 3"/>
          <p:cNvSpPr>
            <a:spLocks noGrp="1"/>
          </p:cNvSpPr>
          <p:nvPr>
            <p:ph type="dt" sz="half" idx="10"/>
          </p:nvPr>
        </p:nvSpPr>
        <p:spPr/>
        <p:txBody>
          <a:bodyPr/>
          <a:lstStyle/>
          <a:p>
            <a:fld id="{A8CC1BFE-7A9D-476F-853B-BE53F96D85CB}" type="datetimeFigureOut">
              <a:rPr lang="en-GB" smtClean="0"/>
              <a:t>05/03/2024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a:p>
        </p:txBody>
      </p:sp>
      <p:cxnSp>
        <p:nvCxnSpPr>
          <p:cNvPr id="9" name="Straight Connector 8"/>
          <p:cNvCxnSpPr/>
          <p:nvPr userDrawn="1"/>
        </p:nvCxnSpPr>
        <p:spPr>
          <a:xfrm>
            <a:off x="323528" y="649304"/>
            <a:ext cx="8496944"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3471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760" y="195487"/>
            <a:ext cx="8229600" cy="475562"/>
          </a:xfrm>
        </p:spPr>
        <p:txBody>
          <a:bodyPr/>
          <a:lstStyle>
            <a:lvl1pPr algn="l">
              <a:defRPr/>
            </a:lvl1pPr>
          </a:lstStyle>
          <a:p>
            <a:r>
              <a:rPr lang="en-US" dirty="0"/>
              <a:t>Click to edit Master title style</a:t>
            </a:r>
            <a:endParaRPr lang="en-GB" dirty="0"/>
          </a:p>
        </p:txBody>
      </p:sp>
      <p:sp>
        <p:nvSpPr>
          <p:cNvPr id="3" name="Content Placeholder 2"/>
          <p:cNvSpPr>
            <a:spLocks noGrp="1"/>
          </p:cNvSpPr>
          <p:nvPr>
            <p:ph idx="1"/>
          </p:nvPr>
        </p:nvSpPr>
        <p:spPr>
          <a:xfrm>
            <a:off x="305776" y="1042903"/>
            <a:ext cx="8229600" cy="33944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CC1BFE-7A9D-476F-853B-BE53F96D85CB}" type="datetimeFigureOut">
              <a:rPr lang="en-GB" smtClean="0"/>
              <a:t>05/03/2024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22532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23528" y="87474"/>
            <a:ext cx="8373616" cy="594066"/>
          </a:xfrm>
        </p:spPr>
        <p:txBody>
          <a:bodyPr/>
          <a:lstStyle>
            <a:lvl1pPr algn="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05/03/2024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24598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5908" y="205979"/>
            <a:ext cx="8229600" cy="857250"/>
          </a:xfrm>
        </p:spPr>
        <p:txBody>
          <a:bodyPr/>
          <a:lstStyle/>
          <a:p>
            <a:r>
              <a:rPr lang="en-US"/>
              <a:t>Click to edit Master title style</a:t>
            </a:r>
            <a:endParaRPr lang="en-GB"/>
          </a:p>
        </p:txBody>
      </p:sp>
      <p:sp>
        <p:nvSpPr>
          <p:cNvPr id="3" name="Content Placeholder 2"/>
          <p:cNvSpPr>
            <a:spLocks noGrp="1"/>
          </p:cNvSpPr>
          <p:nvPr>
            <p:ph sz="half" idx="1"/>
          </p:nvPr>
        </p:nvSpPr>
        <p:spPr>
          <a:xfrm>
            <a:off x="465908"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CC1BFE-7A9D-476F-853B-BE53F96D85CB}" type="datetimeFigureOut">
              <a:rPr lang="en-GB" smtClean="0"/>
              <a:t>05/03/2024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cxnSp>
        <p:nvCxnSpPr>
          <p:cNvPr id="8" name="Straight Connector 7"/>
          <p:cNvCxnSpPr/>
          <p:nvPr userDrawn="1"/>
        </p:nvCxnSpPr>
        <p:spPr>
          <a:xfrm>
            <a:off x="467544" y="987574"/>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1101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4"/>
            <a:ext cx="4040188"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a:p>
          <a:p>
            <a:pPr lvl="0"/>
            <a:endParaRPr lang="en-US" dirty="0"/>
          </a:p>
          <a:p>
            <a:pPr lvl="0"/>
            <a:r>
              <a:rPr lang="en-US" dirty="0"/>
              <a:t>Click to edit Master text styles</a:t>
            </a:r>
          </a:p>
        </p:txBody>
      </p:sp>
      <p:sp>
        <p:nvSpPr>
          <p:cNvPr id="4" name="Content Placeholder 3"/>
          <p:cNvSpPr>
            <a:spLocks noGrp="1"/>
          </p:cNvSpPr>
          <p:nvPr>
            <p:ph sz="half" idx="2"/>
          </p:nvPr>
        </p:nvSpPr>
        <p:spPr>
          <a:xfrm>
            <a:off x="457200" y="2067694"/>
            <a:ext cx="4040188" cy="2526928"/>
          </a:xfrm>
        </p:spPr>
        <p:txBody>
          <a:bodyPr/>
          <a:lstStyle>
            <a:lvl1pPr>
              <a:defRPr sz="2000" b="1"/>
            </a:lvl1pPr>
            <a:lvl2pPr>
              <a:defRPr sz="1800"/>
            </a:lvl2pPr>
            <a:lvl3pPr>
              <a:defRPr sz="1600"/>
            </a:lvl3pPr>
            <a:lvl4pPr>
              <a:defRPr sz="14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4645028" y="1151334"/>
            <a:ext cx="4041775"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8" y="2067694"/>
            <a:ext cx="4041775" cy="252692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Date Placeholder 6"/>
          <p:cNvSpPr>
            <a:spLocks noGrp="1"/>
          </p:cNvSpPr>
          <p:nvPr>
            <p:ph type="dt" sz="half" idx="10"/>
          </p:nvPr>
        </p:nvSpPr>
        <p:spPr/>
        <p:txBody>
          <a:bodyPr/>
          <a:lstStyle/>
          <a:p>
            <a:fld id="{A8CC1BFE-7A9D-476F-853B-BE53F96D85CB}" type="datetimeFigureOut">
              <a:rPr lang="en-GB" smtClean="0"/>
              <a:t>05/03/2024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961FC0-C120-4E7B-A0CC-400EC9584A2A}" type="slidenum">
              <a:rPr lang="en-GB" smtClean="0"/>
              <a:t>‹#›</a:t>
            </a:fld>
            <a:endParaRPr lang="en-GB"/>
          </a:p>
        </p:txBody>
      </p:sp>
      <p:cxnSp>
        <p:nvCxnSpPr>
          <p:cNvPr id="10" name="Straight Connector 9"/>
          <p:cNvCxnSpPr/>
          <p:nvPr userDrawn="1"/>
        </p:nvCxnSpPr>
        <p:spPr>
          <a:xfrm>
            <a:off x="467544" y="961450"/>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76696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C1BFE-7A9D-476F-853B-BE53F96D85CB}" type="datetimeFigureOut">
              <a:rPr lang="en-GB" smtClean="0"/>
              <a:t>05/03/2024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10678657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2000"/>
            </a:lvl1pPr>
            <a:lvl2pPr>
              <a:defRPr sz="1800"/>
            </a:lvl2pPr>
            <a:lvl3pPr>
              <a:defRPr sz="1600"/>
            </a:lvl3pPr>
            <a:lvl4pPr>
              <a:defRPr sz="14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3216238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15169983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ntrodu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67544" y="1707654"/>
            <a:ext cx="8229600" cy="857250"/>
          </a:xfrm>
        </p:spPr>
        <p:txBody>
          <a:bodyPr/>
          <a:lstStyle>
            <a:lvl1pPr algn="ctr">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05/03/2024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6563544" y="4752666"/>
            <a:ext cx="2133600" cy="273844"/>
          </a:xfrm>
        </p:spPr>
        <p:txBody>
          <a:bodyPr/>
          <a:lstStyle/>
          <a:p>
            <a:fld id="{DA961FC0-C120-4E7B-A0CC-400EC9584A2A}" type="slidenum">
              <a:rPr lang="en-GB" smtClean="0"/>
              <a:t>‹#›</a:t>
            </a:fld>
            <a:endParaRPr lang="en-GB" dirty="0"/>
          </a:p>
        </p:txBody>
      </p:sp>
      <p:cxnSp>
        <p:nvCxnSpPr>
          <p:cNvPr id="7" name="Straight Connector 6"/>
          <p:cNvCxnSpPr/>
          <p:nvPr userDrawn="1"/>
        </p:nvCxnSpPr>
        <p:spPr>
          <a:xfrm>
            <a:off x="611560" y="2571750"/>
            <a:ext cx="7992888" cy="0"/>
          </a:xfrm>
          <a:prstGeom prst="line">
            <a:avLst/>
          </a:prstGeom>
          <a:ln w="19050">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80041" y="4554457"/>
            <a:ext cx="1117103" cy="670262"/>
          </a:xfrm>
          <a:prstGeom prst="rect">
            <a:avLst/>
          </a:prstGeom>
        </p:spPr>
      </p:pic>
      <p:pic>
        <p:nvPicPr>
          <p:cNvPr id="6" name="Picture 5">
            <a:extLst>
              <a:ext uri="{FF2B5EF4-FFF2-40B4-BE49-F238E27FC236}">
                <a16:creationId xmlns:a16="http://schemas.microsoft.com/office/drawing/2014/main" id="{FE1EB696-6D7D-BC5C-47DF-C280FFF9305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23528" y="124492"/>
            <a:ext cx="2357315" cy="503489"/>
          </a:xfrm>
          <a:prstGeom prst="rect">
            <a:avLst/>
          </a:prstGeom>
          <a:noFill/>
        </p:spPr>
      </p:pic>
    </p:spTree>
    <p:extLst>
      <p:ext uri="{BB962C8B-B14F-4D97-AF65-F5344CB8AC3E}">
        <p14:creationId xmlns:p14="http://schemas.microsoft.com/office/powerpoint/2010/main" val="3144943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95487"/>
            <a:ext cx="8568952" cy="432048"/>
          </a:xfrm>
        </p:spPr>
        <p:txBody>
          <a:bodyPr>
            <a:noAutofit/>
          </a:bodyPr>
          <a:lstStyle>
            <a:lvl1pPr algn="l">
              <a:defRPr sz="3000" b="1">
                <a:solidFill>
                  <a:srgbClr val="11A7F2"/>
                </a:solidFill>
                <a:latin typeface="Montserrat" panose="02000505000000020004" pitchFamily="2" charset="0"/>
                <a:cs typeface="Arial" panose="020B0604020202020204" pitchFamily="34" charset="0"/>
              </a:defRPr>
            </a:lvl1pPr>
          </a:lstStyle>
          <a:p>
            <a:endParaRPr lang="en-GB" dirty="0"/>
          </a:p>
        </p:txBody>
      </p:sp>
      <p:sp>
        <p:nvSpPr>
          <p:cNvPr id="4" name="Date Placeholder 3"/>
          <p:cNvSpPr>
            <a:spLocks noGrp="1"/>
          </p:cNvSpPr>
          <p:nvPr>
            <p:ph type="dt" sz="half" idx="10"/>
          </p:nvPr>
        </p:nvSpPr>
        <p:spPr/>
        <p:txBody>
          <a:bodyPr/>
          <a:lstStyle/>
          <a:p>
            <a:fld id="{A8CC1BFE-7A9D-476F-853B-BE53F96D85CB}" type="datetimeFigureOut">
              <a:rPr lang="en-GB" smtClean="0"/>
              <a:t>05/03/2024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a:p>
        </p:txBody>
      </p:sp>
      <p:cxnSp>
        <p:nvCxnSpPr>
          <p:cNvPr id="9" name="Straight Connector 8"/>
          <p:cNvCxnSpPr/>
          <p:nvPr userDrawn="1"/>
        </p:nvCxnSpPr>
        <p:spPr>
          <a:xfrm>
            <a:off x="323528" y="649304"/>
            <a:ext cx="8496944"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93482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95487"/>
            <a:ext cx="8568952" cy="432048"/>
          </a:xfrm>
        </p:spPr>
        <p:txBody>
          <a:bodyPr>
            <a:noAutofit/>
          </a:bodyPr>
          <a:lstStyle>
            <a:lvl1pPr algn="l">
              <a:defRPr sz="3000" b="1">
                <a:solidFill>
                  <a:srgbClr val="11A7F2"/>
                </a:solidFill>
                <a:latin typeface="Montserrat" panose="02000505000000020004" pitchFamily="2" charset="0"/>
                <a:cs typeface="Arial" panose="020B0604020202020204" pitchFamily="34" charset="0"/>
              </a:defRPr>
            </a:lvl1pPr>
          </a:lstStyle>
          <a:p>
            <a:endParaRPr lang="en-GB" dirty="0"/>
          </a:p>
        </p:txBody>
      </p:sp>
      <p:sp>
        <p:nvSpPr>
          <p:cNvPr id="4" name="Date Placeholder 3"/>
          <p:cNvSpPr>
            <a:spLocks noGrp="1"/>
          </p:cNvSpPr>
          <p:nvPr>
            <p:ph type="dt" sz="half" idx="10"/>
          </p:nvPr>
        </p:nvSpPr>
        <p:spPr/>
        <p:txBody>
          <a:bodyPr/>
          <a:lstStyle/>
          <a:p>
            <a:fld id="{A8CC1BFE-7A9D-476F-853B-BE53F96D85CB}" type="datetimeFigureOut">
              <a:rPr lang="en-GB" smtClean="0"/>
              <a:t>05/03/2024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9" name="Straight Connector 8"/>
          <p:cNvCxnSpPr/>
          <p:nvPr userDrawn="1"/>
        </p:nvCxnSpPr>
        <p:spPr>
          <a:xfrm>
            <a:off x="323528" y="649304"/>
            <a:ext cx="8496944"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106855C0-297C-F0B4-F703-DE386921F8B8}"/>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10183906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760" y="195487"/>
            <a:ext cx="8229600" cy="475562"/>
          </a:xfrm>
        </p:spPr>
        <p:txBody>
          <a:bodyPr/>
          <a:lstStyle>
            <a:lvl1pPr algn="l">
              <a:defRPr/>
            </a:lvl1pPr>
          </a:lstStyle>
          <a:p>
            <a:r>
              <a:rPr lang="en-US" dirty="0"/>
              <a:t>Click to edit Master title style</a:t>
            </a:r>
            <a:endParaRPr lang="en-GB" dirty="0"/>
          </a:p>
        </p:txBody>
      </p:sp>
      <p:sp>
        <p:nvSpPr>
          <p:cNvPr id="3" name="Content Placeholder 2"/>
          <p:cNvSpPr>
            <a:spLocks noGrp="1"/>
          </p:cNvSpPr>
          <p:nvPr>
            <p:ph idx="1"/>
          </p:nvPr>
        </p:nvSpPr>
        <p:spPr>
          <a:xfrm>
            <a:off x="305776" y="1042903"/>
            <a:ext cx="8229600" cy="33944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CC1BFE-7A9D-476F-853B-BE53F96D85CB}" type="datetimeFigureOut">
              <a:rPr lang="en-GB" smtClean="0"/>
              <a:t>05/03/2024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F7599BC2-4F18-3FDA-044D-AEE2C5362E6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14946926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23528" y="87474"/>
            <a:ext cx="8373616" cy="594066"/>
          </a:xfrm>
        </p:spPr>
        <p:txBody>
          <a:bodyPr/>
          <a:lstStyle>
            <a:lvl1pPr algn="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05/03/2024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BC0BA503-8AEC-8D1B-558A-700172A6CA9A}"/>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7002714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5908" y="205979"/>
            <a:ext cx="8229600" cy="857250"/>
          </a:xfrm>
        </p:spPr>
        <p:txBody>
          <a:bodyPr/>
          <a:lstStyle/>
          <a:p>
            <a:r>
              <a:rPr lang="en-US"/>
              <a:t>Click to edit Master title style</a:t>
            </a:r>
            <a:endParaRPr lang="en-GB"/>
          </a:p>
        </p:txBody>
      </p:sp>
      <p:sp>
        <p:nvSpPr>
          <p:cNvPr id="3" name="Content Placeholder 2"/>
          <p:cNvSpPr>
            <a:spLocks noGrp="1"/>
          </p:cNvSpPr>
          <p:nvPr>
            <p:ph sz="half" idx="1"/>
          </p:nvPr>
        </p:nvSpPr>
        <p:spPr>
          <a:xfrm>
            <a:off x="465908"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CC1BFE-7A9D-476F-853B-BE53F96D85CB}" type="datetimeFigureOut">
              <a:rPr lang="en-GB" smtClean="0"/>
              <a:t>05/03/2024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cxnSp>
        <p:nvCxnSpPr>
          <p:cNvPr id="8" name="Straight Connector 7"/>
          <p:cNvCxnSpPr/>
          <p:nvPr userDrawn="1"/>
        </p:nvCxnSpPr>
        <p:spPr>
          <a:xfrm>
            <a:off x="467544" y="843558"/>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633A81B7-6CE4-538E-DF4E-4CF8A9826F7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13629317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4"/>
            <a:ext cx="4040188"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a:p>
          <a:p>
            <a:pPr lvl="0"/>
            <a:endParaRPr lang="en-US" dirty="0"/>
          </a:p>
          <a:p>
            <a:pPr lvl="0"/>
            <a:r>
              <a:rPr lang="en-US" dirty="0"/>
              <a:t>Click to edit Master text styles</a:t>
            </a:r>
          </a:p>
        </p:txBody>
      </p:sp>
      <p:sp>
        <p:nvSpPr>
          <p:cNvPr id="4" name="Content Placeholder 3"/>
          <p:cNvSpPr>
            <a:spLocks noGrp="1"/>
          </p:cNvSpPr>
          <p:nvPr>
            <p:ph sz="half" idx="2"/>
          </p:nvPr>
        </p:nvSpPr>
        <p:spPr>
          <a:xfrm>
            <a:off x="457200" y="2067694"/>
            <a:ext cx="4040188" cy="2526928"/>
          </a:xfrm>
        </p:spPr>
        <p:txBody>
          <a:bodyPr/>
          <a:lstStyle>
            <a:lvl1pPr>
              <a:defRPr sz="2000" b="1"/>
            </a:lvl1pPr>
            <a:lvl2pPr>
              <a:defRPr sz="1800"/>
            </a:lvl2pPr>
            <a:lvl3pPr>
              <a:defRPr sz="1600"/>
            </a:lvl3pPr>
            <a:lvl4pPr>
              <a:defRPr sz="14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4645028" y="1151334"/>
            <a:ext cx="4041775"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8" y="2067694"/>
            <a:ext cx="4041775" cy="252692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Date Placeholder 6"/>
          <p:cNvSpPr>
            <a:spLocks noGrp="1"/>
          </p:cNvSpPr>
          <p:nvPr>
            <p:ph type="dt" sz="half" idx="10"/>
          </p:nvPr>
        </p:nvSpPr>
        <p:spPr/>
        <p:txBody>
          <a:bodyPr/>
          <a:lstStyle/>
          <a:p>
            <a:fld id="{A8CC1BFE-7A9D-476F-853B-BE53F96D85CB}" type="datetimeFigureOut">
              <a:rPr lang="en-GB" smtClean="0"/>
              <a:t>05/03/2024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961FC0-C120-4E7B-A0CC-400EC9584A2A}" type="slidenum">
              <a:rPr lang="en-GB" smtClean="0"/>
              <a:t>‹#›</a:t>
            </a:fld>
            <a:endParaRPr lang="en-GB"/>
          </a:p>
        </p:txBody>
      </p:sp>
      <p:cxnSp>
        <p:nvCxnSpPr>
          <p:cNvPr id="10" name="Straight Connector 9"/>
          <p:cNvCxnSpPr/>
          <p:nvPr userDrawn="1"/>
        </p:nvCxnSpPr>
        <p:spPr>
          <a:xfrm>
            <a:off x="467544" y="961450"/>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62151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C1BFE-7A9D-476F-853B-BE53F96D85CB}" type="datetimeFigureOut">
              <a:rPr lang="en-GB" smtClean="0"/>
              <a:t>05/03/2024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22264866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2000"/>
            </a:lvl1pPr>
            <a:lvl2pPr>
              <a:defRPr sz="1800"/>
            </a:lvl2pPr>
            <a:lvl3pPr>
              <a:defRPr sz="1600"/>
            </a:lvl3pPr>
            <a:lvl4pPr>
              <a:defRPr sz="14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345096703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654976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760" y="195487"/>
            <a:ext cx="8229600" cy="475562"/>
          </a:xfrm>
        </p:spPr>
        <p:txBody>
          <a:bodyPr/>
          <a:lstStyle>
            <a:lvl1pPr algn="l">
              <a:defRPr/>
            </a:lvl1pPr>
          </a:lstStyle>
          <a:p>
            <a:r>
              <a:rPr lang="en-US" dirty="0"/>
              <a:t>Click to edit Master title style</a:t>
            </a:r>
            <a:endParaRPr lang="en-GB" dirty="0"/>
          </a:p>
        </p:txBody>
      </p:sp>
      <p:sp>
        <p:nvSpPr>
          <p:cNvPr id="3" name="Content Placeholder 2"/>
          <p:cNvSpPr>
            <a:spLocks noGrp="1"/>
          </p:cNvSpPr>
          <p:nvPr>
            <p:ph idx="1"/>
          </p:nvPr>
        </p:nvSpPr>
        <p:spPr>
          <a:xfrm>
            <a:off x="305776" y="1042903"/>
            <a:ext cx="8229600" cy="33944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CC1BFE-7A9D-476F-853B-BE53F96D85CB}" type="datetimeFigureOut">
              <a:rPr lang="en-GB" smtClean="0"/>
              <a:t>05/03/2024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6400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23528" y="87474"/>
            <a:ext cx="8373616" cy="594066"/>
          </a:xfrm>
        </p:spPr>
        <p:txBody>
          <a:bodyPr/>
          <a:lstStyle>
            <a:lvl1pPr algn="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05/03/2024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3879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5908" y="205979"/>
            <a:ext cx="8229600" cy="857250"/>
          </a:xfrm>
        </p:spPr>
        <p:txBody>
          <a:bodyPr/>
          <a:lstStyle/>
          <a:p>
            <a:r>
              <a:rPr lang="en-US"/>
              <a:t>Click to edit Master title style</a:t>
            </a:r>
            <a:endParaRPr lang="en-GB"/>
          </a:p>
        </p:txBody>
      </p:sp>
      <p:sp>
        <p:nvSpPr>
          <p:cNvPr id="3" name="Content Placeholder 2"/>
          <p:cNvSpPr>
            <a:spLocks noGrp="1"/>
          </p:cNvSpPr>
          <p:nvPr>
            <p:ph sz="half" idx="1"/>
          </p:nvPr>
        </p:nvSpPr>
        <p:spPr>
          <a:xfrm>
            <a:off x="465908"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CC1BFE-7A9D-476F-853B-BE53F96D85CB}" type="datetimeFigureOut">
              <a:rPr lang="en-GB" smtClean="0"/>
              <a:t>05/03/2024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cxnSp>
        <p:nvCxnSpPr>
          <p:cNvPr id="8" name="Straight Connector 7"/>
          <p:cNvCxnSpPr/>
          <p:nvPr userDrawn="1"/>
        </p:nvCxnSpPr>
        <p:spPr>
          <a:xfrm>
            <a:off x="467544" y="987574"/>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3813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4"/>
            <a:ext cx="4040188"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a:p>
          <a:p>
            <a:pPr lvl="0"/>
            <a:endParaRPr lang="en-US" dirty="0"/>
          </a:p>
          <a:p>
            <a:pPr lvl="0"/>
            <a:r>
              <a:rPr lang="en-US" dirty="0"/>
              <a:t>Click to edit Master text styles</a:t>
            </a:r>
          </a:p>
        </p:txBody>
      </p:sp>
      <p:sp>
        <p:nvSpPr>
          <p:cNvPr id="4" name="Content Placeholder 3"/>
          <p:cNvSpPr>
            <a:spLocks noGrp="1"/>
          </p:cNvSpPr>
          <p:nvPr>
            <p:ph sz="half" idx="2"/>
          </p:nvPr>
        </p:nvSpPr>
        <p:spPr>
          <a:xfrm>
            <a:off x="457200" y="2067694"/>
            <a:ext cx="4040188" cy="2526928"/>
          </a:xfrm>
        </p:spPr>
        <p:txBody>
          <a:bodyPr/>
          <a:lstStyle>
            <a:lvl1pPr>
              <a:defRPr sz="2000" b="1"/>
            </a:lvl1pPr>
            <a:lvl2pPr>
              <a:defRPr sz="1800"/>
            </a:lvl2pPr>
            <a:lvl3pPr>
              <a:defRPr sz="1600"/>
            </a:lvl3pPr>
            <a:lvl4pPr>
              <a:defRPr sz="14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4645028" y="1151334"/>
            <a:ext cx="4041775"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8" y="2067694"/>
            <a:ext cx="4041775" cy="252692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Date Placeholder 6"/>
          <p:cNvSpPr>
            <a:spLocks noGrp="1"/>
          </p:cNvSpPr>
          <p:nvPr>
            <p:ph type="dt" sz="half" idx="10"/>
          </p:nvPr>
        </p:nvSpPr>
        <p:spPr/>
        <p:txBody>
          <a:bodyPr/>
          <a:lstStyle/>
          <a:p>
            <a:fld id="{A8CC1BFE-7A9D-476F-853B-BE53F96D85CB}" type="datetimeFigureOut">
              <a:rPr lang="en-GB" smtClean="0"/>
              <a:t>05/03/2024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961FC0-C120-4E7B-A0CC-400EC9584A2A}" type="slidenum">
              <a:rPr lang="en-GB" smtClean="0"/>
              <a:t>‹#›</a:t>
            </a:fld>
            <a:endParaRPr lang="en-GB"/>
          </a:p>
        </p:txBody>
      </p:sp>
      <p:cxnSp>
        <p:nvCxnSpPr>
          <p:cNvPr id="10" name="Straight Connector 9"/>
          <p:cNvCxnSpPr/>
          <p:nvPr userDrawn="1"/>
        </p:nvCxnSpPr>
        <p:spPr>
          <a:xfrm>
            <a:off x="467544" y="961450"/>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4854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C1BFE-7A9D-476F-853B-BE53F96D85CB}" type="datetimeFigureOut">
              <a:rPr lang="en-GB" smtClean="0"/>
              <a:t>05/03/2024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269518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2000"/>
            </a:lvl1pPr>
            <a:lvl2pPr>
              <a:defRPr sz="1800"/>
            </a:lvl2pPr>
            <a:lvl3pPr>
              <a:defRPr sz="1600"/>
            </a:lvl3pPr>
            <a:lvl4pPr>
              <a:defRPr sz="14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2217973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1843193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1.jpeg"/><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10" Type="http://schemas.openxmlformats.org/officeDocument/2006/relationships/theme" Target="../theme/theme3.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8CC1BFE-7A9D-476F-853B-BE53F96D85CB}" type="datetimeFigureOut">
              <a:rPr lang="en-GB" smtClean="0"/>
              <a:t>05/03/2024</a:t>
            </a:fld>
            <a:endParaRPr lang="en-GB"/>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A961FC0-C120-4E7B-A0CC-400EC9584A2A}" type="slidenum">
              <a:rPr lang="en-GB" smtClean="0"/>
              <a:t>‹#›</a:t>
            </a:fld>
            <a:endParaRPr lang="en-GB"/>
          </a:p>
        </p:txBody>
      </p:sp>
      <p:pic>
        <p:nvPicPr>
          <p:cNvPr id="8" name="Picture 7" descr="A picture containing text, font, logo, graphics&#10;&#10;Description automatically generated">
            <a:extLst>
              <a:ext uri="{FF2B5EF4-FFF2-40B4-BE49-F238E27FC236}">
                <a16:creationId xmlns:a16="http://schemas.microsoft.com/office/drawing/2014/main" id="{D976B685-F2AB-7CD8-F1F9-7EACC39775B6}"/>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524328" y="4767264"/>
            <a:ext cx="1450504" cy="267984"/>
          </a:xfrm>
          <a:prstGeom prst="rect">
            <a:avLst/>
          </a:prstGeom>
        </p:spPr>
      </p:pic>
    </p:spTree>
    <p:extLst>
      <p:ext uri="{BB962C8B-B14F-4D97-AF65-F5344CB8AC3E}">
        <p14:creationId xmlns:p14="http://schemas.microsoft.com/office/powerpoint/2010/main" val="1369869086"/>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4" r:id="rId4"/>
    <p:sldLayoutId id="2147483652" r:id="rId5"/>
    <p:sldLayoutId id="2147483653" r:id="rId6"/>
    <p:sldLayoutId id="2147483655" r:id="rId7"/>
    <p:sldLayoutId id="2147483656" r:id="rId8"/>
    <p:sldLayoutId id="2147483657" r:id="rId9"/>
  </p:sldLayoutIdLst>
  <p:txStyles>
    <p:title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b="0" kern="1200">
          <a:solidFill>
            <a:srgbClr val="4D4D4D"/>
          </a:solidFill>
          <a:latin typeface="Montserrat" panose="02000505000000020004" pitchFamily="2" charset="0"/>
          <a:ea typeface="+mn-ea"/>
          <a:cs typeface="+mn-cs"/>
        </a:defRPr>
      </a:lvl1pPr>
      <a:lvl2pPr marL="742950" indent="-285750" algn="l" defTabSz="914400" rtl="0" eaLnBrk="1" latinLnBrk="0" hangingPunct="1">
        <a:spcBef>
          <a:spcPct val="20000"/>
        </a:spcBef>
        <a:buClr>
          <a:srgbClr val="4D4D4D"/>
        </a:buClr>
        <a:buSzPct val="80000"/>
        <a:buFont typeface="Courier New" panose="02070309020205020404" pitchFamily="49" charset="0"/>
        <a:buChar char="o"/>
        <a:defRPr sz="2400" b="0" kern="1200">
          <a:solidFill>
            <a:schemeClr val="tx1"/>
          </a:solidFill>
          <a:latin typeface="Montserrat" panose="02000505000000020004" pitchFamily="2" charset="0"/>
          <a:ea typeface="+mn-ea"/>
          <a:cs typeface="+mn-cs"/>
        </a:defRPr>
      </a:lvl2pPr>
      <a:lvl3pPr marL="1257300" indent="-342900" algn="l" defTabSz="914400" rtl="0" eaLnBrk="1" latinLnBrk="0" hangingPunct="1">
        <a:spcBef>
          <a:spcPct val="20000"/>
        </a:spcBef>
        <a:buFont typeface="Montserrat" panose="02000505000000020004" pitchFamily="2" charset="0"/>
        <a:buChar char="—"/>
        <a:defRPr sz="2000" kern="1200">
          <a:solidFill>
            <a:schemeClr val="tx1"/>
          </a:solidFill>
          <a:latin typeface="Montserrat" panose="02000505000000020004" pitchFamily="2"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ontserrat" panose="02000505000000020004" pitchFamily="2"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ontserrat" panose="02000505000000020004"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8CC1BFE-7A9D-476F-853B-BE53F96D85CB}" type="datetimeFigureOut">
              <a:rPr lang="en-GB" smtClean="0"/>
              <a:t>05/03/2024</a:t>
            </a:fld>
            <a:endParaRPr lang="en-GB"/>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A961FC0-C120-4E7B-A0CC-400EC9584A2A}" type="slidenum">
              <a:rPr lang="en-GB" smtClean="0"/>
              <a:t>‹#›</a:t>
            </a:fld>
            <a:endParaRPr lang="en-GB"/>
          </a:p>
        </p:txBody>
      </p:sp>
      <p:pic>
        <p:nvPicPr>
          <p:cNvPr id="8" name="Picture 7" descr="A picture containing text, font, logo, graphics&#10;&#10;Description automatically generated">
            <a:extLst>
              <a:ext uri="{FF2B5EF4-FFF2-40B4-BE49-F238E27FC236}">
                <a16:creationId xmlns:a16="http://schemas.microsoft.com/office/drawing/2014/main" id="{57FF811C-4591-F53B-9F6A-8F320F60CB5C}"/>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524328" y="4767264"/>
            <a:ext cx="1450504" cy="267984"/>
          </a:xfrm>
          <a:prstGeom prst="rect">
            <a:avLst/>
          </a:prstGeom>
        </p:spPr>
      </p:pic>
    </p:spTree>
    <p:extLst>
      <p:ext uri="{BB962C8B-B14F-4D97-AF65-F5344CB8AC3E}">
        <p14:creationId xmlns:p14="http://schemas.microsoft.com/office/powerpoint/2010/main" val="935955166"/>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Lst>
  <p:txStyles>
    <p:title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b="0" kern="1200">
          <a:solidFill>
            <a:srgbClr val="4D4D4D"/>
          </a:solidFill>
          <a:latin typeface="Montserrat" panose="02000505000000020004" pitchFamily="2" charset="0"/>
          <a:ea typeface="+mn-ea"/>
          <a:cs typeface="+mn-cs"/>
        </a:defRPr>
      </a:lvl1pPr>
      <a:lvl2pPr marL="742950" indent="-285750" algn="l" defTabSz="914400" rtl="0" eaLnBrk="1" latinLnBrk="0" hangingPunct="1">
        <a:spcBef>
          <a:spcPct val="20000"/>
        </a:spcBef>
        <a:buClr>
          <a:srgbClr val="4D4D4D"/>
        </a:buClr>
        <a:buSzPct val="80000"/>
        <a:buFont typeface="Courier New" panose="02070309020205020404" pitchFamily="49" charset="0"/>
        <a:buChar char="o"/>
        <a:defRPr sz="2400" b="0" kern="1200">
          <a:solidFill>
            <a:schemeClr val="tx1"/>
          </a:solidFill>
          <a:latin typeface="Montserrat" panose="02000505000000020004" pitchFamily="2" charset="0"/>
          <a:ea typeface="+mn-ea"/>
          <a:cs typeface="+mn-cs"/>
        </a:defRPr>
      </a:lvl2pPr>
      <a:lvl3pPr marL="1257300" indent="-342900" algn="l" defTabSz="914400" rtl="0" eaLnBrk="1" latinLnBrk="0" hangingPunct="1">
        <a:spcBef>
          <a:spcPct val="20000"/>
        </a:spcBef>
        <a:buFont typeface="Montserrat" panose="02000505000000020004" pitchFamily="2" charset="0"/>
        <a:buChar char="—"/>
        <a:defRPr sz="2000" kern="1200">
          <a:solidFill>
            <a:schemeClr val="tx1"/>
          </a:solidFill>
          <a:latin typeface="Montserrat" panose="02000505000000020004" pitchFamily="2"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ontserrat" panose="02000505000000020004" pitchFamily="2"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ontserrat" panose="02000505000000020004"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8CC1BFE-7A9D-476F-853B-BE53F96D85CB}" type="datetimeFigureOut">
              <a:rPr lang="en-GB" smtClean="0"/>
              <a:t>05/03/2024</a:t>
            </a:fld>
            <a:endParaRPr lang="en-GB"/>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A961FC0-C120-4E7B-A0CC-400EC9584A2A}" type="slidenum">
              <a:rPr lang="en-GB" smtClean="0"/>
              <a:t>‹#›</a:t>
            </a:fld>
            <a:endParaRPr lang="en-GB"/>
          </a:p>
        </p:txBody>
      </p:sp>
    </p:spTree>
    <p:extLst>
      <p:ext uri="{BB962C8B-B14F-4D97-AF65-F5344CB8AC3E}">
        <p14:creationId xmlns:p14="http://schemas.microsoft.com/office/powerpoint/2010/main" val="563231994"/>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Lst>
  <p:txStyles>
    <p:title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b="0" kern="1200">
          <a:solidFill>
            <a:srgbClr val="4D4D4D"/>
          </a:solidFill>
          <a:latin typeface="Montserrat" panose="02000505000000020004" pitchFamily="2" charset="0"/>
          <a:ea typeface="+mn-ea"/>
          <a:cs typeface="+mn-cs"/>
        </a:defRPr>
      </a:lvl1pPr>
      <a:lvl2pPr marL="742950" indent="-285750" algn="l" defTabSz="914400" rtl="0" eaLnBrk="1" latinLnBrk="0" hangingPunct="1">
        <a:spcBef>
          <a:spcPct val="20000"/>
        </a:spcBef>
        <a:buClr>
          <a:srgbClr val="4D4D4D"/>
        </a:buClr>
        <a:buSzPct val="80000"/>
        <a:buFont typeface="Courier New" panose="02070309020205020404" pitchFamily="49" charset="0"/>
        <a:buChar char="o"/>
        <a:defRPr sz="2400" b="0" kern="1200">
          <a:solidFill>
            <a:schemeClr val="tx1"/>
          </a:solidFill>
          <a:latin typeface="Montserrat" panose="02000505000000020004" pitchFamily="2" charset="0"/>
          <a:ea typeface="+mn-ea"/>
          <a:cs typeface="+mn-cs"/>
        </a:defRPr>
      </a:lvl2pPr>
      <a:lvl3pPr marL="1257300" indent="-342900" algn="l" defTabSz="914400" rtl="0" eaLnBrk="1" latinLnBrk="0" hangingPunct="1">
        <a:spcBef>
          <a:spcPct val="20000"/>
        </a:spcBef>
        <a:buFont typeface="Montserrat" panose="02000505000000020004" pitchFamily="2" charset="0"/>
        <a:buChar char="—"/>
        <a:defRPr sz="2000" kern="1200">
          <a:solidFill>
            <a:schemeClr val="tx1"/>
          </a:solidFill>
          <a:latin typeface="Montserrat" panose="02000505000000020004" pitchFamily="2"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ontserrat" panose="02000505000000020004" pitchFamily="2"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ontserrat" panose="02000505000000020004"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hyperlink" Target="https://eqip.rcpch.ac.uk/wp-content/uploads/sites/19/2022/06/Airedale-ICS-QI-Poster.pptx"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https://eqip.rcpch.ac.uk/wp-content/uploads/sites/19/2022/06/Bradford-ICS-QI-Poster-example.pptx"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hyperlink" Target="https://eqip.rcpch.ac.uk/wp-content/uploads/sites/19/2022/06/Leeds-ICS-QI-Poster-example.pptx" TargetMode="Externa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3.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hyperlink" Target="https://eqip.rcpch.ac.uk/wp-content/uploads/sites/19/2022/06/Mid-Yorks-ICS-QI-Poster.pdf" TargetMode="Externa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xml"/><Relationship Id="rId1" Type="http://schemas.openxmlformats.org/officeDocument/2006/relationships/slideLayout" Target="../slideLayouts/slideLayout19.xml"/><Relationship Id="rId4" Type="http://schemas.openxmlformats.org/officeDocument/2006/relationships/image" Target="../media/image1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vimeo.com/691902038" TargetMode="External"/><Relationship Id="rId2" Type="http://schemas.openxmlformats.org/officeDocument/2006/relationships/hyperlink" Target="https://eqip.rcpch.ac.uk/wp-content/uploads/sites/19/2022/03/Barts-health-QI-Poster.pdf"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40638" y="699542"/>
            <a:ext cx="8390715" cy="4392488"/>
          </a:xfrm>
        </p:spPr>
        <p:txBody>
          <a:bodyP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dirty="0">
                <a:solidFill>
                  <a:schemeClr val="accent1"/>
                </a:solidFill>
              </a:rPr>
              <a:t>Improving first year of care pathways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Montserrat" panose="00000500000000000000" pitchFamily="50" charset="0"/>
              </a:rPr>
              <a:t>ICB West Yorkshire &amp; Harrogate Healthcare partnership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b="1" dirty="0">
              <a:solidFill>
                <a:prstClr val="black"/>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prstClr val="black"/>
                </a:solidFill>
                <a:effectLst/>
                <a:uLnTx/>
                <a:uFillTx/>
                <a:latin typeface="Montserrat" panose="00000500000000000000" pitchFamily="50" charset="0"/>
              </a:rPr>
              <a:t>RCPCH Epilepsy Quality Improvement Programme project team: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Montserrat" panose="00000500000000000000" pitchFamily="50"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i="0" u="none" strike="noStrike" kern="1200" cap="none" spc="0" normalizeH="0" baseline="0" noProof="0" dirty="0">
                <a:ln>
                  <a:noFill/>
                </a:ln>
                <a:solidFill>
                  <a:prstClr val="black"/>
                </a:solidFill>
                <a:effectLst/>
                <a:uLnTx/>
                <a:uFillTx/>
                <a:latin typeface="Montserrat" panose="00000500000000000000" pitchFamily="50" charset="0"/>
              </a:rPr>
              <a:t>Dr Fraser Scott</a:t>
            </a:r>
            <a:r>
              <a:rPr lang="en-GB" sz="1100" dirty="0">
                <a:solidFill>
                  <a:prstClr val="black"/>
                </a:solidFill>
                <a:latin typeface="Montserrat" panose="00000500000000000000" pitchFamily="50" charset="0"/>
              </a:rPr>
              <a:t>, </a:t>
            </a:r>
            <a:r>
              <a:rPr kumimoji="0" lang="en-GB" sz="1100" i="0" u="none" strike="noStrike" kern="1200" cap="none" spc="0" normalizeH="0" baseline="0" noProof="0" dirty="0">
                <a:ln>
                  <a:noFill/>
                </a:ln>
                <a:solidFill>
                  <a:prstClr val="black"/>
                </a:solidFill>
                <a:effectLst/>
                <a:uLnTx/>
                <a:uFillTx/>
                <a:latin typeface="Montserrat" panose="00000500000000000000" pitchFamily="50" charset="0"/>
              </a:rPr>
              <a:t>Consultant Paediatrician, Mid Yorkshire Hospitals NHS Lead Clinician, Yorkshire Paediatric Epilepsy Network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i="0" u="none" strike="noStrike" kern="1200" cap="none" spc="0" normalizeH="0" baseline="0" noProof="0" dirty="0">
                <a:ln>
                  <a:noFill/>
                </a:ln>
                <a:solidFill>
                  <a:prstClr val="black"/>
                </a:solidFill>
                <a:effectLst/>
                <a:uLnTx/>
                <a:uFillTx/>
                <a:latin typeface="Montserrat" panose="00000500000000000000" pitchFamily="50" charset="0"/>
              </a:rPr>
              <a:t>Jessica</a:t>
            </a:r>
            <a:r>
              <a:rPr lang="en-GB" sz="1100" dirty="0">
                <a:solidFill>
                  <a:prstClr val="black"/>
                </a:solidFill>
                <a:latin typeface="Montserrat" panose="00000500000000000000" pitchFamily="50" charset="0"/>
              </a:rPr>
              <a:t> </a:t>
            </a:r>
            <a:r>
              <a:rPr kumimoji="0" lang="en-GB" sz="1100" i="0" u="none" strike="noStrike" kern="1200" cap="none" spc="0" normalizeH="0" baseline="0" noProof="0" dirty="0" err="1">
                <a:ln>
                  <a:noFill/>
                </a:ln>
                <a:solidFill>
                  <a:prstClr val="black"/>
                </a:solidFill>
                <a:effectLst/>
                <a:uLnTx/>
                <a:uFillTx/>
                <a:latin typeface="Montserrat" panose="00000500000000000000" pitchFamily="50" charset="0"/>
              </a:rPr>
              <a:t>Maycock</a:t>
            </a:r>
            <a:r>
              <a:rPr kumimoji="0" lang="en-GB" sz="1100" i="0" u="none" strike="noStrike" kern="1200" cap="none" spc="0" normalizeH="0" baseline="0" noProof="0" dirty="0">
                <a:ln>
                  <a:noFill/>
                </a:ln>
                <a:solidFill>
                  <a:prstClr val="black"/>
                </a:solidFill>
                <a:effectLst/>
                <a:uLnTx/>
                <a:uFillTx/>
                <a:latin typeface="Montserrat" panose="00000500000000000000" pitchFamily="50" charset="0"/>
              </a:rPr>
              <a:t>,</a:t>
            </a:r>
            <a:r>
              <a:rPr lang="en-GB" sz="1100" dirty="0">
                <a:solidFill>
                  <a:prstClr val="black"/>
                </a:solidFill>
                <a:latin typeface="Montserrat" panose="00000500000000000000" pitchFamily="50" charset="0"/>
              </a:rPr>
              <a:t> </a:t>
            </a:r>
            <a:r>
              <a:rPr kumimoji="0" lang="en-GB" sz="1100" i="0" u="none" strike="noStrike" kern="1200" cap="none" spc="0" normalizeH="0" baseline="0" noProof="0" dirty="0">
                <a:ln>
                  <a:noFill/>
                </a:ln>
                <a:solidFill>
                  <a:prstClr val="black"/>
                </a:solidFill>
                <a:effectLst/>
                <a:uLnTx/>
                <a:uFillTx/>
                <a:latin typeface="Montserrat" panose="00000500000000000000" pitchFamily="50" charset="0"/>
              </a:rPr>
              <a:t>Specialist Epilepsy Nurse, Mid Yorkshire Hospitals NHS Trust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i="0" u="none" strike="noStrike" kern="1200" cap="none" spc="0" normalizeH="0" baseline="0" noProof="0" dirty="0">
                <a:ln>
                  <a:noFill/>
                </a:ln>
                <a:solidFill>
                  <a:prstClr val="black"/>
                </a:solidFill>
                <a:effectLst/>
                <a:uLnTx/>
                <a:uFillTx/>
                <a:latin typeface="Montserrat" panose="00000500000000000000" pitchFamily="50" charset="0"/>
              </a:rPr>
              <a:t>Dr </a:t>
            </a:r>
            <a:r>
              <a:rPr kumimoji="0" lang="en-GB" sz="1100" i="0" u="none" strike="noStrike" kern="1200" cap="none" spc="0" normalizeH="0" baseline="0" noProof="0" dirty="0" err="1">
                <a:ln>
                  <a:noFill/>
                </a:ln>
                <a:solidFill>
                  <a:prstClr val="black"/>
                </a:solidFill>
                <a:effectLst/>
                <a:uLnTx/>
                <a:uFillTx/>
                <a:latin typeface="Montserrat" panose="00000500000000000000" pitchFamily="50" charset="0"/>
              </a:rPr>
              <a:t>Pronab</a:t>
            </a:r>
            <a:r>
              <a:rPr kumimoji="0" lang="en-GB" sz="1100" i="0" u="none" strike="noStrike" kern="1200" cap="none" spc="0" normalizeH="0" baseline="0" noProof="0" dirty="0">
                <a:ln>
                  <a:noFill/>
                </a:ln>
                <a:solidFill>
                  <a:prstClr val="black"/>
                </a:solidFill>
                <a:effectLst/>
                <a:uLnTx/>
                <a:uFillTx/>
                <a:latin typeface="Montserrat" panose="00000500000000000000" pitchFamily="50" charset="0"/>
              </a:rPr>
              <a:t> Bala, Consultant Paediatrician, Airedale NHS Foundation Trust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i="0" u="none" strike="noStrike" kern="1200" cap="none" spc="0" normalizeH="0" baseline="0" noProof="0" dirty="0">
                <a:ln>
                  <a:noFill/>
                </a:ln>
                <a:solidFill>
                  <a:prstClr val="black"/>
                </a:solidFill>
                <a:effectLst/>
                <a:uLnTx/>
                <a:uFillTx/>
                <a:latin typeface="Montserrat" panose="00000500000000000000" pitchFamily="50" charset="0"/>
              </a:rPr>
              <a:t>Dr Kerry </a:t>
            </a:r>
            <a:r>
              <a:rPr kumimoji="0" lang="en-GB" sz="1100" i="0" u="none" strike="noStrike" kern="1200" cap="none" spc="0" normalizeH="0" baseline="0" noProof="0" dirty="0" err="1">
                <a:ln>
                  <a:noFill/>
                </a:ln>
                <a:solidFill>
                  <a:prstClr val="black"/>
                </a:solidFill>
                <a:effectLst/>
                <a:uLnTx/>
                <a:uFillTx/>
                <a:latin typeface="Montserrat" panose="00000500000000000000" pitchFamily="50" charset="0"/>
              </a:rPr>
              <a:t>Jeavons</a:t>
            </a:r>
            <a:r>
              <a:rPr lang="en-GB" sz="1100" dirty="0">
                <a:solidFill>
                  <a:prstClr val="black"/>
                </a:solidFill>
                <a:latin typeface="Montserrat" panose="00000500000000000000" pitchFamily="50" charset="0"/>
              </a:rPr>
              <a:t>, </a:t>
            </a:r>
            <a:r>
              <a:rPr kumimoji="0" lang="en-GB" sz="1100" i="0" u="none" strike="noStrike" kern="1200" cap="none" spc="0" normalizeH="0" baseline="0" noProof="0" dirty="0">
                <a:ln>
                  <a:noFill/>
                </a:ln>
                <a:solidFill>
                  <a:prstClr val="black"/>
                </a:solidFill>
                <a:effectLst/>
                <a:uLnTx/>
                <a:uFillTx/>
                <a:latin typeface="Montserrat" panose="00000500000000000000" pitchFamily="50" charset="0"/>
              </a:rPr>
              <a:t>General Paediatric &amp; Epilepsy Consultant, Leeds Teaching Hospitals NHS Trust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i="0" u="none" strike="noStrike" kern="1200" cap="none" spc="0" normalizeH="0" baseline="0" noProof="0" dirty="0">
                <a:ln>
                  <a:noFill/>
                </a:ln>
                <a:solidFill>
                  <a:prstClr val="black"/>
                </a:solidFill>
                <a:effectLst/>
                <a:uLnTx/>
                <a:uFillTx/>
                <a:latin typeface="Montserrat" panose="00000500000000000000" pitchFamily="50" charset="0"/>
              </a:rPr>
              <a:t>Dr George</a:t>
            </a:r>
            <a:r>
              <a:rPr lang="en-GB" sz="1100" dirty="0">
                <a:solidFill>
                  <a:prstClr val="black"/>
                </a:solidFill>
                <a:latin typeface="Montserrat" panose="00000500000000000000" pitchFamily="50" charset="0"/>
              </a:rPr>
              <a:t> </a:t>
            </a:r>
            <a:r>
              <a:rPr kumimoji="0" lang="en-GB" sz="1100" i="0" u="none" strike="noStrike" kern="1200" cap="none" spc="0" normalizeH="0" baseline="0" noProof="0" dirty="0" err="1">
                <a:ln>
                  <a:noFill/>
                </a:ln>
                <a:solidFill>
                  <a:prstClr val="black"/>
                </a:solidFill>
                <a:effectLst/>
                <a:uLnTx/>
                <a:uFillTx/>
                <a:latin typeface="Montserrat" panose="00000500000000000000" pitchFamily="50" charset="0"/>
              </a:rPr>
              <a:t>Fonfe</a:t>
            </a:r>
            <a:r>
              <a:rPr lang="en-GB" sz="1100" dirty="0">
                <a:solidFill>
                  <a:prstClr val="black"/>
                </a:solidFill>
                <a:latin typeface="Montserrat" panose="00000500000000000000" pitchFamily="50" charset="0"/>
              </a:rPr>
              <a:t>, </a:t>
            </a:r>
            <a:r>
              <a:rPr kumimoji="0" lang="en-GB" sz="1100" i="0" u="none" strike="noStrike" kern="1200" cap="none" spc="0" normalizeH="0" baseline="0" noProof="0" dirty="0">
                <a:ln>
                  <a:noFill/>
                </a:ln>
                <a:solidFill>
                  <a:prstClr val="black"/>
                </a:solidFill>
                <a:effectLst/>
                <a:uLnTx/>
                <a:uFillTx/>
                <a:latin typeface="Montserrat" panose="00000500000000000000" pitchFamily="50" charset="0"/>
              </a:rPr>
              <a:t>General Paediatric &amp; Epilepsy Consultant, Leeds Teaching Hospitals NHS Trust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i="0" u="none" strike="noStrike" kern="1200" cap="none" spc="0" normalizeH="0" baseline="0" noProof="0" dirty="0">
                <a:ln>
                  <a:noFill/>
                </a:ln>
                <a:solidFill>
                  <a:prstClr val="black"/>
                </a:solidFill>
                <a:effectLst/>
                <a:uLnTx/>
                <a:uFillTx/>
                <a:latin typeface="Montserrat" panose="00000500000000000000" pitchFamily="50" charset="0"/>
              </a:rPr>
              <a:t>Gemma Jeffries, ESN, Harrogate and District NHS Foundation Trust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i="0" u="none" strike="noStrike" kern="1200" cap="none" spc="0" normalizeH="0" baseline="0" noProof="0" dirty="0">
                <a:ln>
                  <a:noFill/>
                </a:ln>
                <a:solidFill>
                  <a:prstClr val="black"/>
                </a:solidFill>
                <a:effectLst/>
                <a:uLnTx/>
                <a:uFillTx/>
                <a:latin typeface="Montserrat" panose="00000500000000000000" pitchFamily="50" charset="0"/>
              </a:rPr>
              <a:t>Dr Uma </a:t>
            </a:r>
            <a:r>
              <a:rPr kumimoji="0" lang="en-GB" sz="1100" i="0" u="none" strike="noStrike" kern="1200" cap="none" spc="0" normalizeH="0" baseline="0" noProof="0" dirty="0" err="1">
                <a:ln>
                  <a:noFill/>
                </a:ln>
                <a:solidFill>
                  <a:prstClr val="black"/>
                </a:solidFill>
                <a:effectLst/>
                <a:uLnTx/>
                <a:uFillTx/>
                <a:latin typeface="Montserrat" panose="00000500000000000000" pitchFamily="50" charset="0"/>
              </a:rPr>
              <a:t>Jegathasan</a:t>
            </a:r>
            <a:r>
              <a:rPr lang="en-GB" sz="1100" dirty="0">
                <a:solidFill>
                  <a:prstClr val="black"/>
                </a:solidFill>
                <a:latin typeface="Montserrat" panose="00000500000000000000" pitchFamily="50" charset="0"/>
              </a:rPr>
              <a:t>, </a:t>
            </a:r>
            <a:r>
              <a:rPr kumimoji="0" lang="en-GB" sz="1100" i="0" u="none" strike="noStrike" kern="1200" cap="none" spc="0" normalizeH="0" baseline="0" noProof="0" dirty="0">
                <a:ln>
                  <a:noFill/>
                </a:ln>
                <a:solidFill>
                  <a:prstClr val="black"/>
                </a:solidFill>
                <a:effectLst/>
                <a:uLnTx/>
                <a:uFillTx/>
                <a:latin typeface="Montserrat" panose="00000500000000000000" pitchFamily="50" charset="0"/>
              </a:rPr>
              <a:t>Consultant Paediatrician, Bradford Teaching Hospitals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i="0" u="none" strike="noStrike" kern="1200" cap="none" spc="0" normalizeH="0" baseline="0" noProof="0" dirty="0">
                <a:ln>
                  <a:noFill/>
                </a:ln>
                <a:solidFill>
                  <a:prstClr val="black"/>
                </a:solidFill>
                <a:effectLst/>
                <a:uLnTx/>
                <a:uFillTx/>
                <a:latin typeface="Montserrat" panose="00000500000000000000" pitchFamily="50" charset="0"/>
              </a:rPr>
              <a:t>Ruth McNulty, Specialist Epilepsy Nurse, Bradford Teaching Hospitals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i="0" u="none" strike="noStrike" kern="1200" cap="none" spc="0" normalizeH="0" baseline="0" noProof="0" dirty="0">
              <a:ln>
                <a:noFill/>
              </a:ln>
              <a:solidFill>
                <a:prstClr val="black"/>
              </a:solidFill>
              <a:effectLst/>
              <a:uLnTx/>
              <a:uFillTx/>
              <a:latin typeface="Montserrat" panose="00000500000000000000" pitchFamily="50"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Montserrat" panose="00000500000000000000" pitchFamily="50"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Montserrat" panose="00000500000000000000" pitchFamily="50"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1" dirty="0">
              <a:solidFill>
                <a:prstClr val="black"/>
              </a:solidFill>
              <a:latin typeface="Montserrat" panose="00000500000000000000" pitchFamily="50"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Montserrat" panose="00000500000000000000" pitchFamily="50"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1" dirty="0">
              <a:solidFill>
                <a:prstClr val="black"/>
              </a:solidFill>
              <a:latin typeface="Montserrat" panose="00000500000000000000" pitchFamily="50"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Montserrat" panose="00000500000000000000" pitchFamily="50"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Montserrat" panose="00000500000000000000" pitchFamily="50"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Montserrat" panose="00000500000000000000" pitchFamily="50"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i="0" u="none" strike="noStrike" kern="1200" cap="none" spc="0" normalizeH="0" baseline="0" noProof="0" dirty="0">
                <a:ln>
                  <a:noFill/>
                </a:ln>
                <a:solidFill>
                  <a:schemeClr val="tx1">
                    <a:lumMod val="50000"/>
                    <a:lumOff val="50000"/>
                  </a:schemeClr>
                </a:solidFill>
                <a:effectLst/>
                <a:uLnTx/>
                <a:uFillTx/>
                <a:latin typeface="Montserrat" panose="00000500000000000000" pitchFamily="50" charset="0"/>
              </a:rPr>
              <a:t>National audit results included within this case study acts as a guide only to performance standards. The service improvements made during the EQIP cannot be entirely attributed to the reported results in the Epilepsy12.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1" i="0" u="none" strike="noStrike" kern="1200" cap="none" spc="0" normalizeH="0" baseline="0" noProof="0" dirty="0">
              <a:ln>
                <a:noFill/>
              </a:ln>
              <a:solidFill>
                <a:prstClr val="black"/>
              </a:solidFill>
              <a:effectLst/>
              <a:uLnTx/>
              <a:uFillTx/>
              <a:latin typeface="Calibri"/>
              <a:ea typeface="+mn-ea"/>
              <a:cs typeface="+mn-cs"/>
            </a:endParaRPr>
          </a:p>
          <a:p>
            <a:pPr marL="0" indent="0" algn="just">
              <a:buNone/>
            </a:pPr>
            <a:endParaRPr lang="en-GB" sz="1100" dirty="0">
              <a:solidFill>
                <a:schemeClr val="tx1"/>
              </a:solidFill>
              <a:highlight>
                <a:srgbClr val="00FF00"/>
              </a:highlight>
              <a:latin typeface="Montserrat" panose="00000500000000000000" pitchFamily="50" charset="0"/>
              <a:cs typeface="Arial" panose="020B0604020202020204" pitchFamily="34" charset="0"/>
            </a:endParaRPr>
          </a:p>
        </p:txBody>
      </p:sp>
      <p:sp>
        <p:nvSpPr>
          <p:cNvPr id="4" name="Title 1">
            <a:extLst>
              <a:ext uri="{FF2B5EF4-FFF2-40B4-BE49-F238E27FC236}">
                <a16:creationId xmlns:a16="http://schemas.microsoft.com/office/drawing/2014/main" id="{D2FB6F09-078A-2B59-D579-1AFB0BC3735F}"/>
              </a:ext>
            </a:extLst>
          </p:cNvPr>
          <p:cNvSpPr txBox="1">
            <a:spLocks/>
          </p:cNvSpPr>
          <p:nvPr/>
        </p:nvSpPr>
        <p:spPr>
          <a:xfrm>
            <a:off x="251520" y="151972"/>
            <a:ext cx="8229600" cy="4755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endParaRPr lang="en-GB" sz="2000" dirty="0"/>
          </a:p>
        </p:txBody>
      </p:sp>
      <p:sp>
        <p:nvSpPr>
          <p:cNvPr id="2" name="TextBox 1">
            <a:extLst>
              <a:ext uri="{FF2B5EF4-FFF2-40B4-BE49-F238E27FC236}">
                <a16:creationId xmlns:a16="http://schemas.microsoft.com/office/drawing/2014/main" id="{295F89FA-3F74-4ADA-A828-B23E8FFD1853}"/>
              </a:ext>
            </a:extLst>
          </p:cNvPr>
          <p:cNvSpPr txBox="1"/>
          <p:nvPr/>
        </p:nvSpPr>
        <p:spPr>
          <a:xfrm>
            <a:off x="251520" y="53211"/>
            <a:ext cx="8424936" cy="646331"/>
          </a:xfrm>
          <a:prstGeom prst="rect">
            <a:avLst/>
          </a:prstGeom>
          <a:noFill/>
        </p:spPr>
        <p:txBody>
          <a:bodyPr wrap="square" rtlCol="0">
            <a:spAutoFit/>
          </a:bodyPr>
          <a:lstStyle/>
          <a:p>
            <a:r>
              <a:rPr lang="en-GB" b="1" dirty="0">
                <a:solidFill>
                  <a:schemeClr val="accent1"/>
                </a:solidFill>
                <a:latin typeface="Montserrat" panose="00000500000000000000" pitchFamily="50" charset="0"/>
                <a:cs typeface="Arial" panose="020B0604020202020204" pitchFamily="34" charset="0"/>
              </a:rPr>
              <a:t>RCPCH Epilepsy Quality Improvement Programme </a:t>
            </a:r>
          </a:p>
          <a:p>
            <a:r>
              <a:rPr lang="en-GB" sz="1800" b="1" dirty="0">
                <a:solidFill>
                  <a:schemeClr val="accent1"/>
                </a:solidFill>
                <a:latin typeface="Montserrat"/>
              </a:rPr>
              <a:t>August 2021 – April 2022</a:t>
            </a:r>
            <a:endParaRPr lang="en-GB" b="1" dirty="0">
              <a:solidFill>
                <a:schemeClr val="accent1"/>
              </a:solidFill>
            </a:endParaRPr>
          </a:p>
        </p:txBody>
      </p:sp>
    </p:spTree>
    <p:extLst>
      <p:ext uri="{BB962C8B-B14F-4D97-AF65-F5344CB8AC3E}">
        <p14:creationId xmlns:p14="http://schemas.microsoft.com/office/powerpoint/2010/main" val="3465156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FB6F09-078A-2B59-D579-1AFB0BC3735F}"/>
              </a:ext>
            </a:extLst>
          </p:cNvPr>
          <p:cNvSpPr txBox="1">
            <a:spLocks/>
          </p:cNvSpPr>
          <p:nvPr/>
        </p:nvSpPr>
        <p:spPr>
          <a:xfrm>
            <a:off x="241412" y="331992"/>
            <a:ext cx="8229600" cy="4755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r>
              <a:rPr lang="en-GB" sz="2000" dirty="0"/>
              <a:t>Airedale NHS Foundation Trust​ – ICS West Yorkshire &amp; Harrogate Healthcare partnership (Reducing waiting times)</a:t>
            </a:r>
          </a:p>
          <a:p>
            <a:r>
              <a:rPr lang="en-GB" sz="2000" dirty="0"/>
              <a:t> </a:t>
            </a:r>
          </a:p>
        </p:txBody>
      </p:sp>
      <p:sp>
        <p:nvSpPr>
          <p:cNvPr id="3" name="TextBox 2">
            <a:extLst>
              <a:ext uri="{FF2B5EF4-FFF2-40B4-BE49-F238E27FC236}">
                <a16:creationId xmlns:a16="http://schemas.microsoft.com/office/drawing/2014/main" id="{68592B7F-3090-B863-15B8-9D594DEA8008}"/>
              </a:ext>
            </a:extLst>
          </p:cNvPr>
          <p:cNvSpPr txBox="1"/>
          <p:nvPr/>
        </p:nvSpPr>
        <p:spPr>
          <a:xfrm>
            <a:off x="241412" y="807554"/>
            <a:ext cx="8424936" cy="3731791"/>
          </a:xfrm>
          <a:prstGeom prst="rect">
            <a:avLst/>
          </a:prstGeom>
          <a:noFill/>
        </p:spPr>
        <p:txBody>
          <a:bodyPr wrap="square" rtlCol="0">
            <a:spAutoFit/>
          </a:bodyPr>
          <a:lstStyle/>
          <a:p>
            <a:r>
              <a:rPr lang="en-GB" sz="1100" b="1" dirty="0">
                <a:latin typeface="Montserrat" panose="00000500000000000000" pitchFamily="50" charset="0"/>
                <a:cs typeface="Arial" panose="020B0604020202020204" pitchFamily="34" charset="0"/>
              </a:rPr>
              <a:t>Results</a:t>
            </a:r>
          </a:p>
          <a:p>
            <a:pPr marL="171450" indent="-171450">
              <a:lnSpc>
                <a:spcPct val="150000"/>
              </a:lnSpc>
              <a:buFont typeface="Arial" panose="020B0604020202020204" pitchFamily="34" charset="0"/>
              <a:buChar char="•"/>
            </a:pPr>
            <a:r>
              <a:rPr lang="en-GB" sz="1100" dirty="0">
                <a:latin typeface="Montserrat" panose="00000500000000000000" pitchFamily="50" charset="0"/>
                <a:cs typeface="Arial" panose="020B0604020202020204" pitchFamily="34" charset="0"/>
              </a:rPr>
              <a:t>Total patient referred to Epilepsy clinic: 40 (GP, A+E, Hospital admissions) </a:t>
            </a:r>
          </a:p>
          <a:p>
            <a:pPr marL="171450" indent="-171450">
              <a:lnSpc>
                <a:spcPct val="150000"/>
              </a:lnSpc>
              <a:buFont typeface="Arial" panose="020B0604020202020204" pitchFamily="34" charset="0"/>
              <a:buChar char="•"/>
            </a:pPr>
            <a:r>
              <a:rPr lang="en-GB" sz="1100" dirty="0">
                <a:latin typeface="Montserrat" panose="00000500000000000000" pitchFamily="50" charset="0"/>
                <a:cs typeface="Arial" panose="020B0604020202020204" pitchFamily="34" charset="0"/>
              </a:rPr>
              <a:t>From October 2021 to February 2022</a:t>
            </a:r>
          </a:p>
          <a:p>
            <a:pPr marL="171450" indent="-171450">
              <a:lnSpc>
                <a:spcPct val="150000"/>
              </a:lnSpc>
              <a:buFont typeface="Arial" panose="020B0604020202020204" pitchFamily="34" charset="0"/>
              <a:buChar char="•"/>
            </a:pPr>
            <a:r>
              <a:rPr lang="en-GB" sz="1100" dirty="0">
                <a:latin typeface="Montserrat" panose="00000500000000000000" pitchFamily="50" charset="0"/>
                <a:cs typeface="Arial" panose="020B0604020202020204" pitchFamily="34" charset="0"/>
              </a:rPr>
              <a:t>Diagnosed with Epilepsy 5/40 (12.5%)</a:t>
            </a:r>
          </a:p>
          <a:p>
            <a:pPr marL="171450" indent="-171450">
              <a:lnSpc>
                <a:spcPct val="150000"/>
              </a:lnSpc>
              <a:buFont typeface="Arial" panose="020B0604020202020204" pitchFamily="34" charset="0"/>
              <a:buChar char="•"/>
            </a:pPr>
            <a:r>
              <a:rPr lang="en-GB" sz="1100" dirty="0">
                <a:latin typeface="Montserrat" panose="00000500000000000000" pitchFamily="50" charset="0"/>
                <a:cs typeface="Arial" panose="020B0604020202020204" pitchFamily="34" charset="0"/>
              </a:rPr>
              <a:t>Waiting time range:  1-8 weeks. Mean 3.3 weeks</a:t>
            </a:r>
          </a:p>
          <a:p>
            <a:pPr marL="171450" indent="-171450">
              <a:lnSpc>
                <a:spcPct val="150000"/>
              </a:lnSpc>
              <a:buFont typeface="Arial" panose="020B0604020202020204" pitchFamily="34" charset="0"/>
              <a:buChar char="•"/>
            </a:pPr>
            <a:r>
              <a:rPr lang="en-GB" sz="1100" dirty="0">
                <a:latin typeface="Montserrat" panose="00000500000000000000" pitchFamily="50" charset="0"/>
                <a:cs typeface="Arial" panose="020B0604020202020204" pitchFamily="34" charset="0"/>
              </a:rPr>
              <a:t>Waiting time after new measures:  3.3 weeks.</a:t>
            </a:r>
          </a:p>
          <a:p>
            <a:pPr marL="171450" indent="-171450">
              <a:lnSpc>
                <a:spcPct val="150000"/>
              </a:lnSpc>
              <a:buFont typeface="Arial" panose="020B0604020202020204" pitchFamily="34" charset="0"/>
              <a:buChar char="•"/>
            </a:pPr>
            <a:r>
              <a:rPr lang="en-GB" sz="1100" dirty="0">
                <a:latin typeface="Montserrat" panose="00000500000000000000" pitchFamily="50" charset="0"/>
                <a:cs typeface="Arial" panose="020B0604020202020204" pitchFamily="34" charset="0"/>
              </a:rPr>
              <a:t>Waiting time last year 2020:  4.3 weeks</a:t>
            </a:r>
          </a:p>
          <a:p>
            <a:pPr marL="171450" indent="-171450">
              <a:lnSpc>
                <a:spcPct val="150000"/>
              </a:lnSpc>
              <a:buFont typeface="Arial" panose="020B0604020202020204" pitchFamily="34" charset="0"/>
              <a:buChar char="•"/>
            </a:pPr>
            <a:r>
              <a:rPr lang="en-GB" sz="1100" dirty="0">
                <a:latin typeface="Montserrat" panose="00000500000000000000" pitchFamily="50" charset="0"/>
                <a:cs typeface="Arial" panose="020B0604020202020204" pitchFamily="34" charset="0"/>
              </a:rPr>
              <a:t>Waiting time for Epilepsy patients: 1-2 weeks</a:t>
            </a:r>
          </a:p>
          <a:p>
            <a:pPr marL="171450" indent="-171450">
              <a:lnSpc>
                <a:spcPct val="150000"/>
              </a:lnSpc>
              <a:buFont typeface="Arial" panose="020B0604020202020204" pitchFamily="34" charset="0"/>
              <a:buChar char="•"/>
            </a:pPr>
            <a:r>
              <a:rPr lang="en-GB" sz="1100" dirty="0">
                <a:latin typeface="Montserrat" panose="00000500000000000000" pitchFamily="50" charset="0"/>
                <a:cs typeface="Arial" panose="020B0604020202020204" pitchFamily="34" charset="0"/>
              </a:rPr>
              <a:t>Waiting time for non-Epilepsy patients mean: 3.4 weeks (37 % seen within 2 weeks)</a:t>
            </a:r>
          </a:p>
          <a:p>
            <a:pPr marL="171450" indent="-171450">
              <a:lnSpc>
                <a:spcPct val="150000"/>
              </a:lnSpc>
              <a:buFont typeface="Arial" panose="020B0604020202020204" pitchFamily="34" charset="0"/>
              <a:buChar char="•"/>
            </a:pPr>
            <a:endParaRPr lang="en-GB" sz="1100" dirty="0">
              <a:latin typeface="Montserrat" panose="00000500000000000000" pitchFamily="50" charset="0"/>
              <a:cs typeface="Arial" panose="020B0604020202020204" pitchFamily="34" charset="0"/>
            </a:endParaRPr>
          </a:p>
          <a:p>
            <a:pPr>
              <a:lnSpc>
                <a:spcPct val="150000"/>
              </a:lnSpc>
            </a:pPr>
            <a:r>
              <a:rPr lang="en-GB" sz="1100" b="1" dirty="0">
                <a:latin typeface="Montserrat" panose="00000500000000000000" pitchFamily="50" charset="0"/>
                <a:cs typeface="Arial" panose="020B0604020202020204" pitchFamily="34" charset="0"/>
              </a:rPr>
              <a:t>Challenges</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During the participation of the programme, this service experienced a lack of ESN support due to a long-term illness, leaving the consultant solely running the service.</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Reducing variation for first seizure referral waiting times from 8 to 2 weeks.</a:t>
            </a:r>
          </a:p>
          <a:p>
            <a:endParaRPr lang="en-GB" sz="1100" b="1" dirty="0">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2519889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FB6F09-078A-2B59-D579-1AFB0BC3735F}"/>
              </a:ext>
            </a:extLst>
          </p:cNvPr>
          <p:cNvSpPr txBox="1">
            <a:spLocks/>
          </p:cNvSpPr>
          <p:nvPr/>
        </p:nvSpPr>
        <p:spPr>
          <a:xfrm>
            <a:off x="251520" y="483518"/>
            <a:ext cx="8229600" cy="4755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r>
              <a:rPr lang="en-GB" sz="2000" dirty="0"/>
              <a:t>Airedale NHS Foundation Trust​ – ICS West Yorkshire &amp; Harrogate Healthcare partnership (Reducing waiting times)</a:t>
            </a:r>
          </a:p>
          <a:p>
            <a:endParaRPr lang="en-GB" sz="2000" dirty="0"/>
          </a:p>
          <a:p>
            <a:r>
              <a:rPr lang="en-GB" sz="2000" dirty="0"/>
              <a:t> </a:t>
            </a:r>
          </a:p>
        </p:txBody>
      </p:sp>
      <p:pic>
        <p:nvPicPr>
          <p:cNvPr id="3" name="Picture 2">
            <a:extLst>
              <a:ext uri="{FF2B5EF4-FFF2-40B4-BE49-F238E27FC236}">
                <a16:creationId xmlns:a16="http://schemas.microsoft.com/office/drawing/2014/main" id="{865A9E07-2F8F-070C-9DEF-82A97CE15E3E}"/>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909446"/>
            <a:ext cx="5760640" cy="3672408"/>
          </a:xfrm>
          <a:prstGeom prst="rect">
            <a:avLst/>
          </a:prstGeom>
          <a:noFill/>
        </p:spPr>
      </p:pic>
      <p:sp>
        <p:nvSpPr>
          <p:cNvPr id="2" name="TextBox 1">
            <a:extLst>
              <a:ext uri="{FF2B5EF4-FFF2-40B4-BE49-F238E27FC236}">
                <a16:creationId xmlns:a16="http://schemas.microsoft.com/office/drawing/2014/main" id="{ACD6B4A5-9293-B892-517B-F2F68D9AB074}"/>
              </a:ext>
            </a:extLst>
          </p:cNvPr>
          <p:cNvSpPr txBox="1"/>
          <p:nvPr/>
        </p:nvSpPr>
        <p:spPr>
          <a:xfrm>
            <a:off x="6372200" y="909446"/>
            <a:ext cx="1656184" cy="1446550"/>
          </a:xfrm>
          <a:prstGeom prst="rect">
            <a:avLst/>
          </a:prstGeom>
          <a:solidFill>
            <a:schemeClr val="accent1">
              <a:lumMod val="20000"/>
              <a:lumOff val="80000"/>
            </a:schemeClr>
          </a:solidFill>
        </p:spPr>
        <p:txBody>
          <a:bodyPr wrap="square" rtlCol="0">
            <a:spAutoFit/>
          </a:bodyPr>
          <a:lstStyle/>
          <a:p>
            <a:r>
              <a:rPr lang="en-GB" sz="1100" b="1" dirty="0">
                <a:latin typeface="Montserrat" panose="00000500000000000000" pitchFamily="50" charset="0"/>
              </a:rPr>
              <a:t>Local data was captured on the number of increased patients seen and the reduced waiting time from 2004 to 2021.</a:t>
            </a:r>
          </a:p>
        </p:txBody>
      </p:sp>
    </p:spTree>
    <p:extLst>
      <p:ext uri="{BB962C8B-B14F-4D97-AF65-F5344CB8AC3E}">
        <p14:creationId xmlns:p14="http://schemas.microsoft.com/office/powerpoint/2010/main" val="118721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6EA5E-3796-C4F5-2EE7-571310D52C87}"/>
              </a:ext>
            </a:extLst>
          </p:cNvPr>
          <p:cNvSpPr>
            <a:spLocks noGrp="1"/>
          </p:cNvSpPr>
          <p:nvPr>
            <p:ph type="title"/>
          </p:nvPr>
        </p:nvSpPr>
        <p:spPr/>
        <p:txBody>
          <a:bodyPr>
            <a:noAutofit/>
          </a:bodyPr>
          <a:lstStyle/>
          <a:p>
            <a:r>
              <a:rPr lang="en-GB" sz="2000" dirty="0"/>
              <a:t>Audit results cohort 3/4 -Professional Input – Airedale NHS Foundation Trust</a:t>
            </a:r>
          </a:p>
        </p:txBody>
      </p:sp>
      <p:graphicFrame>
        <p:nvGraphicFramePr>
          <p:cNvPr id="5" name="Table 4">
            <a:extLst>
              <a:ext uri="{FF2B5EF4-FFF2-40B4-BE49-F238E27FC236}">
                <a16:creationId xmlns:a16="http://schemas.microsoft.com/office/drawing/2014/main" id="{0239DE09-7321-FF18-2C97-BFF3E208B451}"/>
              </a:ext>
            </a:extLst>
          </p:cNvPr>
          <p:cNvGraphicFramePr>
            <a:graphicFrameLocks/>
          </p:cNvGraphicFramePr>
          <p:nvPr>
            <p:extLst>
              <p:ext uri="{D42A27DB-BD31-4B8C-83A1-F6EECF244321}">
                <p14:modId xmlns:p14="http://schemas.microsoft.com/office/powerpoint/2010/main" val="2453039336"/>
              </p:ext>
            </p:extLst>
          </p:nvPr>
        </p:nvGraphicFramePr>
        <p:xfrm>
          <a:off x="326425" y="2773470"/>
          <a:ext cx="8350030" cy="1981200"/>
        </p:xfrm>
        <a:graphic>
          <a:graphicData uri="http://schemas.openxmlformats.org/drawingml/2006/table">
            <a:tbl>
              <a:tblPr firstRow="1" bandRow="1">
                <a:tableStyleId>{5C22544A-7EE6-4342-B048-85BDC9FD1C3A}</a:tableStyleId>
              </a:tblPr>
              <a:tblGrid>
                <a:gridCol w="1871734">
                  <a:extLst>
                    <a:ext uri="{9D8B030D-6E8A-4147-A177-3AD203B41FA5}">
                      <a16:colId xmlns:a16="http://schemas.microsoft.com/office/drawing/2014/main" val="2747569197"/>
                    </a:ext>
                  </a:extLst>
                </a:gridCol>
                <a:gridCol w="809787">
                  <a:extLst>
                    <a:ext uri="{9D8B030D-6E8A-4147-A177-3AD203B41FA5}">
                      <a16:colId xmlns:a16="http://schemas.microsoft.com/office/drawing/2014/main" val="67194446"/>
                    </a:ext>
                  </a:extLst>
                </a:gridCol>
                <a:gridCol w="809787">
                  <a:extLst>
                    <a:ext uri="{9D8B030D-6E8A-4147-A177-3AD203B41FA5}">
                      <a16:colId xmlns:a16="http://schemas.microsoft.com/office/drawing/2014/main" val="2446160347"/>
                    </a:ext>
                  </a:extLst>
                </a:gridCol>
                <a:gridCol w="809787">
                  <a:extLst>
                    <a:ext uri="{9D8B030D-6E8A-4147-A177-3AD203B41FA5}">
                      <a16:colId xmlns:a16="http://schemas.microsoft.com/office/drawing/2014/main" val="2770801612"/>
                    </a:ext>
                  </a:extLst>
                </a:gridCol>
                <a:gridCol w="809787">
                  <a:extLst>
                    <a:ext uri="{9D8B030D-6E8A-4147-A177-3AD203B41FA5}">
                      <a16:colId xmlns:a16="http://schemas.microsoft.com/office/drawing/2014/main" val="3595040793"/>
                    </a:ext>
                  </a:extLst>
                </a:gridCol>
                <a:gridCol w="809787">
                  <a:extLst>
                    <a:ext uri="{9D8B030D-6E8A-4147-A177-3AD203B41FA5}">
                      <a16:colId xmlns:a16="http://schemas.microsoft.com/office/drawing/2014/main" val="1388984515"/>
                    </a:ext>
                  </a:extLst>
                </a:gridCol>
                <a:gridCol w="809787">
                  <a:extLst>
                    <a:ext uri="{9D8B030D-6E8A-4147-A177-3AD203B41FA5}">
                      <a16:colId xmlns:a16="http://schemas.microsoft.com/office/drawing/2014/main" val="2636830814"/>
                    </a:ext>
                  </a:extLst>
                </a:gridCol>
                <a:gridCol w="809787">
                  <a:extLst>
                    <a:ext uri="{9D8B030D-6E8A-4147-A177-3AD203B41FA5}">
                      <a16:colId xmlns:a16="http://schemas.microsoft.com/office/drawing/2014/main" val="996408639"/>
                    </a:ext>
                  </a:extLst>
                </a:gridCol>
                <a:gridCol w="809787">
                  <a:extLst>
                    <a:ext uri="{9D8B030D-6E8A-4147-A177-3AD203B41FA5}">
                      <a16:colId xmlns:a16="http://schemas.microsoft.com/office/drawing/2014/main" val="1344107413"/>
                    </a:ext>
                  </a:extLst>
                </a:gridCol>
              </a:tblGrid>
              <a:tr h="237825">
                <a:tc>
                  <a:txBody>
                    <a:bodyPr/>
                    <a:lstStyle/>
                    <a:p>
                      <a:r>
                        <a:rPr lang="en-GB" sz="1000" dirty="0">
                          <a:latin typeface="Montserrat" panose="00000500000000000000" pitchFamily="50" charset="0"/>
                        </a:rPr>
                        <a:t>Percentage of CYP with input from:</a:t>
                      </a:r>
                    </a:p>
                  </a:txBody>
                  <a:tcPr/>
                </a:tc>
                <a:tc>
                  <a:txBody>
                    <a:bodyPr/>
                    <a:lstStyle/>
                    <a:p>
                      <a:r>
                        <a:rPr lang="en-GB" sz="1000" dirty="0">
                          <a:latin typeface="Montserrat" panose="00000500000000000000" pitchFamily="50" charset="0"/>
                        </a:rPr>
                        <a:t>2019</a:t>
                      </a:r>
                    </a:p>
                  </a:txBody>
                  <a:tcPr/>
                </a:tc>
                <a:tc>
                  <a:txBody>
                    <a:bodyPr/>
                    <a:lstStyle/>
                    <a:p>
                      <a:r>
                        <a:rPr lang="en-GB" sz="1000" dirty="0">
                          <a:latin typeface="Montserrat" panose="00000500000000000000" pitchFamily="50" charset="0"/>
                        </a:rPr>
                        <a:t>2020</a:t>
                      </a:r>
                    </a:p>
                  </a:txBody>
                  <a:tcPr/>
                </a:tc>
                <a:tc>
                  <a:txBody>
                    <a:bodyPr/>
                    <a:lstStyle/>
                    <a:p>
                      <a:r>
                        <a:rPr lang="en-GB" sz="1000" dirty="0">
                          <a:latin typeface="Montserrat" panose="00000500000000000000" pitchFamily="50" charset="0"/>
                        </a:rPr>
                        <a:t>2021</a:t>
                      </a:r>
                    </a:p>
                  </a:txBody>
                  <a:tcPr/>
                </a:tc>
                <a:tc>
                  <a:txBody>
                    <a:bodyPr/>
                    <a:lstStyle/>
                    <a:p>
                      <a:r>
                        <a:rPr lang="en-GB" sz="1000" dirty="0">
                          <a:latin typeface="Montserrat" panose="00000500000000000000" pitchFamily="50" charset="0"/>
                        </a:rPr>
                        <a:t>2022</a:t>
                      </a:r>
                    </a:p>
                  </a:txBody>
                  <a:tcPr/>
                </a:tc>
                <a:tc>
                  <a:txBody>
                    <a:bodyPr/>
                    <a:lstStyle/>
                    <a:p>
                      <a:r>
                        <a:rPr lang="en-GB" sz="1000" dirty="0">
                          <a:latin typeface="Montserrat" panose="00000500000000000000" pitchFamily="50" charset="0"/>
                        </a:rPr>
                        <a:t>2021 – YPEN</a:t>
                      </a:r>
                    </a:p>
                  </a:txBody>
                  <a:tcPr/>
                </a:tc>
                <a:tc>
                  <a:txBody>
                    <a:bodyPr/>
                    <a:lstStyle/>
                    <a:p>
                      <a:r>
                        <a:rPr lang="en-GB" sz="1000" dirty="0">
                          <a:latin typeface="Montserrat" panose="00000500000000000000" pitchFamily="50" charset="0"/>
                        </a:rPr>
                        <a:t>2021 – England &amp; Wales</a:t>
                      </a:r>
                    </a:p>
                  </a:txBody>
                  <a:tcPr/>
                </a:tc>
                <a:tc>
                  <a:txBody>
                    <a:bodyPr/>
                    <a:lstStyle/>
                    <a:p>
                      <a:r>
                        <a:rPr lang="en-GB" sz="1000" dirty="0">
                          <a:latin typeface="Montserrat" panose="00000500000000000000" pitchFamily="50" charset="0"/>
                        </a:rPr>
                        <a:t>2022 – YPEN</a:t>
                      </a:r>
                    </a:p>
                  </a:txBody>
                  <a:tcPr>
                    <a:solidFill>
                      <a:schemeClr val="tx2"/>
                    </a:solidFill>
                  </a:tcPr>
                </a:tc>
                <a:tc>
                  <a:txBody>
                    <a:bodyPr/>
                    <a:lstStyle/>
                    <a:p>
                      <a:r>
                        <a:rPr lang="en-GB" sz="1000" dirty="0">
                          <a:latin typeface="Montserrat" panose="00000500000000000000" pitchFamily="50" charset="0"/>
                        </a:rPr>
                        <a:t>2022 – England &amp; Wales</a:t>
                      </a:r>
                    </a:p>
                  </a:txBody>
                  <a:tcPr>
                    <a:solidFill>
                      <a:schemeClr val="tx2"/>
                    </a:solidFill>
                  </a:tcPr>
                </a:tc>
                <a:extLst>
                  <a:ext uri="{0D108BD9-81ED-4DB2-BD59-A6C34878D82A}">
                    <a16:rowId xmlns:a16="http://schemas.microsoft.com/office/drawing/2014/main" val="1941645921"/>
                  </a:ext>
                </a:extLst>
              </a:tr>
              <a:tr h="160752">
                <a:tc>
                  <a:txBody>
                    <a:bodyPr/>
                    <a:lstStyle/>
                    <a:p>
                      <a:r>
                        <a:rPr lang="en-GB" sz="1000" dirty="0">
                          <a:latin typeface="Montserrat" panose="00000500000000000000" pitchFamily="50" charset="0"/>
                        </a:rPr>
                        <a:t>Paediatrician with expertise OR paediatric neurologist (PI.1)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90%</a:t>
                      </a:r>
                    </a:p>
                  </a:txBody>
                  <a:tcPr/>
                </a:tc>
                <a:tc>
                  <a:txBody>
                    <a:bodyPr/>
                    <a:lstStyle/>
                    <a:p>
                      <a:r>
                        <a:rPr lang="en-GB" sz="1000" dirty="0">
                          <a:latin typeface="Montserrat" panose="00000500000000000000" pitchFamily="50" charset="0"/>
                        </a:rPr>
                        <a:t>95%</a:t>
                      </a:r>
                    </a:p>
                  </a:txBody>
                  <a:tcPr/>
                </a:tc>
                <a:tc>
                  <a:txBody>
                    <a:bodyPr/>
                    <a:lstStyle/>
                    <a:p>
                      <a:r>
                        <a:rPr lang="en-GB" sz="1000" dirty="0">
                          <a:latin typeface="Montserrat" panose="00000500000000000000" pitchFamily="50" charset="0"/>
                        </a:rPr>
                        <a:t>95%</a:t>
                      </a:r>
                    </a:p>
                  </a:txBody>
                  <a:tcPr/>
                </a:tc>
                <a:tc>
                  <a:txBody>
                    <a:bodyPr/>
                    <a:lstStyle/>
                    <a:p>
                      <a:r>
                        <a:rPr lang="en-GB" sz="1000" dirty="0">
                          <a:latin typeface="Montserrat" panose="00000500000000000000" pitchFamily="50" charset="0"/>
                        </a:rPr>
                        <a:t>100%</a:t>
                      </a:r>
                    </a:p>
                  </a:txBody>
                  <a:tcPr/>
                </a:tc>
                <a:tc>
                  <a:txBody>
                    <a:bodyPr/>
                    <a:lstStyle/>
                    <a:p>
                      <a:r>
                        <a:rPr lang="en-GB" sz="1000" b="1" dirty="0">
                          <a:solidFill>
                            <a:schemeClr val="bg1"/>
                          </a:solidFill>
                          <a:latin typeface="Montserrat" panose="00000500000000000000" pitchFamily="50" charset="0"/>
                        </a:rPr>
                        <a:t>82%</a:t>
                      </a:r>
                    </a:p>
                  </a:txBody>
                  <a:tcPr>
                    <a:solidFill>
                      <a:schemeClr val="accent1"/>
                    </a:solidFill>
                  </a:tcPr>
                </a:tc>
                <a:tc>
                  <a:txBody>
                    <a:bodyPr/>
                    <a:lstStyle/>
                    <a:p>
                      <a:r>
                        <a:rPr lang="en-GB" sz="1000" b="1" dirty="0">
                          <a:solidFill>
                            <a:schemeClr val="bg1"/>
                          </a:solidFill>
                          <a:latin typeface="Montserrat" panose="00000500000000000000" pitchFamily="50" charset="0"/>
                        </a:rPr>
                        <a:t>88%</a:t>
                      </a:r>
                    </a:p>
                  </a:txBody>
                  <a:tcPr>
                    <a:solidFill>
                      <a:schemeClr val="accent1"/>
                    </a:solidFill>
                  </a:tcPr>
                </a:tc>
                <a:tc>
                  <a:txBody>
                    <a:bodyPr/>
                    <a:lstStyle/>
                    <a:p>
                      <a:r>
                        <a:rPr lang="en-GB" sz="1000" b="1" dirty="0">
                          <a:solidFill>
                            <a:schemeClr val="bg1"/>
                          </a:solidFill>
                          <a:latin typeface="Montserrat" panose="00000500000000000000" pitchFamily="50" charset="0"/>
                        </a:rPr>
                        <a:t>95%</a:t>
                      </a:r>
                    </a:p>
                  </a:txBody>
                  <a:tcPr>
                    <a:solidFill>
                      <a:schemeClr val="tx2"/>
                    </a:solidFill>
                  </a:tcPr>
                </a:tc>
                <a:tc>
                  <a:txBody>
                    <a:bodyPr/>
                    <a:lstStyle/>
                    <a:p>
                      <a:r>
                        <a:rPr lang="en-GB" sz="1000" b="1" dirty="0">
                          <a:solidFill>
                            <a:schemeClr val="bg1"/>
                          </a:solidFill>
                          <a:latin typeface="Montserrat" panose="00000500000000000000" pitchFamily="50" charset="0"/>
                        </a:rPr>
                        <a:t>91%</a:t>
                      </a:r>
                    </a:p>
                  </a:txBody>
                  <a:tcPr>
                    <a:solidFill>
                      <a:schemeClr val="tx2"/>
                    </a:solidFill>
                  </a:tcPr>
                </a:tc>
                <a:extLst>
                  <a:ext uri="{0D108BD9-81ED-4DB2-BD59-A6C34878D82A}">
                    <a16:rowId xmlns:a16="http://schemas.microsoft.com/office/drawing/2014/main" val="2669180010"/>
                  </a:ext>
                </a:extLst>
              </a:tr>
              <a:tr h="160752">
                <a:tc>
                  <a:txBody>
                    <a:bodyPr/>
                    <a:lstStyle/>
                    <a:p>
                      <a:r>
                        <a:rPr lang="en-GB" sz="1000" dirty="0">
                          <a:latin typeface="Montserrat" panose="00000500000000000000" pitchFamily="50" charset="0"/>
                        </a:rPr>
                        <a:t>Paediatrician with expertise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90%</a:t>
                      </a:r>
                    </a:p>
                  </a:txBody>
                  <a:tcPr/>
                </a:tc>
                <a:tc>
                  <a:txBody>
                    <a:bodyPr/>
                    <a:lstStyle/>
                    <a:p>
                      <a:r>
                        <a:rPr lang="en-GB" sz="1000" dirty="0">
                          <a:latin typeface="Montserrat" panose="00000500000000000000" pitchFamily="50" charset="0"/>
                        </a:rPr>
                        <a:t>95%</a:t>
                      </a:r>
                    </a:p>
                  </a:txBody>
                  <a:tcPr/>
                </a:tc>
                <a:tc>
                  <a:txBody>
                    <a:bodyPr/>
                    <a:lstStyle/>
                    <a:p>
                      <a:r>
                        <a:rPr lang="en-GB" sz="1000" dirty="0">
                          <a:latin typeface="Montserrat" panose="00000500000000000000" pitchFamily="50" charset="0"/>
                        </a:rPr>
                        <a:t>85%</a:t>
                      </a:r>
                    </a:p>
                  </a:txBody>
                  <a:tcPr/>
                </a:tc>
                <a:tc>
                  <a:txBody>
                    <a:bodyPr/>
                    <a:lstStyle/>
                    <a:p>
                      <a:r>
                        <a:rPr lang="en-GB" sz="1000" dirty="0">
                          <a:latin typeface="Montserrat" panose="00000500000000000000" pitchFamily="50" charset="0"/>
                        </a:rPr>
                        <a:t>100%</a:t>
                      </a:r>
                    </a:p>
                  </a:txBody>
                  <a:tcPr/>
                </a:tc>
                <a:tc>
                  <a:txBody>
                    <a:bodyPr/>
                    <a:lstStyle/>
                    <a:p>
                      <a:r>
                        <a:rPr lang="en-GB" sz="1000" b="1" dirty="0">
                          <a:solidFill>
                            <a:schemeClr val="bg1"/>
                          </a:solidFill>
                          <a:latin typeface="Montserrat" panose="00000500000000000000" pitchFamily="50" charset="0"/>
                        </a:rPr>
                        <a:t>90%</a:t>
                      </a:r>
                    </a:p>
                  </a:txBody>
                  <a:tcPr>
                    <a:solidFill>
                      <a:schemeClr val="accent1"/>
                    </a:solidFill>
                  </a:tcPr>
                </a:tc>
                <a:tc>
                  <a:txBody>
                    <a:bodyPr/>
                    <a:lstStyle/>
                    <a:p>
                      <a:r>
                        <a:rPr lang="en-GB" sz="1000" b="1" dirty="0">
                          <a:solidFill>
                            <a:schemeClr val="bg1"/>
                          </a:solidFill>
                          <a:latin typeface="Montserrat" panose="00000500000000000000" pitchFamily="50" charset="0"/>
                        </a:rPr>
                        <a:t>85%</a:t>
                      </a:r>
                    </a:p>
                  </a:txBody>
                  <a:tcPr>
                    <a:solidFill>
                      <a:schemeClr val="accent1"/>
                    </a:solidFill>
                  </a:tcPr>
                </a:tc>
                <a:tc>
                  <a:txBody>
                    <a:bodyPr/>
                    <a:lstStyle/>
                    <a:p>
                      <a:r>
                        <a:rPr lang="en-GB" sz="1000" b="1" dirty="0">
                          <a:solidFill>
                            <a:schemeClr val="bg1"/>
                          </a:solidFill>
                          <a:latin typeface="Montserrat" panose="00000500000000000000" pitchFamily="50" charset="0"/>
                        </a:rPr>
                        <a:t>96%</a:t>
                      </a:r>
                    </a:p>
                  </a:txBody>
                  <a:tcPr>
                    <a:solidFill>
                      <a:schemeClr val="tx2"/>
                    </a:solidFill>
                  </a:tcPr>
                </a:tc>
                <a:tc>
                  <a:txBody>
                    <a:bodyPr/>
                    <a:lstStyle/>
                    <a:p>
                      <a:r>
                        <a:rPr lang="en-GB" sz="1000" b="1" dirty="0">
                          <a:solidFill>
                            <a:schemeClr val="bg1"/>
                          </a:solidFill>
                          <a:latin typeface="Montserrat" panose="00000500000000000000" pitchFamily="50" charset="0"/>
                        </a:rPr>
                        <a:t>89%</a:t>
                      </a:r>
                    </a:p>
                  </a:txBody>
                  <a:tcPr>
                    <a:solidFill>
                      <a:schemeClr val="tx2"/>
                    </a:solidFill>
                  </a:tcPr>
                </a:tc>
                <a:extLst>
                  <a:ext uri="{0D108BD9-81ED-4DB2-BD59-A6C34878D82A}">
                    <a16:rowId xmlns:a16="http://schemas.microsoft.com/office/drawing/2014/main" val="3516153032"/>
                  </a:ext>
                </a:extLst>
              </a:tr>
              <a:tr h="160752">
                <a:tc>
                  <a:txBody>
                    <a:bodyPr/>
                    <a:lstStyle/>
                    <a:p>
                      <a:r>
                        <a:rPr lang="en-GB" sz="1000" dirty="0">
                          <a:latin typeface="Montserrat" panose="00000500000000000000" pitchFamily="50" charset="0"/>
                        </a:rPr>
                        <a:t>Paediatric neurologist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40%</a:t>
                      </a:r>
                    </a:p>
                  </a:txBody>
                  <a:tcPr/>
                </a:tc>
                <a:tc>
                  <a:txBody>
                    <a:bodyPr/>
                    <a:lstStyle/>
                    <a:p>
                      <a:r>
                        <a:rPr lang="en-GB" sz="1000" dirty="0">
                          <a:latin typeface="Montserrat" panose="00000500000000000000" pitchFamily="50" charset="0"/>
                        </a:rPr>
                        <a:t>33%</a:t>
                      </a:r>
                    </a:p>
                  </a:txBody>
                  <a:tcPr/>
                </a:tc>
                <a:tc>
                  <a:txBody>
                    <a:bodyPr/>
                    <a:lstStyle/>
                    <a:p>
                      <a:r>
                        <a:rPr lang="en-GB" sz="1000" dirty="0">
                          <a:latin typeface="Montserrat" panose="00000500000000000000" pitchFamily="50" charset="0"/>
                        </a:rPr>
                        <a:t>50%</a:t>
                      </a:r>
                    </a:p>
                  </a:txBody>
                  <a:tcPr/>
                </a:tc>
                <a:tc>
                  <a:txBody>
                    <a:bodyPr/>
                    <a:lstStyle/>
                    <a:p>
                      <a:r>
                        <a:rPr lang="en-GB" sz="1000" dirty="0">
                          <a:latin typeface="Montserrat" panose="00000500000000000000" pitchFamily="50" charset="0"/>
                        </a:rPr>
                        <a:t>30%</a:t>
                      </a:r>
                    </a:p>
                  </a:txBody>
                  <a:tcPr/>
                </a:tc>
                <a:tc>
                  <a:txBody>
                    <a:bodyPr/>
                    <a:lstStyle/>
                    <a:p>
                      <a:r>
                        <a:rPr lang="en-GB" sz="1000" b="1" dirty="0">
                          <a:solidFill>
                            <a:schemeClr val="bg1"/>
                          </a:solidFill>
                          <a:latin typeface="Montserrat" panose="00000500000000000000" pitchFamily="50" charset="0"/>
                        </a:rPr>
                        <a:t>24%</a:t>
                      </a:r>
                    </a:p>
                  </a:txBody>
                  <a:tcPr>
                    <a:solidFill>
                      <a:schemeClr val="accent1"/>
                    </a:solidFill>
                  </a:tcPr>
                </a:tc>
                <a:tc>
                  <a:txBody>
                    <a:bodyPr/>
                    <a:lstStyle/>
                    <a:p>
                      <a:r>
                        <a:rPr lang="en-GB" sz="1000" b="1" dirty="0">
                          <a:solidFill>
                            <a:schemeClr val="bg1"/>
                          </a:solidFill>
                          <a:latin typeface="Montserrat" panose="00000500000000000000" pitchFamily="50" charset="0"/>
                        </a:rPr>
                        <a:t>25%</a:t>
                      </a:r>
                    </a:p>
                  </a:txBody>
                  <a:tcPr>
                    <a:solidFill>
                      <a:schemeClr val="accent1"/>
                    </a:solidFill>
                  </a:tcPr>
                </a:tc>
                <a:tc>
                  <a:txBody>
                    <a:bodyPr/>
                    <a:lstStyle/>
                    <a:p>
                      <a:r>
                        <a:rPr lang="en-GB" sz="1000" b="1" dirty="0">
                          <a:solidFill>
                            <a:schemeClr val="bg1"/>
                          </a:solidFill>
                          <a:latin typeface="Montserrat" panose="00000500000000000000" pitchFamily="50" charset="0"/>
                        </a:rPr>
                        <a:t>11%</a:t>
                      </a:r>
                    </a:p>
                  </a:txBody>
                  <a:tcPr>
                    <a:solidFill>
                      <a:schemeClr val="tx2"/>
                    </a:solidFill>
                  </a:tcPr>
                </a:tc>
                <a:tc>
                  <a:txBody>
                    <a:bodyPr/>
                    <a:lstStyle/>
                    <a:p>
                      <a:r>
                        <a:rPr lang="en-GB" sz="1000" b="1" dirty="0">
                          <a:solidFill>
                            <a:schemeClr val="bg1"/>
                          </a:solidFill>
                          <a:latin typeface="Montserrat" panose="00000500000000000000" pitchFamily="50" charset="0"/>
                        </a:rPr>
                        <a:t>20%</a:t>
                      </a:r>
                    </a:p>
                  </a:txBody>
                  <a:tcPr>
                    <a:solidFill>
                      <a:schemeClr val="tx2"/>
                    </a:solidFill>
                  </a:tcPr>
                </a:tc>
                <a:extLst>
                  <a:ext uri="{0D108BD9-81ED-4DB2-BD59-A6C34878D82A}">
                    <a16:rowId xmlns:a16="http://schemas.microsoft.com/office/drawing/2014/main" val="842846273"/>
                  </a:ext>
                </a:extLst>
              </a:tr>
              <a:tr h="160752">
                <a:tc>
                  <a:txBody>
                    <a:bodyPr/>
                    <a:lstStyle/>
                    <a:p>
                      <a:r>
                        <a:rPr lang="en-GB" sz="1000" dirty="0">
                          <a:latin typeface="Montserrat" panose="00000500000000000000" pitchFamily="50" charset="0"/>
                        </a:rPr>
                        <a:t>Epilepsy specialist nurse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100%</a:t>
                      </a:r>
                    </a:p>
                  </a:txBody>
                  <a:tcPr/>
                </a:tc>
                <a:tc>
                  <a:txBody>
                    <a:bodyPr/>
                    <a:lstStyle/>
                    <a:p>
                      <a:r>
                        <a:rPr lang="en-GB" sz="1000" dirty="0">
                          <a:latin typeface="Montserrat" panose="00000500000000000000" pitchFamily="50" charset="0"/>
                        </a:rPr>
                        <a:t>86%</a:t>
                      </a:r>
                    </a:p>
                  </a:txBody>
                  <a:tcPr/>
                </a:tc>
                <a:tc>
                  <a:txBody>
                    <a:bodyPr/>
                    <a:lstStyle/>
                    <a:p>
                      <a:r>
                        <a:rPr lang="en-GB" sz="1000" dirty="0">
                          <a:latin typeface="Montserrat" panose="00000500000000000000" pitchFamily="50" charset="0"/>
                        </a:rPr>
                        <a:t>90%</a:t>
                      </a:r>
                    </a:p>
                  </a:txBody>
                  <a:tcPr/>
                </a:tc>
                <a:tc>
                  <a:txBody>
                    <a:bodyPr/>
                    <a:lstStyle/>
                    <a:p>
                      <a:r>
                        <a:rPr lang="en-GB" sz="1000" dirty="0">
                          <a:latin typeface="Montserrat" panose="00000500000000000000" pitchFamily="50" charset="0"/>
                        </a:rPr>
                        <a:t>95%</a:t>
                      </a:r>
                    </a:p>
                  </a:txBody>
                  <a:tcPr/>
                </a:tc>
                <a:tc>
                  <a:txBody>
                    <a:bodyPr/>
                    <a:lstStyle/>
                    <a:p>
                      <a:r>
                        <a:rPr lang="en-GB" sz="1000" b="1" dirty="0">
                          <a:solidFill>
                            <a:schemeClr val="bg1"/>
                          </a:solidFill>
                          <a:latin typeface="Montserrat" panose="00000500000000000000" pitchFamily="50" charset="0"/>
                        </a:rPr>
                        <a:t>83%</a:t>
                      </a:r>
                    </a:p>
                  </a:txBody>
                  <a:tcPr>
                    <a:solidFill>
                      <a:schemeClr val="accent1"/>
                    </a:solidFill>
                  </a:tcPr>
                </a:tc>
                <a:tc>
                  <a:txBody>
                    <a:bodyPr/>
                    <a:lstStyle/>
                    <a:p>
                      <a:r>
                        <a:rPr lang="en-GB" sz="1000" b="1" dirty="0">
                          <a:solidFill>
                            <a:schemeClr val="bg1"/>
                          </a:solidFill>
                          <a:latin typeface="Montserrat" panose="00000500000000000000" pitchFamily="50" charset="0"/>
                        </a:rPr>
                        <a:t>80%</a:t>
                      </a:r>
                    </a:p>
                  </a:txBody>
                  <a:tcPr>
                    <a:solidFill>
                      <a:schemeClr val="accent1"/>
                    </a:solidFill>
                  </a:tcPr>
                </a:tc>
                <a:tc>
                  <a:txBody>
                    <a:bodyPr/>
                    <a:lstStyle/>
                    <a:p>
                      <a:r>
                        <a:rPr lang="en-GB" sz="1000" b="1" dirty="0">
                          <a:solidFill>
                            <a:schemeClr val="bg1"/>
                          </a:solidFill>
                          <a:latin typeface="Montserrat" panose="00000500000000000000" pitchFamily="50" charset="0"/>
                        </a:rPr>
                        <a:t>96%</a:t>
                      </a:r>
                    </a:p>
                  </a:txBody>
                  <a:tcPr>
                    <a:solidFill>
                      <a:schemeClr val="tx2"/>
                    </a:solidFill>
                  </a:tcPr>
                </a:tc>
                <a:tc>
                  <a:txBody>
                    <a:bodyPr/>
                    <a:lstStyle/>
                    <a:p>
                      <a:r>
                        <a:rPr lang="en-GB" sz="1000" b="1" dirty="0">
                          <a:solidFill>
                            <a:schemeClr val="bg1"/>
                          </a:solidFill>
                          <a:latin typeface="Montserrat" panose="00000500000000000000" pitchFamily="50" charset="0"/>
                        </a:rPr>
                        <a:t>80%</a:t>
                      </a:r>
                    </a:p>
                  </a:txBody>
                  <a:tcPr>
                    <a:solidFill>
                      <a:schemeClr val="tx2"/>
                    </a:solidFill>
                  </a:tcPr>
                </a:tc>
                <a:extLst>
                  <a:ext uri="{0D108BD9-81ED-4DB2-BD59-A6C34878D82A}">
                    <a16:rowId xmlns:a16="http://schemas.microsoft.com/office/drawing/2014/main" val="2608508362"/>
                  </a:ext>
                </a:extLst>
              </a:tr>
            </a:tbl>
          </a:graphicData>
        </a:graphic>
      </p:graphicFrame>
      <p:sp>
        <p:nvSpPr>
          <p:cNvPr id="4" name="TextBox 3">
            <a:extLst>
              <a:ext uri="{FF2B5EF4-FFF2-40B4-BE49-F238E27FC236}">
                <a16:creationId xmlns:a16="http://schemas.microsoft.com/office/drawing/2014/main" id="{D601F0B5-D5E0-FFC9-7C0B-D091A3BF9537}"/>
              </a:ext>
            </a:extLst>
          </p:cNvPr>
          <p:cNvSpPr txBox="1"/>
          <p:nvPr/>
        </p:nvSpPr>
        <p:spPr>
          <a:xfrm>
            <a:off x="326425" y="1347614"/>
            <a:ext cx="8350029" cy="1400833"/>
          </a:xfrm>
          <a:prstGeom prst="rect">
            <a:avLst/>
          </a:prstGeom>
          <a:solidFill>
            <a:schemeClr val="accent1">
              <a:lumMod val="20000"/>
              <a:lumOff val="80000"/>
            </a:schemeClr>
          </a:solidFill>
        </p:spPr>
        <p:txBody>
          <a:bodyPr wrap="square" rtlCol="0">
            <a:spAutoFit/>
          </a:bodyPr>
          <a:lstStyle/>
          <a:p>
            <a:pPr algn="just">
              <a:lnSpc>
                <a:spcPct val="150000"/>
              </a:lnSpc>
            </a:pPr>
            <a:r>
              <a:rPr lang="en-GB" sz="1100" b="1" dirty="0">
                <a:latin typeface="Montserrat" panose="00000500000000000000" pitchFamily="50" charset="0"/>
              </a:rPr>
              <a:t>Airedale paediatric epilepsy service have continuously been able to provide CYP with access to a paediatric consultant with ‘expertise in epilepsy, offering a defined consultant or associate specialist led epilepsy clinic seeing patients at a secondary level. </a:t>
            </a:r>
          </a:p>
          <a:p>
            <a:pPr algn="just">
              <a:lnSpc>
                <a:spcPct val="150000"/>
              </a:lnSpc>
            </a:pPr>
            <a:endParaRPr lang="en-GB" sz="300" b="1" dirty="0">
              <a:latin typeface="Montserrat" panose="00000500000000000000" pitchFamily="50" charset="0"/>
            </a:endParaRPr>
          </a:p>
          <a:p>
            <a:pPr algn="just">
              <a:lnSpc>
                <a:spcPct val="150000"/>
              </a:lnSpc>
            </a:pPr>
            <a:r>
              <a:rPr lang="en-GB" sz="1100" b="1" dirty="0">
                <a:latin typeface="Montserrat" panose="00000500000000000000" pitchFamily="50" charset="0"/>
              </a:rPr>
              <a:t>The percentage of CYP with input from a Paediatrician with expertise increased from 85% 2021 to 100% in 2022, achieving above regional and national averages.</a:t>
            </a:r>
          </a:p>
        </p:txBody>
      </p:sp>
      <p:sp>
        <p:nvSpPr>
          <p:cNvPr id="3" name="Content Placeholder 4">
            <a:extLst>
              <a:ext uri="{FF2B5EF4-FFF2-40B4-BE49-F238E27FC236}">
                <a16:creationId xmlns:a16="http://schemas.microsoft.com/office/drawing/2014/main" id="{8B063F68-4F47-0861-CC7A-DFB2283ED618}"/>
              </a:ext>
            </a:extLst>
          </p:cNvPr>
          <p:cNvSpPr txBox="1">
            <a:spLocks noGrp="1"/>
          </p:cNvSpPr>
          <p:nvPr>
            <p:ph idx="1"/>
          </p:nvPr>
        </p:nvSpPr>
        <p:spPr>
          <a:xfrm>
            <a:off x="326425" y="696072"/>
            <a:ext cx="8350029" cy="569836"/>
          </a:xfrm>
          <a:prstGeom prst="rect">
            <a:avLst/>
          </a:prstGeom>
          <a:noFill/>
        </p:spPr>
        <p:txBody>
          <a:bodyPr wrap="square" rtlCol="0">
            <a:spAutoFit/>
          </a:bodyPr>
          <a:lstStyle/>
          <a:p>
            <a:pPr marL="0" indent="0">
              <a:lnSpc>
                <a:spcPct val="150000"/>
              </a:lnSpc>
              <a:buNone/>
            </a:pPr>
            <a:r>
              <a:rPr lang="en-GB" sz="1100" dirty="0">
                <a:solidFill>
                  <a:schemeClr val="tx1"/>
                </a:solidFill>
                <a:latin typeface="Montserrat" panose="00000500000000000000" pitchFamily="50" charset="0"/>
              </a:rPr>
              <a:t>NICE recommends that children and young people presenting with suspected seizure are seen by a specialist in the diagnosis and management of epilepsies within 2 weeks of presentation (Quality statement 1).</a:t>
            </a:r>
          </a:p>
        </p:txBody>
      </p:sp>
    </p:spTree>
    <p:extLst>
      <p:ext uri="{BB962C8B-B14F-4D97-AF65-F5344CB8AC3E}">
        <p14:creationId xmlns:p14="http://schemas.microsoft.com/office/powerpoint/2010/main" val="3992568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ABD1D-BB3B-B642-5E59-58E0D4FB1023}"/>
              </a:ext>
            </a:extLst>
          </p:cNvPr>
          <p:cNvSpPr>
            <a:spLocks noGrp="1"/>
          </p:cNvSpPr>
          <p:nvPr>
            <p:ph type="title"/>
          </p:nvPr>
        </p:nvSpPr>
        <p:spPr/>
        <p:txBody>
          <a:bodyPr>
            <a:noAutofit/>
          </a:bodyPr>
          <a:lstStyle/>
          <a:p>
            <a:r>
              <a:rPr lang="en-GB" sz="2000" dirty="0"/>
              <a:t>Audit results cohort 3/4 - Time since first referral – Airedale NHS Foundation Trust</a:t>
            </a:r>
          </a:p>
        </p:txBody>
      </p:sp>
      <p:graphicFrame>
        <p:nvGraphicFramePr>
          <p:cNvPr id="4" name="Table 3">
            <a:extLst>
              <a:ext uri="{FF2B5EF4-FFF2-40B4-BE49-F238E27FC236}">
                <a16:creationId xmlns:a16="http://schemas.microsoft.com/office/drawing/2014/main" id="{A98331AA-5F67-C579-A194-E2B78669F51E}"/>
              </a:ext>
            </a:extLst>
          </p:cNvPr>
          <p:cNvGraphicFramePr>
            <a:graphicFrameLocks/>
          </p:cNvGraphicFramePr>
          <p:nvPr>
            <p:extLst>
              <p:ext uri="{D42A27DB-BD31-4B8C-83A1-F6EECF244321}">
                <p14:modId xmlns:p14="http://schemas.microsoft.com/office/powerpoint/2010/main" val="1152100230"/>
              </p:ext>
            </p:extLst>
          </p:nvPr>
        </p:nvGraphicFramePr>
        <p:xfrm>
          <a:off x="395536" y="1995686"/>
          <a:ext cx="8274433" cy="2743200"/>
        </p:xfrm>
        <a:graphic>
          <a:graphicData uri="http://schemas.openxmlformats.org/drawingml/2006/table">
            <a:tbl>
              <a:tblPr firstRow="1" bandRow="1">
                <a:tableStyleId>{5C22544A-7EE6-4342-B048-85BDC9FD1C3A}</a:tableStyleId>
              </a:tblPr>
              <a:tblGrid>
                <a:gridCol w="2228656">
                  <a:extLst>
                    <a:ext uri="{9D8B030D-6E8A-4147-A177-3AD203B41FA5}">
                      <a16:colId xmlns:a16="http://schemas.microsoft.com/office/drawing/2014/main" val="2747569197"/>
                    </a:ext>
                  </a:extLst>
                </a:gridCol>
                <a:gridCol w="896124">
                  <a:extLst>
                    <a:ext uri="{9D8B030D-6E8A-4147-A177-3AD203B41FA5}">
                      <a16:colId xmlns:a16="http://schemas.microsoft.com/office/drawing/2014/main" val="1437774267"/>
                    </a:ext>
                  </a:extLst>
                </a:gridCol>
                <a:gridCol w="726678">
                  <a:extLst>
                    <a:ext uri="{9D8B030D-6E8A-4147-A177-3AD203B41FA5}">
                      <a16:colId xmlns:a16="http://schemas.microsoft.com/office/drawing/2014/main" val="2446160347"/>
                    </a:ext>
                  </a:extLst>
                </a:gridCol>
                <a:gridCol w="726678">
                  <a:extLst>
                    <a:ext uri="{9D8B030D-6E8A-4147-A177-3AD203B41FA5}">
                      <a16:colId xmlns:a16="http://schemas.microsoft.com/office/drawing/2014/main" val="2770801612"/>
                    </a:ext>
                  </a:extLst>
                </a:gridCol>
                <a:gridCol w="726678">
                  <a:extLst>
                    <a:ext uri="{9D8B030D-6E8A-4147-A177-3AD203B41FA5}">
                      <a16:colId xmlns:a16="http://schemas.microsoft.com/office/drawing/2014/main" val="623903400"/>
                    </a:ext>
                  </a:extLst>
                </a:gridCol>
                <a:gridCol w="726678">
                  <a:extLst>
                    <a:ext uri="{9D8B030D-6E8A-4147-A177-3AD203B41FA5}">
                      <a16:colId xmlns:a16="http://schemas.microsoft.com/office/drawing/2014/main" val="3618422346"/>
                    </a:ext>
                  </a:extLst>
                </a:gridCol>
                <a:gridCol w="802781">
                  <a:extLst>
                    <a:ext uri="{9D8B030D-6E8A-4147-A177-3AD203B41FA5}">
                      <a16:colId xmlns:a16="http://schemas.microsoft.com/office/drawing/2014/main" val="3631826385"/>
                    </a:ext>
                  </a:extLst>
                </a:gridCol>
                <a:gridCol w="650575">
                  <a:extLst>
                    <a:ext uri="{9D8B030D-6E8A-4147-A177-3AD203B41FA5}">
                      <a16:colId xmlns:a16="http://schemas.microsoft.com/office/drawing/2014/main" val="159809704"/>
                    </a:ext>
                  </a:extLst>
                </a:gridCol>
                <a:gridCol w="789585">
                  <a:extLst>
                    <a:ext uri="{9D8B030D-6E8A-4147-A177-3AD203B41FA5}">
                      <a16:colId xmlns:a16="http://schemas.microsoft.com/office/drawing/2014/main" val="3949843964"/>
                    </a:ext>
                  </a:extLst>
                </a:gridCol>
              </a:tblGrid>
              <a:tr h="443702">
                <a:tc>
                  <a:txBody>
                    <a:bodyPr/>
                    <a:lstStyle/>
                    <a:p>
                      <a:r>
                        <a:rPr lang="en-GB" sz="1000" dirty="0">
                          <a:latin typeface="Montserrat" panose="00000500000000000000" pitchFamily="50" charset="0"/>
                        </a:rPr>
                        <a:t>Time since first referral to first paediatric assessment</a:t>
                      </a:r>
                    </a:p>
                  </a:txBody>
                  <a:tcPr/>
                </a:tc>
                <a:tc>
                  <a:txBody>
                    <a:bodyPr/>
                    <a:lstStyle/>
                    <a:p>
                      <a:r>
                        <a:rPr lang="en-GB" sz="1000" dirty="0">
                          <a:latin typeface="Montserrat" panose="00000500000000000000" pitchFamily="50" charset="0"/>
                        </a:rPr>
                        <a:t>2019</a:t>
                      </a:r>
                    </a:p>
                  </a:txBody>
                  <a:tcPr/>
                </a:tc>
                <a:tc>
                  <a:txBody>
                    <a:bodyPr/>
                    <a:lstStyle/>
                    <a:p>
                      <a:r>
                        <a:rPr lang="en-GB" sz="1000" dirty="0">
                          <a:latin typeface="Montserrat" panose="00000500000000000000" pitchFamily="50" charset="0"/>
                        </a:rPr>
                        <a:t>2020</a:t>
                      </a:r>
                    </a:p>
                  </a:txBody>
                  <a:tcPr/>
                </a:tc>
                <a:tc>
                  <a:txBody>
                    <a:bodyPr/>
                    <a:lstStyle/>
                    <a:p>
                      <a:r>
                        <a:rPr lang="en-GB" sz="1000" dirty="0">
                          <a:latin typeface="Montserrat" panose="00000500000000000000" pitchFamily="50" charset="0"/>
                        </a:rPr>
                        <a:t>2021</a:t>
                      </a:r>
                    </a:p>
                  </a:txBody>
                  <a:tcPr/>
                </a:tc>
                <a:tc>
                  <a:txBody>
                    <a:bodyPr/>
                    <a:lstStyle/>
                    <a:p>
                      <a:r>
                        <a:rPr lang="en-GB" sz="1000" dirty="0">
                          <a:latin typeface="Montserrat" panose="00000500000000000000" pitchFamily="50" charset="0"/>
                        </a:rPr>
                        <a:t>2022</a:t>
                      </a:r>
                    </a:p>
                  </a:txBody>
                  <a:tcPr/>
                </a:tc>
                <a:tc>
                  <a:txBody>
                    <a:bodyPr/>
                    <a:lstStyle/>
                    <a:p>
                      <a:r>
                        <a:rPr lang="en-GB" sz="1000" dirty="0">
                          <a:latin typeface="Montserrat" panose="00000500000000000000" pitchFamily="50" charset="0"/>
                        </a:rPr>
                        <a:t>2021 – YPEN</a:t>
                      </a:r>
                    </a:p>
                  </a:txBody>
                  <a:tcPr/>
                </a:tc>
                <a:tc>
                  <a:txBody>
                    <a:bodyPr/>
                    <a:lstStyle/>
                    <a:p>
                      <a:r>
                        <a:rPr lang="en-GB" sz="1000" dirty="0">
                          <a:latin typeface="Montserrat" panose="00000500000000000000" pitchFamily="50" charset="0"/>
                        </a:rPr>
                        <a:t>2021 – England &amp; Wales</a:t>
                      </a:r>
                    </a:p>
                  </a:txBody>
                  <a:tcPr/>
                </a:tc>
                <a:tc>
                  <a:txBody>
                    <a:bodyPr/>
                    <a:lstStyle/>
                    <a:p>
                      <a:r>
                        <a:rPr lang="en-GB" sz="1000" dirty="0">
                          <a:latin typeface="Montserrat" panose="00000500000000000000" pitchFamily="50" charset="0"/>
                        </a:rPr>
                        <a:t>2022 – YPEN</a:t>
                      </a:r>
                    </a:p>
                  </a:txBody>
                  <a:tcPr>
                    <a:solidFill>
                      <a:schemeClr val="tx2"/>
                    </a:solidFill>
                  </a:tcPr>
                </a:tc>
                <a:tc>
                  <a:txBody>
                    <a:bodyPr/>
                    <a:lstStyle/>
                    <a:p>
                      <a:r>
                        <a:rPr lang="en-GB" sz="1000" dirty="0">
                          <a:latin typeface="Montserrat" panose="00000500000000000000" pitchFamily="50" charset="0"/>
                        </a:rPr>
                        <a:t>2022 – England &amp; Wales</a:t>
                      </a:r>
                    </a:p>
                  </a:txBody>
                  <a:tcPr>
                    <a:solidFill>
                      <a:schemeClr val="tx2"/>
                    </a:solidFill>
                  </a:tcPr>
                </a:tc>
                <a:extLst>
                  <a:ext uri="{0D108BD9-81ED-4DB2-BD59-A6C34878D82A}">
                    <a16:rowId xmlns:a16="http://schemas.microsoft.com/office/drawing/2014/main" val="1941645921"/>
                  </a:ext>
                </a:extLst>
              </a:tr>
              <a:tr h="2068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latin typeface="Montserrat" panose="00000500000000000000" pitchFamily="50" charset="0"/>
                        </a:rPr>
                        <a:t>0 – 2 weeks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50%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38%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45%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25%</a:t>
                      </a:r>
                    </a:p>
                  </a:txBody>
                  <a:tcPr/>
                </a:tc>
                <a:tc>
                  <a:txBody>
                    <a:bodyPr/>
                    <a:lstStyle/>
                    <a:p>
                      <a:r>
                        <a:rPr lang="en-GB" sz="1000" b="1" dirty="0">
                          <a:solidFill>
                            <a:schemeClr val="bg1"/>
                          </a:solidFill>
                          <a:latin typeface="Montserrat" panose="00000500000000000000" pitchFamily="50" charset="0"/>
                        </a:rPr>
                        <a:t>19%</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23%</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25%</a:t>
                      </a:r>
                    </a:p>
                  </a:txBody>
                  <a:tcP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21%</a:t>
                      </a:r>
                    </a:p>
                  </a:txBody>
                  <a:tcPr>
                    <a:solidFill>
                      <a:schemeClr val="tx2"/>
                    </a:solidFill>
                  </a:tcPr>
                </a:tc>
                <a:extLst>
                  <a:ext uri="{0D108BD9-81ED-4DB2-BD59-A6C34878D82A}">
                    <a16:rowId xmlns:a16="http://schemas.microsoft.com/office/drawing/2014/main" val="3515799331"/>
                  </a:ext>
                </a:extLst>
              </a:tr>
              <a:tr h="2068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latin typeface="Montserrat" panose="00000500000000000000" pitchFamily="50" charset="0"/>
                        </a:rPr>
                        <a:t>2 – 4 weeks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10%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33%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10%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25%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14%</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12%</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17%</a:t>
                      </a:r>
                    </a:p>
                  </a:txBody>
                  <a:tcP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11%</a:t>
                      </a:r>
                    </a:p>
                  </a:txBody>
                  <a:tcPr>
                    <a:solidFill>
                      <a:schemeClr val="tx2"/>
                    </a:solidFill>
                  </a:tcPr>
                </a:tc>
                <a:extLst>
                  <a:ext uri="{0D108BD9-81ED-4DB2-BD59-A6C34878D82A}">
                    <a16:rowId xmlns:a16="http://schemas.microsoft.com/office/drawing/2014/main" val="2454006009"/>
                  </a:ext>
                </a:extLst>
              </a:tr>
              <a:tr h="2068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latin typeface="Montserrat" panose="00000500000000000000" pitchFamily="50" charset="0"/>
                        </a:rPr>
                        <a:t>4 – 6 weeks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10%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15%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15%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11%</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9%</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12%</a:t>
                      </a:r>
                    </a:p>
                  </a:txBody>
                  <a:tcP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11%</a:t>
                      </a:r>
                    </a:p>
                  </a:txBody>
                  <a:tcPr>
                    <a:solidFill>
                      <a:schemeClr val="tx2"/>
                    </a:solidFill>
                  </a:tcPr>
                </a:tc>
                <a:extLst>
                  <a:ext uri="{0D108BD9-81ED-4DB2-BD59-A6C34878D82A}">
                    <a16:rowId xmlns:a16="http://schemas.microsoft.com/office/drawing/2014/main" val="144094979"/>
                  </a:ext>
                </a:extLst>
              </a:tr>
              <a:tr h="2068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latin typeface="Montserrat" panose="00000500000000000000" pitchFamily="50" charset="0"/>
                        </a:rPr>
                        <a:t>6 – 8 weeks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10%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10%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6%</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7%</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12%</a:t>
                      </a:r>
                    </a:p>
                  </a:txBody>
                  <a:tcP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8%</a:t>
                      </a:r>
                    </a:p>
                  </a:txBody>
                  <a:tcPr>
                    <a:solidFill>
                      <a:schemeClr val="tx2"/>
                    </a:solidFill>
                  </a:tcPr>
                </a:tc>
                <a:extLst>
                  <a:ext uri="{0D108BD9-81ED-4DB2-BD59-A6C34878D82A}">
                    <a16:rowId xmlns:a16="http://schemas.microsoft.com/office/drawing/2014/main" val="1210961448"/>
                  </a:ext>
                </a:extLst>
              </a:tr>
              <a:tr h="2068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latin typeface="Montserrat" panose="00000500000000000000" pitchFamily="50" charset="0"/>
                        </a:rPr>
                        <a:t>8 – 10 weeks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6%</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5%</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11%</a:t>
                      </a:r>
                    </a:p>
                  </a:txBody>
                  <a:tcP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7%</a:t>
                      </a:r>
                    </a:p>
                  </a:txBody>
                  <a:tcPr>
                    <a:solidFill>
                      <a:schemeClr val="tx2"/>
                    </a:solidFill>
                  </a:tcPr>
                </a:tc>
                <a:extLst>
                  <a:ext uri="{0D108BD9-81ED-4DB2-BD59-A6C34878D82A}">
                    <a16:rowId xmlns:a16="http://schemas.microsoft.com/office/drawing/2014/main" val="3511756954"/>
                  </a:ext>
                </a:extLst>
              </a:tr>
              <a:tr h="2068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latin typeface="Montserrat" panose="00000500000000000000" pitchFamily="50" charset="0"/>
                        </a:rPr>
                        <a:t>10 – 12 weeks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10%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4%</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3%</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5%</a:t>
                      </a:r>
                    </a:p>
                  </a:txBody>
                  <a:tcP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5%</a:t>
                      </a:r>
                    </a:p>
                  </a:txBody>
                  <a:tcPr>
                    <a:solidFill>
                      <a:schemeClr val="tx2"/>
                    </a:solidFill>
                  </a:tcPr>
                </a:tc>
                <a:extLst>
                  <a:ext uri="{0D108BD9-81ED-4DB2-BD59-A6C34878D82A}">
                    <a16:rowId xmlns:a16="http://schemas.microsoft.com/office/drawing/2014/main" val="2344787346"/>
                  </a:ext>
                </a:extLst>
              </a:tr>
              <a:tr h="2068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latin typeface="Montserrat" panose="00000500000000000000" pitchFamily="50" charset="0"/>
                        </a:rPr>
                        <a:t>12 – 14 weeks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4%</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3%</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2%</a:t>
                      </a:r>
                    </a:p>
                  </a:txBody>
                  <a:tcP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3%</a:t>
                      </a:r>
                    </a:p>
                  </a:txBody>
                  <a:tcPr>
                    <a:solidFill>
                      <a:schemeClr val="tx2"/>
                    </a:solidFill>
                  </a:tcPr>
                </a:tc>
                <a:extLst>
                  <a:ext uri="{0D108BD9-81ED-4DB2-BD59-A6C34878D82A}">
                    <a16:rowId xmlns:a16="http://schemas.microsoft.com/office/drawing/2014/main" val="74051562"/>
                  </a:ext>
                </a:extLst>
              </a:tr>
              <a:tr h="2068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latin typeface="Montserrat" panose="00000500000000000000" pitchFamily="50" charset="0"/>
                        </a:rPr>
                        <a:t>14 – 16 weeks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2%</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2%</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1%</a:t>
                      </a:r>
                    </a:p>
                  </a:txBody>
                  <a:tcP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2%</a:t>
                      </a:r>
                    </a:p>
                  </a:txBody>
                  <a:tcPr>
                    <a:solidFill>
                      <a:schemeClr val="tx2"/>
                    </a:solidFill>
                  </a:tcPr>
                </a:tc>
                <a:extLst>
                  <a:ext uri="{0D108BD9-81ED-4DB2-BD59-A6C34878D82A}">
                    <a16:rowId xmlns:a16="http://schemas.microsoft.com/office/drawing/2014/main" val="2689735364"/>
                  </a:ext>
                </a:extLst>
              </a:tr>
              <a:tr h="2068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latin typeface="Montserrat" panose="00000500000000000000" pitchFamily="50" charset="0"/>
                        </a:rPr>
                        <a:t>16 + weeks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10%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20%</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13%</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9%</a:t>
                      </a:r>
                    </a:p>
                  </a:txBody>
                  <a:tcP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13%</a:t>
                      </a:r>
                    </a:p>
                  </a:txBody>
                  <a:tcPr>
                    <a:solidFill>
                      <a:schemeClr val="tx2"/>
                    </a:solidFill>
                  </a:tcPr>
                </a:tc>
                <a:extLst>
                  <a:ext uri="{0D108BD9-81ED-4DB2-BD59-A6C34878D82A}">
                    <a16:rowId xmlns:a16="http://schemas.microsoft.com/office/drawing/2014/main" val="1162702313"/>
                  </a:ext>
                </a:extLst>
              </a:tr>
            </a:tbl>
          </a:graphicData>
        </a:graphic>
      </p:graphicFrame>
      <p:sp>
        <p:nvSpPr>
          <p:cNvPr id="8" name="TextBox 7">
            <a:extLst>
              <a:ext uri="{FF2B5EF4-FFF2-40B4-BE49-F238E27FC236}">
                <a16:creationId xmlns:a16="http://schemas.microsoft.com/office/drawing/2014/main" id="{F791E84A-A454-6083-463F-5DB7A5F5C564}"/>
              </a:ext>
            </a:extLst>
          </p:cNvPr>
          <p:cNvSpPr txBox="1"/>
          <p:nvPr/>
        </p:nvSpPr>
        <p:spPr>
          <a:xfrm>
            <a:off x="395536" y="794534"/>
            <a:ext cx="8274433" cy="1077667"/>
          </a:xfrm>
          <a:prstGeom prst="rect">
            <a:avLst/>
          </a:prstGeom>
          <a:solidFill>
            <a:schemeClr val="accent1">
              <a:lumMod val="20000"/>
              <a:lumOff val="80000"/>
            </a:schemeClr>
          </a:solidFill>
        </p:spPr>
        <p:txBody>
          <a:bodyPr wrap="square" rtlCol="0">
            <a:spAutoFit/>
          </a:bodyPr>
          <a:lstStyle/>
          <a:p>
            <a:pPr algn="just">
              <a:lnSpc>
                <a:spcPct val="150000"/>
              </a:lnSpc>
            </a:pPr>
            <a:r>
              <a:rPr lang="en-GB" sz="1100" b="1" dirty="0">
                <a:latin typeface="Montserrat" panose="00000500000000000000" pitchFamily="50" charset="0"/>
              </a:rPr>
              <a:t>The percentage of CYP that were seen by a paediatrician with expertise in epilepsy within 2 weeks of first referral increased to 45% in 2021, above regional and national averages. In 2022, 25% of CYP were seen within 2 weeks of first referral achieving above national average. The percentage of CYP that were seen by a paediatrician with expertise in epilepsy at 16+ weeks was 10% in 2021 and 5% in 2022.</a:t>
            </a:r>
          </a:p>
        </p:txBody>
      </p:sp>
    </p:spTree>
    <p:extLst>
      <p:ext uri="{BB962C8B-B14F-4D97-AF65-F5344CB8AC3E}">
        <p14:creationId xmlns:p14="http://schemas.microsoft.com/office/powerpoint/2010/main" val="4143037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FB6F09-078A-2B59-D579-1AFB0BC3735F}"/>
              </a:ext>
            </a:extLst>
          </p:cNvPr>
          <p:cNvSpPr txBox="1">
            <a:spLocks/>
          </p:cNvSpPr>
          <p:nvPr/>
        </p:nvSpPr>
        <p:spPr>
          <a:xfrm>
            <a:off x="241412" y="331992"/>
            <a:ext cx="8229600" cy="4755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r>
              <a:rPr lang="en-GB" sz="2000" dirty="0"/>
              <a:t>Airedale NHS Foundation Trust​ – ICS West Yorkshire &amp; Harrogate Healthcare partnership (Reducing waiting times)</a:t>
            </a:r>
          </a:p>
          <a:p>
            <a:r>
              <a:rPr lang="en-GB" sz="2000" dirty="0"/>
              <a:t> </a:t>
            </a:r>
          </a:p>
        </p:txBody>
      </p:sp>
      <p:sp>
        <p:nvSpPr>
          <p:cNvPr id="3" name="TextBox 2">
            <a:extLst>
              <a:ext uri="{FF2B5EF4-FFF2-40B4-BE49-F238E27FC236}">
                <a16:creationId xmlns:a16="http://schemas.microsoft.com/office/drawing/2014/main" id="{68592B7F-3090-B863-15B8-9D594DEA8008}"/>
              </a:ext>
            </a:extLst>
          </p:cNvPr>
          <p:cNvSpPr txBox="1"/>
          <p:nvPr/>
        </p:nvSpPr>
        <p:spPr>
          <a:xfrm>
            <a:off x="241412" y="807554"/>
            <a:ext cx="8579060" cy="4293932"/>
          </a:xfrm>
          <a:prstGeom prst="rect">
            <a:avLst/>
          </a:prstGeom>
          <a:noFill/>
        </p:spPr>
        <p:txBody>
          <a:bodyPr wrap="square" rtlCol="0">
            <a:spAutoFit/>
          </a:bodyPr>
          <a:lstStyle/>
          <a:p>
            <a:pPr algn="just"/>
            <a:r>
              <a:rPr lang="en-GB" sz="1100" b="1" dirty="0">
                <a:latin typeface="Montserrat" panose="00000500000000000000" pitchFamily="50" charset="0"/>
                <a:cs typeface="Arial" panose="020B0604020202020204" pitchFamily="34" charset="0"/>
              </a:rPr>
              <a:t>Outcomes</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Overall, the service was able to increase the number of patients seen within 2 weeks of referral (epilepsy and non-epilepsy) by 46.34%.</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The service has established improved relationships and engagement with ED staff.</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Increased effective engagement with patients and families when obtaining their views on continuous improvement and how to maintain a high standard of care.</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National audit results show that the percentage of CYP with input from a paediatrician with expertise increased from 85% in 2021 to 100% in 2022, achieving above regional and national averages.</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The percentage of CYP that was seen by a paediatrician with expertise in epilepsy within 2 weeks of the first referral increased to 45% in 2021, above regional and national averages. In 2022, 25% of CYP were seen within 2 weeks of the first referral achieving above the national average.</a:t>
            </a:r>
          </a:p>
          <a:p>
            <a:pPr algn="just">
              <a:lnSpc>
                <a:spcPct val="150000"/>
              </a:lnSpc>
            </a:pPr>
            <a:r>
              <a:rPr lang="en-GB" sz="1100" b="1" dirty="0">
                <a:latin typeface="Montserrat" panose="00000500000000000000" pitchFamily="50" charset="0"/>
              </a:rPr>
              <a:t>Lessons learnt</a:t>
            </a:r>
            <a:endParaRPr lang="en-GB" sz="1100" dirty="0">
              <a:latin typeface="Montserrat" panose="00000500000000000000" pitchFamily="50" charset="0"/>
            </a:endParaRP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Collaboration and engagement with other departments (A+E, appointment clerks) have had a positive impact.</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Clear referral guidance and an efficient triaging system helped reduce waiting time.</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Providing RCPCH leaflets after children and young people have experienced a first seizure helped families with their concerns and provided increased knowledge.</a:t>
            </a:r>
          </a:p>
          <a:p>
            <a:pPr>
              <a:lnSpc>
                <a:spcPct val="150000"/>
              </a:lnSpc>
            </a:pPr>
            <a:r>
              <a:rPr lang="en-GB" sz="1100" b="1" dirty="0">
                <a:solidFill>
                  <a:schemeClr val="tx1"/>
                </a:solidFill>
                <a:latin typeface="Montserrat" panose="00000500000000000000" pitchFamily="50" charset="0"/>
                <a:cs typeface="Arial" panose="020B0604020202020204" pitchFamily="34" charset="0"/>
              </a:rPr>
              <a:t>Visual presentation of team project intervention   </a:t>
            </a:r>
            <a:r>
              <a:rPr lang="en-GB" sz="1100" b="1" dirty="0">
                <a:latin typeface="Montserrat" panose="00000500000000000000" pitchFamily="50" charset="0"/>
                <a:cs typeface="Arial" panose="020B0604020202020204" pitchFamily="34" charset="0"/>
                <a:hlinkClick r:id="rId2"/>
              </a:rPr>
              <a:t>Team poster</a:t>
            </a:r>
            <a:endParaRPr lang="en-GB" sz="1100" b="1" dirty="0">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652387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FB6F09-078A-2B59-D579-1AFB0BC3735F}"/>
              </a:ext>
            </a:extLst>
          </p:cNvPr>
          <p:cNvSpPr txBox="1">
            <a:spLocks/>
          </p:cNvSpPr>
          <p:nvPr/>
        </p:nvSpPr>
        <p:spPr>
          <a:xfrm>
            <a:off x="179512" y="-92546"/>
            <a:ext cx="8591712" cy="936104"/>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a:spcAft>
                <a:spcPts val="600"/>
              </a:spcAft>
            </a:pPr>
            <a:r>
              <a:rPr lang="en-GB" sz="2000" dirty="0"/>
              <a:t>Bradford NHS Foundation Trust​ – ICS West Yorkshire &amp; Harrogate Healthcare partnership (transition)</a:t>
            </a:r>
          </a:p>
        </p:txBody>
      </p:sp>
      <p:sp>
        <p:nvSpPr>
          <p:cNvPr id="2" name="TextBox 1">
            <a:extLst>
              <a:ext uri="{FF2B5EF4-FFF2-40B4-BE49-F238E27FC236}">
                <a16:creationId xmlns:a16="http://schemas.microsoft.com/office/drawing/2014/main" id="{8EC4B62A-06BD-DB06-C4A0-0F4E47402C42}"/>
              </a:ext>
            </a:extLst>
          </p:cNvPr>
          <p:cNvSpPr txBox="1"/>
          <p:nvPr/>
        </p:nvSpPr>
        <p:spPr>
          <a:xfrm>
            <a:off x="262900" y="699542"/>
            <a:ext cx="8508324" cy="4293932"/>
          </a:xfrm>
          <a:prstGeom prst="rect">
            <a:avLst/>
          </a:prstGeom>
          <a:noFill/>
        </p:spPr>
        <p:txBody>
          <a:bodyPr wrap="square" rtlCol="0">
            <a:spAutoFit/>
          </a:bodyPr>
          <a:lstStyle/>
          <a:p>
            <a:pPr algn="just">
              <a:lnSpc>
                <a:spcPct val="150000"/>
              </a:lnSpc>
            </a:pPr>
            <a:r>
              <a:rPr lang="en-GB" sz="1100" b="1" dirty="0">
                <a:latin typeface="Montserrat" panose="00000500000000000000" pitchFamily="50" charset="0"/>
                <a:cs typeface="Arial" panose="020B0604020202020204" pitchFamily="34" charset="0"/>
              </a:rPr>
              <a:t>Project aim</a:t>
            </a:r>
          </a:p>
          <a:p>
            <a:pPr>
              <a:lnSpc>
                <a:spcPct val="150000"/>
              </a:lnSpc>
            </a:pPr>
            <a:r>
              <a:rPr lang="en-GB" sz="1100" dirty="0">
                <a:latin typeface="Montserrat" panose="00000500000000000000" pitchFamily="50" charset="0"/>
                <a:cs typeface="Arial" panose="020B0604020202020204" pitchFamily="34" charset="0"/>
              </a:rPr>
              <a:t>To provide an equitable transition service by using group transition information sessions to young people with epilepsy aged 14, 15 and 16 years.</a:t>
            </a:r>
            <a:br>
              <a:rPr lang="en-GB" sz="1100" dirty="0">
                <a:latin typeface="Montserrat" panose="00000500000000000000" pitchFamily="50" charset="0"/>
                <a:cs typeface="Arial" panose="020B0604020202020204" pitchFamily="34" charset="0"/>
              </a:rPr>
            </a:br>
            <a:endParaRPr lang="en-GB" sz="1100" dirty="0">
              <a:latin typeface="Montserrat" panose="00000500000000000000" pitchFamily="50" charset="0"/>
              <a:cs typeface="Arial" panose="020B0604020202020204" pitchFamily="34" charset="0"/>
            </a:endParaRPr>
          </a:p>
          <a:p>
            <a:pPr algn="just"/>
            <a:r>
              <a:rPr lang="en-GB" sz="1100" b="1" dirty="0">
                <a:latin typeface="Montserrat" panose="00000500000000000000" pitchFamily="50" charset="0"/>
                <a:cs typeface="Arial" panose="020B0604020202020204" pitchFamily="34" charset="0"/>
              </a:rPr>
              <a:t>Background</a:t>
            </a:r>
          </a:p>
          <a:p>
            <a:pPr algn="just">
              <a:lnSpc>
                <a:spcPct val="150000"/>
              </a:lnSpc>
            </a:pPr>
            <a:r>
              <a:rPr lang="en-GB" sz="1100" dirty="0">
                <a:latin typeface="Montserrat" panose="00000500000000000000" pitchFamily="50" charset="0"/>
              </a:rPr>
              <a:t>Previously, the transition information session provided by children’s ESN visited young people with epilepsy at home and went through the ‘Ready, Steady, Go’ questionnaire to guide the discussion, which became ineffective. An internal audit was completed in January 2020, which showed that there were 84 young people with epilepsy aged 14, 15, and 16 years old on the service caseload. Only 12% of patients had received some transition input from the children’s ESN. This was due to the service being 50% understaffed (RCN guidelines). Additionally, ESNs were providing group information sessions to their patients, which proved an efficient and effective method of promoting patient education.</a:t>
            </a:r>
          </a:p>
          <a:p>
            <a:pPr algn="just">
              <a:lnSpc>
                <a:spcPct val="150000"/>
              </a:lnSpc>
            </a:pPr>
            <a:endParaRPr lang="en-GB" sz="1100" b="1" dirty="0">
              <a:latin typeface="Montserrat" panose="00000500000000000000" pitchFamily="50" charset="0"/>
            </a:endParaRPr>
          </a:p>
          <a:p>
            <a:pPr algn="just">
              <a:lnSpc>
                <a:spcPct val="150000"/>
              </a:lnSpc>
            </a:pPr>
            <a:r>
              <a:rPr lang="en-GB" sz="1100" b="1" dirty="0">
                <a:latin typeface="Montserrat" panose="00000500000000000000" pitchFamily="50" charset="0"/>
              </a:rPr>
              <a:t>Area of focus</a:t>
            </a:r>
            <a:endParaRPr lang="en-GB" sz="1100" dirty="0">
              <a:latin typeface="Montserrat" panose="00000500000000000000" pitchFamily="50" charset="0"/>
            </a:endParaRPr>
          </a:p>
          <a:p>
            <a:pPr algn="just">
              <a:lnSpc>
                <a:spcPct val="150000"/>
              </a:lnSpc>
            </a:pPr>
            <a:r>
              <a:rPr lang="en-GB" sz="1100" dirty="0">
                <a:latin typeface="Montserrat" panose="00000500000000000000" pitchFamily="50" charset="0"/>
              </a:rPr>
              <a:t>Develop a transition information session with the aim of promoting empowerment and understanding of epilepsy to improve the quality of life for young people with epilepsy through education on the psychosocial aspects of living with epilepsy. Promote skills in communication, decision-making, and assertiveness to enhance a sense of control and independence.</a:t>
            </a:r>
          </a:p>
        </p:txBody>
      </p:sp>
    </p:spTree>
    <p:extLst>
      <p:ext uri="{BB962C8B-B14F-4D97-AF65-F5344CB8AC3E}">
        <p14:creationId xmlns:p14="http://schemas.microsoft.com/office/powerpoint/2010/main" val="30184648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FB6F09-078A-2B59-D579-1AFB0BC3735F}"/>
              </a:ext>
            </a:extLst>
          </p:cNvPr>
          <p:cNvSpPr txBox="1">
            <a:spLocks/>
          </p:cNvSpPr>
          <p:nvPr/>
        </p:nvSpPr>
        <p:spPr>
          <a:xfrm>
            <a:off x="257868" y="-106953"/>
            <a:ext cx="8591712" cy="936104"/>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a:spcAft>
                <a:spcPts val="600"/>
              </a:spcAft>
            </a:pPr>
            <a:r>
              <a:rPr lang="en-GB" sz="2000" dirty="0"/>
              <a:t>Bradford NHS Foundation Trust​ – ICS West Yorkshire &amp; Harrogate Healthcare partnership (transition)</a:t>
            </a:r>
          </a:p>
        </p:txBody>
      </p:sp>
      <p:pic>
        <p:nvPicPr>
          <p:cNvPr id="5" name="Picture 4">
            <a:extLst>
              <a:ext uri="{FF2B5EF4-FFF2-40B4-BE49-F238E27FC236}">
                <a16:creationId xmlns:a16="http://schemas.microsoft.com/office/drawing/2014/main" id="{BBD0EDD7-C40B-6140-5E3E-88EE2C7CD658}"/>
              </a:ext>
            </a:extLst>
          </p:cNvPr>
          <p:cNvPicPr>
            <a:picLocks noChangeAspect="1"/>
          </p:cNvPicPr>
          <p:nvPr/>
        </p:nvPicPr>
        <p:blipFill>
          <a:blip r:embed="rId2"/>
          <a:stretch>
            <a:fillRect/>
          </a:stretch>
        </p:blipFill>
        <p:spPr>
          <a:xfrm>
            <a:off x="395536" y="1236885"/>
            <a:ext cx="7023395" cy="3875541"/>
          </a:xfrm>
          <a:prstGeom prst="rect">
            <a:avLst/>
          </a:prstGeom>
        </p:spPr>
      </p:pic>
      <p:sp>
        <p:nvSpPr>
          <p:cNvPr id="2" name="TextBox 1">
            <a:extLst>
              <a:ext uri="{FF2B5EF4-FFF2-40B4-BE49-F238E27FC236}">
                <a16:creationId xmlns:a16="http://schemas.microsoft.com/office/drawing/2014/main" id="{8EC4B62A-06BD-DB06-C4A0-0F4E47402C42}"/>
              </a:ext>
            </a:extLst>
          </p:cNvPr>
          <p:cNvSpPr txBox="1"/>
          <p:nvPr/>
        </p:nvSpPr>
        <p:spPr>
          <a:xfrm>
            <a:off x="257868" y="699542"/>
            <a:ext cx="8424936" cy="1446550"/>
          </a:xfrm>
          <a:prstGeom prst="rect">
            <a:avLst/>
          </a:prstGeom>
          <a:noFill/>
        </p:spPr>
        <p:txBody>
          <a:bodyPr wrap="square" rtlCol="0">
            <a:spAutoFit/>
          </a:bodyPr>
          <a:lstStyle/>
          <a:p>
            <a:r>
              <a:rPr lang="en-GB" sz="1100" b="1" dirty="0">
                <a:latin typeface="Montserrat" panose="00000500000000000000" pitchFamily="50" charset="0"/>
                <a:cs typeface="Arial" panose="020B0604020202020204" pitchFamily="34" charset="0"/>
              </a:rPr>
              <a:t>Changes</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Used an internal database to identify young people with epilepsy aged 14–16 years of age.</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Received eight responses collated by the children’s ESN via phone using a proforma to obtain their views on how they want the transition information session to be delivered.</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The team will engage the young people with epilepsy when they attend a clinic appointment to obtain their views.</a:t>
            </a:r>
          </a:p>
          <a:p>
            <a:endParaRPr lang="en-GB" sz="1100" b="1" dirty="0">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31675775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FB6F09-078A-2B59-D579-1AFB0BC3735F}"/>
              </a:ext>
            </a:extLst>
          </p:cNvPr>
          <p:cNvSpPr txBox="1">
            <a:spLocks/>
          </p:cNvSpPr>
          <p:nvPr/>
        </p:nvSpPr>
        <p:spPr>
          <a:xfrm>
            <a:off x="228760" y="-92546"/>
            <a:ext cx="8591712" cy="936104"/>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a:spcAft>
                <a:spcPts val="600"/>
              </a:spcAft>
            </a:pPr>
            <a:r>
              <a:rPr lang="en-GB" sz="2000" dirty="0"/>
              <a:t>Bradford NHS Foundation Trust​ – ICS West Yorkshire &amp; Harrogate Healthcare partnership (Transition)</a:t>
            </a:r>
          </a:p>
        </p:txBody>
      </p:sp>
      <p:sp>
        <p:nvSpPr>
          <p:cNvPr id="2" name="TextBox 1">
            <a:extLst>
              <a:ext uri="{FF2B5EF4-FFF2-40B4-BE49-F238E27FC236}">
                <a16:creationId xmlns:a16="http://schemas.microsoft.com/office/drawing/2014/main" id="{8EC4B62A-06BD-DB06-C4A0-0F4E47402C42}"/>
              </a:ext>
            </a:extLst>
          </p:cNvPr>
          <p:cNvSpPr txBox="1"/>
          <p:nvPr/>
        </p:nvSpPr>
        <p:spPr>
          <a:xfrm>
            <a:off x="262900" y="771550"/>
            <a:ext cx="8424936" cy="4578176"/>
          </a:xfrm>
          <a:prstGeom prst="rect">
            <a:avLst/>
          </a:prstGeom>
          <a:noFill/>
        </p:spPr>
        <p:txBody>
          <a:bodyPr wrap="square" rtlCol="0">
            <a:spAutoFit/>
          </a:bodyPr>
          <a:lstStyle/>
          <a:p>
            <a:r>
              <a:rPr lang="en-GB" sz="1100" b="1" dirty="0">
                <a:latin typeface="Montserrat" panose="00000500000000000000" pitchFamily="50" charset="0"/>
                <a:cs typeface="Arial" panose="020B0604020202020204" pitchFamily="34" charset="0"/>
              </a:rPr>
              <a:t>Results</a:t>
            </a:r>
          </a:p>
          <a:p>
            <a:endParaRPr lang="en-GB" sz="1100" b="1" dirty="0">
              <a:latin typeface="Montserrat" panose="00000500000000000000" pitchFamily="50" charset="0"/>
              <a:cs typeface="Arial" panose="020B0604020202020204" pitchFamily="34" charset="0"/>
            </a:endParaRPr>
          </a:p>
          <a:p>
            <a:endParaRPr lang="en-GB" sz="1100" b="1" dirty="0">
              <a:latin typeface="Montserrat" panose="00000500000000000000" pitchFamily="50" charset="0"/>
              <a:cs typeface="Arial" panose="020B0604020202020204" pitchFamily="34" charset="0"/>
            </a:endParaRPr>
          </a:p>
          <a:p>
            <a:endParaRPr lang="en-GB" sz="1100" b="1" dirty="0">
              <a:latin typeface="Montserrat" panose="00000500000000000000" pitchFamily="50" charset="0"/>
              <a:cs typeface="Arial" panose="020B0604020202020204" pitchFamily="34" charset="0"/>
            </a:endParaRPr>
          </a:p>
          <a:p>
            <a:endParaRPr lang="en-GB" sz="1100" b="1" dirty="0">
              <a:latin typeface="Montserrat" panose="00000500000000000000" pitchFamily="50" charset="0"/>
              <a:cs typeface="Arial" panose="020B0604020202020204" pitchFamily="34" charset="0"/>
            </a:endParaRPr>
          </a:p>
          <a:p>
            <a:endParaRPr lang="en-GB" sz="1100" b="1" dirty="0">
              <a:latin typeface="Montserrat" panose="00000500000000000000" pitchFamily="50" charset="0"/>
              <a:cs typeface="Arial" panose="020B0604020202020204" pitchFamily="34" charset="0"/>
            </a:endParaRPr>
          </a:p>
          <a:p>
            <a:endParaRPr lang="en-GB" sz="1100" b="1" dirty="0">
              <a:latin typeface="Montserrat" panose="00000500000000000000" pitchFamily="50" charset="0"/>
              <a:cs typeface="Arial" panose="020B0604020202020204" pitchFamily="34" charset="0"/>
            </a:endParaRPr>
          </a:p>
          <a:p>
            <a:endParaRPr lang="en-GB" sz="1100" b="1" dirty="0">
              <a:latin typeface="Montserrat" panose="00000500000000000000" pitchFamily="50" charset="0"/>
              <a:cs typeface="Arial" panose="020B0604020202020204" pitchFamily="34" charset="0"/>
            </a:endParaRPr>
          </a:p>
          <a:p>
            <a:endParaRPr lang="en-GB" sz="1100" b="1" dirty="0">
              <a:latin typeface="Montserrat" panose="00000500000000000000" pitchFamily="50" charset="0"/>
              <a:cs typeface="Arial" panose="020B0604020202020204" pitchFamily="34" charset="0"/>
            </a:endParaRPr>
          </a:p>
          <a:p>
            <a:endParaRPr lang="en-GB" sz="1100" b="1" dirty="0">
              <a:latin typeface="Montserrat" panose="00000500000000000000" pitchFamily="50" charset="0"/>
              <a:cs typeface="Arial" panose="020B0604020202020204" pitchFamily="34" charset="0"/>
            </a:endParaRPr>
          </a:p>
          <a:p>
            <a:endParaRPr lang="en-GB" sz="1100" b="1" dirty="0">
              <a:latin typeface="Montserrat" panose="00000500000000000000" pitchFamily="50" charset="0"/>
              <a:cs typeface="Arial" panose="020B0604020202020204" pitchFamily="34" charset="0"/>
            </a:endParaRPr>
          </a:p>
          <a:p>
            <a:endParaRPr lang="en-GB" sz="1100" b="1" dirty="0">
              <a:latin typeface="Montserrat" panose="00000500000000000000" pitchFamily="50" charset="0"/>
              <a:cs typeface="Arial" panose="020B0604020202020204" pitchFamily="34" charset="0"/>
            </a:endParaRPr>
          </a:p>
          <a:p>
            <a:endParaRPr lang="en-GB" sz="1100" b="1" dirty="0">
              <a:latin typeface="Montserrat" panose="00000500000000000000" pitchFamily="50" charset="0"/>
              <a:cs typeface="Arial" panose="020B0604020202020204" pitchFamily="34" charset="0"/>
            </a:endParaRPr>
          </a:p>
          <a:p>
            <a:endParaRPr lang="en-GB" sz="1100" b="1" dirty="0">
              <a:latin typeface="Montserrat" panose="00000500000000000000" pitchFamily="50" charset="0"/>
              <a:cs typeface="Arial" panose="020B0604020202020204" pitchFamily="34" charset="0"/>
            </a:endParaRPr>
          </a:p>
          <a:p>
            <a:endParaRPr lang="en-GB" sz="1100" b="1" dirty="0">
              <a:latin typeface="Montserrat" panose="00000500000000000000" pitchFamily="50" charset="0"/>
              <a:cs typeface="Arial" panose="020B0604020202020204" pitchFamily="34" charset="0"/>
            </a:endParaRPr>
          </a:p>
          <a:p>
            <a:endParaRPr lang="en-GB" sz="1100" b="1" dirty="0">
              <a:latin typeface="Montserrat" panose="00000500000000000000" pitchFamily="50" charset="0"/>
              <a:cs typeface="Arial" panose="020B0604020202020204" pitchFamily="34" charset="0"/>
            </a:endParaRPr>
          </a:p>
          <a:p>
            <a:endParaRPr lang="en-GB" sz="1100" b="1" dirty="0">
              <a:latin typeface="Montserrat" panose="00000500000000000000" pitchFamily="50" charset="0"/>
              <a:cs typeface="Arial" panose="020B0604020202020204" pitchFamily="34" charset="0"/>
            </a:endParaRPr>
          </a:p>
          <a:p>
            <a:r>
              <a:rPr lang="en-GB" sz="1100" b="1" dirty="0">
                <a:latin typeface="Montserrat" panose="00000500000000000000" pitchFamily="50" charset="0"/>
                <a:cs typeface="Arial" panose="020B0604020202020204" pitchFamily="34" charset="0"/>
              </a:rPr>
              <a:t>Challenges</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The team experienced time restraints due to being understaffed, and with no additional resources available, the team was unable to complete their EQIP project.</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If the data showed that preference was for one-to-one sessions, this would be very challenging for the service to take action.</a:t>
            </a:r>
          </a:p>
          <a:p>
            <a:pPr marL="171450" indent="-171450" algn="just">
              <a:lnSpc>
                <a:spcPct val="150000"/>
              </a:lnSpc>
              <a:spcBef>
                <a:spcPts val="0"/>
              </a:spcBef>
              <a:buFont typeface="Arial" panose="020B0604020202020204" pitchFamily="34" charset="0"/>
              <a:buChar char="•"/>
            </a:pPr>
            <a:endParaRPr lang="en-GB" sz="1100" b="1" dirty="0">
              <a:latin typeface="Montserrat" panose="00000500000000000000" pitchFamily="50" charset="0"/>
              <a:cs typeface="Arial" panose="020B0604020202020204" pitchFamily="34" charset="0"/>
            </a:endParaRPr>
          </a:p>
          <a:p>
            <a:endParaRPr lang="en-GB" sz="1100" b="1" dirty="0">
              <a:latin typeface="Montserrat" panose="00000500000000000000" pitchFamily="50" charset="0"/>
              <a:cs typeface="Arial" panose="020B0604020202020204" pitchFamily="34" charset="0"/>
            </a:endParaRPr>
          </a:p>
        </p:txBody>
      </p:sp>
      <p:pic>
        <p:nvPicPr>
          <p:cNvPr id="3" name="Picture 5">
            <a:extLst>
              <a:ext uri="{FF2B5EF4-FFF2-40B4-BE49-F238E27FC236}">
                <a16:creationId xmlns:a16="http://schemas.microsoft.com/office/drawing/2014/main" id="{4C2CC2E2-E63C-5C24-5186-4FCDE23EFBA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33550"/>
          <a:stretch/>
        </p:blipFill>
        <p:spPr bwMode="auto">
          <a:xfrm>
            <a:off x="323528" y="987574"/>
            <a:ext cx="5040560" cy="2576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799502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FB6F09-078A-2B59-D579-1AFB0BC3735F}"/>
              </a:ext>
            </a:extLst>
          </p:cNvPr>
          <p:cNvSpPr txBox="1">
            <a:spLocks/>
          </p:cNvSpPr>
          <p:nvPr/>
        </p:nvSpPr>
        <p:spPr>
          <a:xfrm>
            <a:off x="179512" y="-92546"/>
            <a:ext cx="8591712" cy="936104"/>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a:spcAft>
                <a:spcPts val="600"/>
              </a:spcAft>
            </a:pPr>
            <a:r>
              <a:rPr lang="en-GB" sz="2000" dirty="0"/>
              <a:t>Bradford NHS Foundation Trust​ – ICS West Yorkshire &amp; Harrogate Healthcare partnership (transition)</a:t>
            </a:r>
          </a:p>
        </p:txBody>
      </p:sp>
      <p:sp>
        <p:nvSpPr>
          <p:cNvPr id="2" name="TextBox 1">
            <a:extLst>
              <a:ext uri="{FF2B5EF4-FFF2-40B4-BE49-F238E27FC236}">
                <a16:creationId xmlns:a16="http://schemas.microsoft.com/office/drawing/2014/main" id="{8EC4B62A-06BD-DB06-C4A0-0F4E47402C42}"/>
              </a:ext>
            </a:extLst>
          </p:cNvPr>
          <p:cNvSpPr txBox="1"/>
          <p:nvPr/>
        </p:nvSpPr>
        <p:spPr>
          <a:xfrm>
            <a:off x="179512" y="813776"/>
            <a:ext cx="8424936" cy="4493538"/>
          </a:xfrm>
          <a:prstGeom prst="rect">
            <a:avLst/>
          </a:prstGeom>
          <a:noFill/>
        </p:spPr>
        <p:txBody>
          <a:bodyPr wrap="square" rtlCol="0">
            <a:spAutoFit/>
          </a:bodyPr>
          <a:lstStyle/>
          <a:p>
            <a:r>
              <a:rPr lang="en-GB" sz="1100" b="1" dirty="0">
                <a:latin typeface="Montserrat" panose="00000500000000000000" pitchFamily="50" charset="0"/>
                <a:cs typeface="Arial" panose="020B0604020202020204" pitchFamily="34" charset="0"/>
              </a:rPr>
              <a:t>Outcomes</a:t>
            </a:r>
          </a:p>
          <a:p>
            <a:pPr marL="171450" indent="-171450">
              <a:lnSpc>
                <a:spcPct val="150000"/>
              </a:lnSpc>
              <a:buFont typeface="Arial" panose="020B0604020202020204" pitchFamily="34" charset="0"/>
              <a:buChar char="•"/>
            </a:pPr>
            <a:r>
              <a:rPr lang="en-GB" sz="1100" dirty="0">
                <a:latin typeface="Montserrat" panose="00000500000000000000" pitchFamily="50" charset="0"/>
              </a:rPr>
              <a:t>While participating in the programme, the team received eight responses from patients regarding their ideas on how to improve their transition service.</a:t>
            </a:r>
          </a:p>
          <a:p>
            <a:pPr marL="171450" indent="-171450">
              <a:lnSpc>
                <a:spcPct val="150000"/>
              </a:lnSpc>
              <a:buFont typeface="Arial" panose="020B0604020202020204" pitchFamily="34" charset="0"/>
              <a:buChar char="•"/>
            </a:pPr>
            <a:r>
              <a:rPr lang="en-GB" sz="1100" dirty="0">
                <a:latin typeface="Montserrat" panose="00000500000000000000" pitchFamily="50" charset="0"/>
              </a:rPr>
              <a:t>Young people with epilepsy will in the future be provided with explanations of the actions taken by the service regarding what they are trying to achieve and enable their understanding.</a:t>
            </a:r>
          </a:p>
          <a:p>
            <a:pPr marL="171450" indent="-171450">
              <a:lnSpc>
                <a:spcPct val="150000"/>
              </a:lnSpc>
              <a:buFont typeface="Arial" panose="020B0604020202020204" pitchFamily="34" charset="0"/>
              <a:buChar char="•"/>
            </a:pPr>
            <a:r>
              <a:rPr lang="en-GB" sz="1100" dirty="0">
                <a:latin typeface="Montserrat" panose="00000500000000000000" pitchFamily="50" charset="0"/>
              </a:rPr>
              <a:t>Beyond the EQIP, the service team plans to:</a:t>
            </a:r>
          </a:p>
          <a:p>
            <a:pPr marL="628650" lvl="1" indent="-171450">
              <a:lnSpc>
                <a:spcPct val="150000"/>
              </a:lnSpc>
              <a:buFont typeface="Arial" panose="020B0604020202020204" pitchFamily="34" charset="0"/>
              <a:buChar char="•"/>
            </a:pPr>
            <a:r>
              <a:rPr lang="en-GB" sz="1100" dirty="0">
                <a:latin typeface="Montserrat" panose="00000500000000000000" pitchFamily="50" charset="0"/>
              </a:rPr>
              <a:t>Continue planning group transition information sessions with patients,</a:t>
            </a:r>
          </a:p>
          <a:p>
            <a:pPr marL="628650" lvl="1" indent="-171450">
              <a:lnSpc>
                <a:spcPct val="150000"/>
              </a:lnSpc>
              <a:buFont typeface="Arial" panose="020B0604020202020204" pitchFamily="34" charset="0"/>
              <a:buChar char="•"/>
            </a:pPr>
            <a:r>
              <a:rPr lang="en-GB" sz="1100" dirty="0">
                <a:latin typeface="Montserrat" panose="00000500000000000000" pitchFamily="50" charset="0"/>
              </a:rPr>
              <a:t>Share the results of the data with patients and their families.</a:t>
            </a:r>
          </a:p>
          <a:p>
            <a:pPr marL="628650" lvl="1" indent="-171450">
              <a:lnSpc>
                <a:spcPct val="150000"/>
              </a:lnSpc>
              <a:buFont typeface="Arial" panose="020B0604020202020204" pitchFamily="34" charset="0"/>
              <a:buChar char="•"/>
            </a:pPr>
            <a:r>
              <a:rPr lang="en-GB" sz="1100" dirty="0">
                <a:latin typeface="Montserrat" panose="00000500000000000000" pitchFamily="50" charset="0"/>
              </a:rPr>
              <a:t>Distribute a letter of thanks for providing their views.</a:t>
            </a:r>
          </a:p>
          <a:p>
            <a:pPr>
              <a:lnSpc>
                <a:spcPct val="150000"/>
              </a:lnSpc>
            </a:pPr>
            <a:r>
              <a:rPr lang="en-GB" sz="1100" b="1" dirty="0">
                <a:latin typeface="Montserrat" panose="00000500000000000000" pitchFamily="50" charset="0"/>
              </a:rPr>
              <a:t>Lessons learnt</a:t>
            </a:r>
            <a:endParaRPr lang="en-GB" sz="1100" dirty="0">
              <a:latin typeface="Montserrat" panose="00000500000000000000" pitchFamily="50" charset="0"/>
            </a:endParaRPr>
          </a:p>
          <a:p>
            <a:pPr marL="171450" indent="-171450">
              <a:lnSpc>
                <a:spcPct val="150000"/>
              </a:lnSpc>
              <a:buFont typeface="Arial" panose="020B0604020202020204" pitchFamily="34" charset="0"/>
              <a:buChar char="•"/>
            </a:pPr>
            <a:r>
              <a:rPr lang="en-GB" sz="1100" dirty="0">
                <a:latin typeface="Montserrat" panose="00000500000000000000" pitchFamily="50" charset="0"/>
              </a:rPr>
              <a:t>Young people with epilepsy will need an explanation of what the service is trying to achieve to enable their understanding.</a:t>
            </a:r>
          </a:p>
          <a:p>
            <a:pPr marL="171450" indent="-171450">
              <a:lnSpc>
                <a:spcPct val="150000"/>
              </a:lnSpc>
              <a:buFont typeface="Arial" panose="020B0604020202020204" pitchFamily="34" charset="0"/>
              <a:buChar char="•"/>
            </a:pPr>
            <a:r>
              <a:rPr lang="en-GB" sz="1100" dirty="0">
                <a:latin typeface="Montserrat" panose="00000500000000000000" pitchFamily="50" charset="0"/>
              </a:rPr>
              <a:t>Young people with epilepsy will need time to speak to the service team, either on the phone or in person in the clinic.</a:t>
            </a:r>
          </a:p>
          <a:p>
            <a:pPr marL="171450" indent="-171450">
              <a:lnSpc>
                <a:spcPct val="150000"/>
              </a:lnSpc>
              <a:buFont typeface="Arial" panose="020B0604020202020204" pitchFamily="34" charset="0"/>
              <a:buChar char="•"/>
            </a:pPr>
            <a:r>
              <a:rPr lang="en-GB" sz="1100" dirty="0">
                <a:latin typeface="Montserrat" panose="00000500000000000000" pitchFamily="50" charset="0"/>
              </a:rPr>
              <a:t>The service will consider the views of their patients concerning how they want the transition information session to be delivered.</a:t>
            </a:r>
          </a:p>
          <a:p>
            <a:pPr>
              <a:lnSpc>
                <a:spcPct val="150000"/>
              </a:lnSpc>
            </a:pPr>
            <a:r>
              <a:rPr lang="en-GB" sz="1100" b="1" dirty="0">
                <a:solidFill>
                  <a:schemeClr val="tx1"/>
                </a:solidFill>
                <a:latin typeface="Montserrat" panose="00000500000000000000" pitchFamily="50" charset="0"/>
                <a:cs typeface="Arial" panose="020B0604020202020204" pitchFamily="34" charset="0"/>
              </a:rPr>
              <a:t>Visual presentation of team project intervention    </a:t>
            </a:r>
            <a:r>
              <a:rPr lang="en-GB" sz="1100" b="1" dirty="0">
                <a:latin typeface="Montserrat" panose="00000500000000000000" pitchFamily="50" charset="0"/>
                <a:cs typeface="Arial" panose="020B0604020202020204" pitchFamily="34" charset="0"/>
                <a:hlinkClick r:id="rId2"/>
              </a:rPr>
              <a:t>Team poster</a:t>
            </a:r>
            <a:endParaRPr lang="en-GB" sz="1100" b="1" dirty="0">
              <a:latin typeface="Montserrat" panose="00000500000000000000" pitchFamily="50" charset="0"/>
              <a:cs typeface="Arial" panose="020B0604020202020204" pitchFamily="34" charset="0"/>
            </a:endParaRPr>
          </a:p>
          <a:p>
            <a:endParaRPr lang="en-GB" sz="1100" b="1" dirty="0">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10960514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FB6F09-078A-2B59-D579-1AFB0BC3735F}"/>
              </a:ext>
            </a:extLst>
          </p:cNvPr>
          <p:cNvSpPr txBox="1">
            <a:spLocks/>
          </p:cNvSpPr>
          <p:nvPr/>
        </p:nvSpPr>
        <p:spPr>
          <a:xfrm>
            <a:off x="179512" y="-92546"/>
            <a:ext cx="8591712" cy="936104"/>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a:spcAft>
                <a:spcPts val="600"/>
              </a:spcAft>
            </a:pPr>
            <a:r>
              <a:rPr lang="en-GB" sz="2000" dirty="0"/>
              <a:t>Leeds Teaching Hospital NHS Trust​ – ICS West Yorkshire &amp; Harrogate Healthcare partnership (Reducing wait times)</a:t>
            </a:r>
          </a:p>
        </p:txBody>
      </p:sp>
      <p:sp>
        <p:nvSpPr>
          <p:cNvPr id="2" name="TextBox 1">
            <a:extLst>
              <a:ext uri="{FF2B5EF4-FFF2-40B4-BE49-F238E27FC236}">
                <a16:creationId xmlns:a16="http://schemas.microsoft.com/office/drawing/2014/main" id="{8EC4B62A-06BD-DB06-C4A0-0F4E47402C42}"/>
              </a:ext>
            </a:extLst>
          </p:cNvPr>
          <p:cNvSpPr txBox="1"/>
          <p:nvPr/>
        </p:nvSpPr>
        <p:spPr>
          <a:xfrm>
            <a:off x="181294" y="790493"/>
            <a:ext cx="8424936" cy="3901068"/>
          </a:xfrm>
          <a:prstGeom prst="rect">
            <a:avLst/>
          </a:prstGeom>
          <a:noFill/>
        </p:spPr>
        <p:txBody>
          <a:bodyPr wrap="square" rtlCol="0">
            <a:spAutoFit/>
          </a:bodyPr>
          <a:lstStyle/>
          <a:p>
            <a:r>
              <a:rPr lang="en-GB" sz="1100" b="1" dirty="0">
                <a:latin typeface="Montserrat" panose="00000500000000000000" pitchFamily="50" charset="0"/>
                <a:cs typeface="Arial" panose="020B0604020202020204" pitchFamily="34" charset="0"/>
              </a:rPr>
              <a:t>Project aim</a:t>
            </a:r>
          </a:p>
          <a:p>
            <a:endParaRPr lang="en-GB" sz="1100" b="1" dirty="0">
              <a:latin typeface="Montserrat" panose="00000500000000000000" pitchFamily="50" charset="0"/>
              <a:cs typeface="Arial" panose="020B0604020202020204" pitchFamily="34" charset="0"/>
            </a:endParaRPr>
          </a:p>
          <a:p>
            <a:pPr>
              <a:lnSpc>
                <a:spcPct val="150000"/>
              </a:lnSpc>
            </a:pPr>
            <a:r>
              <a:rPr lang="en-GB" sz="1100" dirty="0">
                <a:latin typeface="Montserrat" panose="00000500000000000000" pitchFamily="50" charset="0"/>
                <a:cs typeface="Arial" panose="020B0604020202020204" pitchFamily="34" charset="0"/>
              </a:rPr>
              <a:t>To review appointment process and reduce waiting times of over six months and triage overdue review/follow-up appointments.</a:t>
            </a:r>
          </a:p>
          <a:p>
            <a:pPr>
              <a:lnSpc>
                <a:spcPct val="150000"/>
              </a:lnSpc>
            </a:pPr>
            <a:endParaRPr lang="en-GB" sz="1100" b="1" dirty="0">
              <a:latin typeface="Montserrat" panose="00000500000000000000" pitchFamily="50" charset="0"/>
              <a:cs typeface="Arial" panose="020B0604020202020204" pitchFamily="34" charset="0"/>
            </a:endParaRPr>
          </a:p>
          <a:p>
            <a:pPr>
              <a:lnSpc>
                <a:spcPct val="150000"/>
              </a:lnSpc>
            </a:pPr>
            <a:r>
              <a:rPr lang="en-GB" sz="1100" b="1" dirty="0">
                <a:latin typeface="Montserrat" panose="00000500000000000000" pitchFamily="50" charset="0"/>
                <a:cs typeface="Arial" panose="020B0604020202020204" pitchFamily="34" charset="0"/>
              </a:rPr>
              <a:t>Background</a:t>
            </a:r>
          </a:p>
          <a:p>
            <a:pPr algn="just">
              <a:lnSpc>
                <a:spcPct val="150000"/>
              </a:lnSpc>
            </a:pPr>
            <a:r>
              <a:rPr lang="en-GB" sz="1100" dirty="0">
                <a:latin typeface="Montserrat" panose="00000500000000000000" pitchFamily="50" charset="0"/>
              </a:rPr>
              <a:t>Due to limited capacity within the team due to reduced staffing and long-term sickness, referrals for new patients have increased to over 16 weeks, and overdue patient follow-up appointments with the consultant waiting lists have increased to patients waiting for over six months. The team chose to first focus on reducing follow-up patient lists while mapping a new referral process for first seizure patients, reducing waiting times from over 16 weeks.</a:t>
            </a:r>
          </a:p>
          <a:p>
            <a:pPr algn="just">
              <a:lnSpc>
                <a:spcPct val="150000"/>
              </a:lnSpc>
            </a:pPr>
            <a:endParaRPr lang="en-GB" sz="1100" b="1" dirty="0">
              <a:latin typeface="Montserrat" panose="00000500000000000000" pitchFamily="50" charset="0"/>
            </a:endParaRPr>
          </a:p>
          <a:p>
            <a:pPr algn="just">
              <a:lnSpc>
                <a:spcPct val="150000"/>
              </a:lnSpc>
            </a:pPr>
            <a:r>
              <a:rPr lang="en-GB" sz="1100" b="1" dirty="0">
                <a:latin typeface="Montserrat" panose="00000500000000000000" pitchFamily="50" charset="0"/>
              </a:rPr>
              <a:t>Area of focus</a:t>
            </a:r>
            <a:endParaRPr lang="en-GB" sz="1100" dirty="0">
              <a:latin typeface="Montserrat" panose="00000500000000000000" pitchFamily="50" charset="0"/>
            </a:endParaRPr>
          </a:p>
          <a:p>
            <a:pPr algn="just">
              <a:lnSpc>
                <a:spcPct val="150000"/>
              </a:lnSpc>
            </a:pPr>
            <a:r>
              <a:rPr lang="en-GB" sz="1100" dirty="0">
                <a:latin typeface="Montserrat" panose="00000500000000000000" pitchFamily="50" charset="0"/>
              </a:rPr>
              <a:t>Review of follow-up patient appointment pathways and quality of service provided to patients on waiting lists with the aim of reducing waiting lists.</a:t>
            </a:r>
          </a:p>
          <a:p>
            <a:pPr algn="just">
              <a:lnSpc>
                <a:spcPct val="150000"/>
              </a:lnSpc>
            </a:pPr>
            <a:endParaRPr lang="en-GB" sz="1100" b="1" dirty="0">
              <a:latin typeface="Montserrat" panose="00000500000000000000" pitchFamily="50" charset="0"/>
              <a:cs typeface="Arial" panose="020B0604020202020204" pitchFamily="34" charset="0"/>
            </a:endParaRPr>
          </a:p>
          <a:p>
            <a:endParaRPr lang="en-GB" sz="1100" b="1" dirty="0">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2511501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40638" y="699542"/>
            <a:ext cx="8390715" cy="4392488"/>
          </a:xfrm>
        </p:spPr>
        <p:txBody>
          <a:bodyPr>
            <a:noAutofit/>
          </a:bodyPr>
          <a:lstStyle/>
          <a:p>
            <a:pPr marL="0" indent="0" algn="just">
              <a:lnSpc>
                <a:spcPct val="150000"/>
              </a:lnSpc>
              <a:buNone/>
            </a:pPr>
            <a:r>
              <a:rPr lang="en-GB" sz="1100" b="1" dirty="0">
                <a:solidFill>
                  <a:schemeClr val="tx1"/>
                </a:solidFill>
                <a:latin typeface="Montserrat" panose="00000500000000000000" pitchFamily="50" charset="0"/>
                <a:cs typeface="Arial" panose="020B0604020202020204" pitchFamily="34" charset="0"/>
              </a:rPr>
              <a:t>Project aim:  </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Finalise and make progress on a WYH CYPF Epilepsy Group first year of care pathway. Establish a standardised first year of care pathway for patients with epilepsy diagnosis and improving patient information on the process, (sub-projects include the areas of transition, reducing waiting times and improving referral pathways for first referral)​.</a:t>
            </a: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r>
              <a:rPr lang="en-GB" sz="1100" b="1" dirty="0">
                <a:solidFill>
                  <a:schemeClr val="tx1"/>
                </a:solidFill>
                <a:latin typeface="Montserrat" panose="00000500000000000000" pitchFamily="50" charset="0"/>
                <a:cs typeface="Arial" panose="020B0604020202020204" pitchFamily="34" charset="0"/>
              </a:rPr>
              <a:t>Background</a:t>
            </a:r>
          </a:p>
          <a:p>
            <a:pPr algn="just">
              <a:lnSpc>
                <a:spcPct val="150000"/>
              </a:lnSpc>
            </a:pPr>
            <a:r>
              <a:rPr lang="en-GB" sz="1100" dirty="0"/>
              <a:t>West Yorkshire and Harrogate Health and Care Partnership Children, Young People, and Families (WYH CYPF) Epilepsy Group is an Integrated Care Board (ICB) in England. It brings together all health and care organisations in six places within the Bradford District and Craven Health Care, Calderdale, Harrogate, Kirklees, Leeds and Wakefield. It is not a new organisation, but a new way of working to meet the diverse needs of our 2.7 million people living in the area, of whom 23% (570,000) are children and young people. Building on local plans in our 6 Places, they have a shared commitment and a simple goal; the aim is for everyone in West Yorkshire and Harrogate to have a great start in life and the support they need to stay healthy and live longer.) </a:t>
            </a:r>
          </a:p>
          <a:p>
            <a:pPr algn="just">
              <a:lnSpc>
                <a:spcPct val="150000"/>
              </a:lnSpc>
            </a:pPr>
            <a:r>
              <a:rPr lang="en-GB" sz="1100" dirty="0"/>
              <a:t>The WYH CYPF Epilepsy Group recognised that there currently is not a first year of care for CYP with epilepsy in the 6 acute trusts or outside of WYH that fully captures the above. As a result, it was agreed to develop the first ICB level WYH CYPF First Year of Care pathway for epilepsy.</a:t>
            </a:r>
          </a:p>
          <a:p>
            <a:pPr marL="0" indent="0" algn="just">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r>
              <a:rPr lang="en-GB" sz="1100" b="1" dirty="0">
                <a:solidFill>
                  <a:schemeClr val="tx1"/>
                </a:solidFill>
                <a:latin typeface="Montserrat" panose="00000500000000000000" pitchFamily="50" charset="0"/>
                <a:cs typeface="Arial" panose="020B0604020202020204" pitchFamily="34" charset="0"/>
              </a:rPr>
              <a:t> 	</a:t>
            </a:r>
          </a:p>
          <a:p>
            <a:pPr algn="just"/>
            <a:endParaRPr lang="en-GB" sz="1100" dirty="0">
              <a:solidFill>
                <a:schemeClr val="tx1"/>
              </a:solidFill>
              <a:highlight>
                <a:srgbClr val="00FF00"/>
              </a:highlight>
              <a:latin typeface="Montserrat" panose="00000500000000000000" pitchFamily="50" charset="0"/>
              <a:cs typeface="Arial" panose="020B0604020202020204" pitchFamily="34" charset="0"/>
            </a:endParaRPr>
          </a:p>
        </p:txBody>
      </p:sp>
      <p:sp>
        <p:nvSpPr>
          <p:cNvPr id="4" name="Title 1">
            <a:extLst>
              <a:ext uri="{FF2B5EF4-FFF2-40B4-BE49-F238E27FC236}">
                <a16:creationId xmlns:a16="http://schemas.microsoft.com/office/drawing/2014/main" id="{D2FB6F09-078A-2B59-D579-1AFB0BC3735F}"/>
              </a:ext>
            </a:extLst>
          </p:cNvPr>
          <p:cNvSpPr txBox="1">
            <a:spLocks/>
          </p:cNvSpPr>
          <p:nvPr/>
        </p:nvSpPr>
        <p:spPr>
          <a:xfrm>
            <a:off x="251520" y="151972"/>
            <a:ext cx="8229600" cy="4755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r>
              <a:rPr lang="en-GB" sz="2000" dirty="0"/>
              <a:t>First year of care – ICB West Yorkshire &amp; Harrogate Healthcare partnership</a:t>
            </a:r>
          </a:p>
        </p:txBody>
      </p:sp>
    </p:spTree>
    <p:extLst>
      <p:ext uri="{BB962C8B-B14F-4D97-AF65-F5344CB8AC3E}">
        <p14:creationId xmlns:p14="http://schemas.microsoft.com/office/powerpoint/2010/main" val="42510528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FB6F09-078A-2B59-D579-1AFB0BC3735F}"/>
              </a:ext>
            </a:extLst>
          </p:cNvPr>
          <p:cNvSpPr txBox="1">
            <a:spLocks/>
          </p:cNvSpPr>
          <p:nvPr/>
        </p:nvSpPr>
        <p:spPr>
          <a:xfrm>
            <a:off x="179512" y="-92546"/>
            <a:ext cx="8591712" cy="936104"/>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a:spcAft>
                <a:spcPts val="600"/>
              </a:spcAft>
            </a:pPr>
            <a:r>
              <a:rPr lang="en-GB" sz="2000" dirty="0"/>
              <a:t>Leeds Teaching Hospital NHS Trust​ – ICS West Yorkshire &amp; Harrogate Healthcare partnership (Reducing wait times)</a:t>
            </a:r>
          </a:p>
        </p:txBody>
      </p:sp>
      <p:sp>
        <p:nvSpPr>
          <p:cNvPr id="2" name="TextBox 1">
            <a:extLst>
              <a:ext uri="{FF2B5EF4-FFF2-40B4-BE49-F238E27FC236}">
                <a16:creationId xmlns:a16="http://schemas.microsoft.com/office/drawing/2014/main" id="{8EC4B62A-06BD-DB06-C4A0-0F4E47402C42}"/>
              </a:ext>
            </a:extLst>
          </p:cNvPr>
          <p:cNvSpPr txBox="1"/>
          <p:nvPr/>
        </p:nvSpPr>
        <p:spPr>
          <a:xfrm>
            <a:off x="179512" y="864899"/>
            <a:ext cx="8424936" cy="2985433"/>
          </a:xfrm>
          <a:prstGeom prst="rect">
            <a:avLst/>
          </a:prstGeom>
          <a:noFill/>
        </p:spPr>
        <p:txBody>
          <a:bodyPr wrap="square" rtlCol="0">
            <a:spAutoFit/>
          </a:bodyPr>
          <a:lstStyle/>
          <a:p>
            <a:pPr algn="just"/>
            <a:r>
              <a:rPr lang="en-GB" sz="1150" b="1" dirty="0">
                <a:latin typeface="Montserrat" panose="00000500000000000000" pitchFamily="50" charset="0"/>
                <a:cs typeface="Arial" panose="020B0604020202020204" pitchFamily="34" charset="0"/>
              </a:rPr>
              <a:t>Changes</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The clinical lead has returned from long-term sickness and plans to review the follow-up patient appointment pathway, supporting the team.</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The team has uncovered that the electronic system </a:t>
            </a:r>
            <a:r>
              <a:rPr lang="en-GB" sz="1100" dirty="0" err="1">
                <a:latin typeface="Montserrat" panose="00000500000000000000" pitchFamily="50" charset="0"/>
              </a:rPr>
              <a:t>WinDip</a:t>
            </a:r>
            <a:r>
              <a:rPr lang="en-GB" sz="1100" dirty="0">
                <a:latin typeface="Montserrat" panose="00000500000000000000" pitchFamily="50" charset="0"/>
              </a:rPr>
              <a:t>, used within the Trust to process GP referrals, is inaccurately sending referrals to neurology instead of the paediatric epilepsy service team.</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The team had initial discussions regarding the waiting lists to uncover an outstanding 184 follow-up patients that are on average six months overdue.</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The team went through and reviewed the status of each patient on the list and triaged patients that needed to be seen as a matter of urgency.</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The team sent each patient a letter to apologise for the long waiting times and request that families contact the service to inform them of their immediate needs.</a:t>
            </a:r>
          </a:p>
          <a:p>
            <a:pPr algn="just"/>
            <a:endParaRPr lang="en-GB" sz="1150" b="1" dirty="0">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19250686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FB6F09-078A-2B59-D579-1AFB0BC3735F}"/>
              </a:ext>
            </a:extLst>
          </p:cNvPr>
          <p:cNvSpPr txBox="1">
            <a:spLocks/>
          </p:cNvSpPr>
          <p:nvPr/>
        </p:nvSpPr>
        <p:spPr>
          <a:xfrm>
            <a:off x="179512" y="-92546"/>
            <a:ext cx="8591712" cy="936104"/>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a:spcAft>
                <a:spcPts val="600"/>
              </a:spcAft>
            </a:pPr>
            <a:r>
              <a:rPr lang="en-GB" sz="2000" dirty="0"/>
              <a:t>Leeds Teaching Hospital NHS Trust​ – ICS West Yorkshire &amp; Harrogate Healthcare partnership (Reducing wait times)</a:t>
            </a:r>
          </a:p>
        </p:txBody>
      </p:sp>
      <p:pic>
        <p:nvPicPr>
          <p:cNvPr id="3" name="Picture 2">
            <a:extLst>
              <a:ext uri="{FF2B5EF4-FFF2-40B4-BE49-F238E27FC236}">
                <a16:creationId xmlns:a16="http://schemas.microsoft.com/office/drawing/2014/main" id="{F6651E68-E98B-8749-7755-2DE1B93DB722}"/>
              </a:ext>
            </a:extLst>
          </p:cNvPr>
          <p:cNvPicPr>
            <a:picLocks noChangeAspect="1"/>
          </p:cNvPicPr>
          <p:nvPr/>
        </p:nvPicPr>
        <p:blipFill rotWithShape="1">
          <a:blip r:embed="rId2"/>
          <a:srcRect t="3352"/>
          <a:stretch/>
        </p:blipFill>
        <p:spPr>
          <a:xfrm>
            <a:off x="611560" y="771550"/>
            <a:ext cx="6907011" cy="4371950"/>
          </a:xfrm>
          <a:prstGeom prst="rect">
            <a:avLst/>
          </a:prstGeom>
        </p:spPr>
      </p:pic>
      <p:sp>
        <p:nvSpPr>
          <p:cNvPr id="5" name="TextBox 4">
            <a:extLst>
              <a:ext uri="{FF2B5EF4-FFF2-40B4-BE49-F238E27FC236}">
                <a16:creationId xmlns:a16="http://schemas.microsoft.com/office/drawing/2014/main" id="{BC44BB7F-08AB-850F-5C8D-900724B40443}"/>
              </a:ext>
            </a:extLst>
          </p:cNvPr>
          <p:cNvSpPr txBox="1"/>
          <p:nvPr/>
        </p:nvSpPr>
        <p:spPr>
          <a:xfrm>
            <a:off x="611560" y="4218061"/>
            <a:ext cx="2420856" cy="261610"/>
          </a:xfrm>
          <a:prstGeom prst="rect">
            <a:avLst/>
          </a:prstGeom>
          <a:noFill/>
        </p:spPr>
        <p:txBody>
          <a:bodyPr wrap="none" rtlCol="0">
            <a:spAutoFit/>
          </a:bodyPr>
          <a:lstStyle/>
          <a:p>
            <a:r>
              <a:rPr lang="en-GB" sz="1100" b="1" dirty="0">
                <a:latin typeface="Montserrat" panose="00000500000000000000" pitchFamily="50" charset="0"/>
                <a:cs typeface="Arial" panose="020B0604020202020204" pitchFamily="34" charset="0"/>
              </a:rPr>
              <a:t>Driver diagram of project plan</a:t>
            </a:r>
          </a:p>
        </p:txBody>
      </p:sp>
    </p:spTree>
    <p:extLst>
      <p:ext uri="{BB962C8B-B14F-4D97-AF65-F5344CB8AC3E}">
        <p14:creationId xmlns:p14="http://schemas.microsoft.com/office/powerpoint/2010/main" val="1116700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FB6F09-078A-2B59-D579-1AFB0BC3735F}"/>
              </a:ext>
            </a:extLst>
          </p:cNvPr>
          <p:cNvSpPr txBox="1">
            <a:spLocks/>
          </p:cNvSpPr>
          <p:nvPr/>
        </p:nvSpPr>
        <p:spPr>
          <a:xfrm>
            <a:off x="179512" y="-92546"/>
            <a:ext cx="8591712" cy="936104"/>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a:spcAft>
                <a:spcPts val="600"/>
              </a:spcAft>
            </a:pPr>
            <a:r>
              <a:rPr lang="en-GB" sz="2000" dirty="0"/>
              <a:t>Leeds Teaching Hospital NHS Trust​ – ICS West Yorkshire &amp; Harrogate Healthcare partnership (Reducing wait times)</a:t>
            </a:r>
          </a:p>
        </p:txBody>
      </p:sp>
      <p:sp>
        <p:nvSpPr>
          <p:cNvPr id="2" name="TextBox 1">
            <a:extLst>
              <a:ext uri="{FF2B5EF4-FFF2-40B4-BE49-F238E27FC236}">
                <a16:creationId xmlns:a16="http://schemas.microsoft.com/office/drawing/2014/main" id="{8EC4B62A-06BD-DB06-C4A0-0F4E47402C42}"/>
              </a:ext>
            </a:extLst>
          </p:cNvPr>
          <p:cNvSpPr txBox="1"/>
          <p:nvPr/>
        </p:nvSpPr>
        <p:spPr>
          <a:xfrm>
            <a:off x="179512" y="699542"/>
            <a:ext cx="8591712" cy="2800767"/>
          </a:xfrm>
          <a:prstGeom prst="rect">
            <a:avLst/>
          </a:prstGeom>
          <a:noFill/>
        </p:spPr>
        <p:txBody>
          <a:bodyPr wrap="square" rtlCol="0">
            <a:spAutoFit/>
          </a:bodyPr>
          <a:lstStyle/>
          <a:p>
            <a:pPr algn="just">
              <a:lnSpc>
                <a:spcPct val="150000"/>
              </a:lnSpc>
            </a:pPr>
            <a:r>
              <a:rPr lang="en-GB" sz="1100" b="1" dirty="0">
                <a:latin typeface="Montserrat" panose="00000500000000000000" pitchFamily="50" charset="0"/>
                <a:cs typeface="Arial" panose="020B0604020202020204" pitchFamily="34" charset="0"/>
              </a:rPr>
              <a:t>Results</a:t>
            </a:r>
          </a:p>
          <a:p>
            <a:pPr marL="177800" indent="-177800" algn="just">
              <a:lnSpc>
                <a:spcPct val="150000"/>
              </a:lnSpc>
              <a:spcBef>
                <a:spcPts val="0"/>
              </a:spcBef>
            </a:pPr>
            <a:r>
              <a:rPr lang="en-GB" sz="1100" dirty="0">
                <a:latin typeface="Montserrat" panose="00000500000000000000" pitchFamily="50" charset="0"/>
                <a:cs typeface="Arial" pitchFamily="34" charset="0"/>
              </a:rPr>
              <a:t>Of the </a:t>
            </a:r>
            <a:r>
              <a:rPr lang="en-GB" sz="1100" b="1" dirty="0">
                <a:latin typeface="Montserrat" panose="00000500000000000000" pitchFamily="50" charset="0"/>
                <a:cs typeface="Arial" pitchFamily="34" charset="0"/>
              </a:rPr>
              <a:t>184</a:t>
            </a:r>
            <a:r>
              <a:rPr lang="en-GB" sz="1100" dirty="0">
                <a:latin typeface="Montserrat" panose="00000500000000000000" pitchFamily="50" charset="0"/>
                <a:cs typeface="Arial" pitchFamily="34" charset="0"/>
              </a:rPr>
              <a:t> patients on the review list: </a:t>
            </a:r>
          </a:p>
          <a:p>
            <a:pPr marL="171450" indent="-171450" algn="just">
              <a:lnSpc>
                <a:spcPct val="150000"/>
              </a:lnSpc>
              <a:spcBef>
                <a:spcPts val="0"/>
              </a:spcBef>
              <a:buFont typeface="Arial" panose="020B0604020202020204" pitchFamily="34" charset="0"/>
              <a:buChar char="•"/>
            </a:pPr>
            <a:r>
              <a:rPr lang="en-GB" sz="1100" b="1" dirty="0">
                <a:latin typeface="Montserrat" panose="00000500000000000000" pitchFamily="50" charset="0"/>
                <a:cs typeface="Arial" pitchFamily="34" charset="0"/>
              </a:rPr>
              <a:t>53</a:t>
            </a:r>
            <a:r>
              <a:rPr lang="en-GB" sz="1100" dirty="0">
                <a:latin typeface="Montserrat" panose="00000500000000000000" pitchFamily="50" charset="0"/>
                <a:cs typeface="Arial" pitchFamily="34" charset="0"/>
              </a:rPr>
              <a:t> had required review or medication advice. </a:t>
            </a:r>
          </a:p>
          <a:p>
            <a:pPr marL="177800" indent="-177800" algn="just">
              <a:lnSpc>
                <a:spcPct val="150000"/>
              </a:lnSpc>
              <a:spcBef>
                <a:spcPts val="0"/>
              </a:spcBef>
              <a:buFont typeface="Arial" panose="020B0604020202020204" pitchFamily="34" charset="0"/>
              <a:buChar char="•"/>
            </a:pPr>
            <a:r>
              <a:rPr lang="en-GB" sz="1100" dirty="0">
                <a:latin typeface="Montserrat" panose="00000500000000000000" pitchFamily="50" charset="0"/>
                <a:cs typeface="Arial" pitchFamily="34" charset="0"/>
              </a:rPr>
              <a:t>All had accessed the support offered via epilepsy nurses. </a:t>
            </a:r>
          </a:p>
          <a:p>
            <a:pPr marL="177800" indent="-177800" algn="just">
              <a:lnSpc>
                <a:spcPct val="150000"/>
              </a:lnSpc>
              <a:spcBef>
                <a:spcPts val="0"/>
              </a:spcBef>
              <a:buFont typeface="Arial" panose="020B0604020202020204" pitchFamily="34" charset="0"/>
              <a:buChar char="•"/>
            </a:pPr>
            <a:r>
              <a:rPr lang="en-GB" sz="1100" b="1" dirty="0">
                <a:latin typeface="Montserrat" panose="00000500000000000000" pitchFamily="50" charset="0"/>
                <a:cs typeface="Arial" pitchFamily="34" charset="0"/>
              </a:rPr>
              <a:t>97</a:t>
            </a:r>
            <a:r>
              <a:rPr lang="en-GB" sz="1100" dirty="0">
                <a:latin typeface="Montserrat" panose="00000500000000000000" pitchFamily="50" charset="0"/>
                <a:cs typeface="Arial" pitchFamily="34" charset="0"/>
              </a:rPr>
              <a:t> patients in total reviewed out of </a:t>
            </a:r>
            <a:r>
              <a:rPr lang="en-GB" sz="1100" b="1" dirty="0">
                <a:latin typeface="Montserrat" panose="00000500000000000000" pitchFamily="50" charset="0"/>
                <a:cs typeface="Arial" pitchFamily="34" charset="0"/>
              </a:rPr>
              <a:t>184</a:t>
            </a:r>
            <a:r>
              <a:rPr lang="en-GB" sz="1100" dirty="0">
                <a:latin typeface="Montserrat" panose="00000500000000000000" pitchFamily="50" charset="0"/>
                <a:cs typeface="Arial" pitchFamily="34" charset="0"/>
              </a:rPr>
              <a:t>.</a:t>
            </a:r>
          </a:p>
          <a:p>
            <a:pPr marL="177800" indent="-177800" algn="just">
              <a:lnSpc>
                <a:spcPct val="150000"/>
              </a:lnSpc>
              <a:spcBef>
                <a:spcPts val="0"/>
              </a:spcBef>
              <a:buFont typeface="Arial" panose="020B0604020202020204" pitchFamily="34" charset="0"/>
              <a:buChar char="•"/>
            </a:pPr>
            <a:r>
              <a:rPr lang="en-GB" sz="1100" dirty="0">
                <a:latin typeface="Montserrat" panose="00000500000000000000" pitchFamily="50" charset="0"/>
                <a:cs typeface="Arial" pitchFamily="34" charset="0"/>
              </a:rPr>
              <a:t>Nurse clinic - 4 reviews - none identified they experienced any difficulties whilst waiting for overdue appointment review. </a:t>
            </a:r>
            <a:endParaRPr lang="en-GB" dirty="0">
              <a:cs typeface="Arial" pitchFamily="34" charset="0"/>
            </a:endParaRPr>
          </a:p>
          <a:p>
            <a:pPr marL="177800" indent="-177800" algn="just">
              <a:lnSpc>
                <a:spcPct val="150000"/>
              </a:lnSpc>
              <a:spcBef>
                <a:spcPts val="0"/>
              </a:spcBef>
              <a:buFont typeface="Arial" panose="020B0604020202020204" pitchFamily="34" charset="0"/>
              <a:buChar char="•"/>
            </a:pPr>
            <a:r>
              <a:rPr lang="en-GB" sz="1100" dirty="0">
                <a:latin typeface="Montserrat" panose="00000500000000000000" pitchFamily="50" charset="0"/>
              </a:rPr>
              <a:t>Feedback: (suboptimal approach) questions were asked directly, either by a consultant or an epilepsy nurse, to the parent/carer rather than the child, but there was clear evidence that all patients had been contacted by their epilepsy service for support when needed.</a:t>
            </a:r>
          </a:p>
          <a:p>
            <a:pPr algn="just"/>
            <a:endParaRPr lang="en-GB" sz="1100" b="1" dirty="0">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2362433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FB6F09-078A-2B59-D579-1AFB0BC3735F}"/>
              </a:ext>
            </a:extLst>
          </p:cNvPr>
          <p:cNvSpPr txBox="1">
            <a:spLocks/>
          </p:cNvSpPr>
          <p:nvPr/>
        </p:nvSpPr>
        <p:spPr>
          <a:xfrm>
            <a:off x="179512" y="-92546"/>
            <a:ext cx="8591712" cy="936104"/>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a:spcAft>
                <a:spcPts val="600"/>
              </a:spcAft>
            </a:pPr>
            <a:r>
              <a:rPr lang="en-GB" sz="2000" dirty="0"/>
              <a:t>Leeds Teaching Hospital NHS Trust​ – ICS West Yorkshire &amp; Harrogate Healthcare partnership (Reducing wait times)</a:t>
            </a:r>
          </a:p>
        </p:txBody>
      </p:sp>
      <p:sp>
        <p:nvSpPr>
          <p:cNvPr id="2" name="TextBox 1">
            <a:extLst>
              <a:ext uri="{FF2B5EF4-FFF2-40B4-BE49-F238E27FC236}">
                <a16:creationId xmlns:a16="http://schemas.microsoft.com/office/drawing/2014/main" id="{8EC4B62A-06BD-DB06-C4A0-0F4E47402C42}"/>
              </a:ext>
            </a:extLst>
          </p:cNvPr>
          <p:cNvSpPr txBox="1"/>
          <p:nvPr/>
        </p:nvSpPr>
        <p:spPr>
          <a:xfrm>
            <a:off x="179512" y="843558"/>
            <a:ext cx="8591712" cy="2292935"/>
          </a:xfrm>
          <a:prstGeom prst="rect">
            <a:avLst/>
          </a:prstGeom>
          <a:noFill/>
        </p:spPr>
        <p:txBody>
          <a:bodyPr wrap="square" rtlCol="0">
            <a:spAutoFit/>
          </a:bodyPr>
          <a:lstStyle/>
          <a:p>
            <a:pPr>
              <a:lnSpc>
                <a:spcPct val="150000"/>
              </a:lnSpc>
            </a:pPr>
            <a:r>
              <a:rPr lang="en-GB" sz="1100" b="1" dirty="0">
                <a:latin typeface="Montserrat" panose="00000500000000000000" pitchFamily="50" charset="0"/>
              </a:rPr>
              <a:t>Challenges</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The epilepsy nurse response time had increased from 1 week to 3 weeks for non-urgent responses. This is a direct result of the increased volume of absences and reduced capacity within the team.</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The service had been resilient in terms of patient safety.</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Colleague morale, workload, and resilience are likely to have been adversely impacted.</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The part-time consultant within the team carried the larger epilepsy patient workload. This meant a disproportionate deficit of epilepsy coverage was needed during the period of absence, which impacted the service hugely. There was a failure to recruit epilepsy consultant cover despite two recruitment advertisements circulated within the Trust.</a:t>
            </a:r>
          </a:p>
          <a:p>
            <a:pPr algn="just"/>
            <a:endParaRPr lang="en-GB" sz="1100" b="1" dirty="0">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41105313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FB6F09-078A-2B59-D579-1AFB0BC3735F}"/>
              </a:ext>
            </a:extLst>
          </p:cNvPr>
          <p:cNvSpPr txBox="1">
            <a:spLocks/>
          </p:cNvSpPr>
          <p:nvPr/>
        </p:nvSpPr>
        <p:spPr>
          <a:xfrm>
            <a:off x="179512" y="-92546"/>
            <a:ext cx="8591712" cy="936104"/>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a:spcAft>
                <a:spcPts val="600"/>
              </a:spcAft>
            </a:pPr>
            <a:r>
              <a:rPr lang="en-GB" sz="2000" dirty="0"/>
              <a:t>Leeds Teaching Hospital NHS Trust​ – ICS West Yorkshire &amp; Harrogate Healthcare partnership (Reducing wait times)</a:t>
            </a:r>
          </a:p>
        </p:txBody>
      </p:sp>
      <p:sp>
        <p:nvSpPr>
          <p:cNvPr id="2" name="TextBox 1">
            <a:extLst>
              <a:ext uri="{FF2B5EF4-FFF2-40B4-BE49-F238E27FC236}">
                <a16:creationId xmlns:a16="http://schemas.microsoft.com/office/drawing/2014/main" id="{8EC4B62A-06BD-DB06-C4A0-0F4E47402C42}"/>
              </a:ext>
            </a:extLst>
          </p:cNvPr>
          <p:cNvSpPr txBox="1"/>
          <p:nvPr/>
        </p:nvSpPr>
        <p:spPr>
          <a:xfrm>
            <a:off x="179512" y="792201"/>
            <a:ext cx="8424936" cy="534762"/>
          </a:xfrm>
          <a:prstGeom prst="rect">
            <a:avLst/>
          </a:prstGeom>
          <a:noFill/>
        </p:spPr>
        <p:txBody>
          <a:bodyPr wrap="square" rtlCol="0">
            <a:spAutoFit/>
          </a:bodyPr>
          <a:lstStyle/>
          <a:p>
            <a:pPr>
              <a:lnSpc>
                <a:spcPct val="150000"/>
              </a:lnSpc>
            </a:pPr>
            <a:r>
              <a:rPr lang="en-GB" sz="1100" b="1" dirty="0">
                <a:latin typeface="Montserrat" panose="00000500000000000000" pitchFamily="50" charset="0"/>
                <a:cs typeface="Arial" panose="020B0604020202020204" pitchFamily="34" charset="0"/>
              </a:rPr>
              <a:t>Results</a:t>
            </a:r>
          </a:p>
          <a:p>
            <a:endParaRPr lang="en-GB" sz="1100" b="1" dirty="0">
              <a:latin typeface="Montserrat" panose="00000500000000000000" pitchFamily="50" charset="0"/>
              <a:cs typeface="Arial" panose="020B0604020202020204" pitchFamily="34" charset="0"/>
            </a:endParaRPr>
          </a:p>
        </p:txBody>
      </p:sp>
      <p:pic>
        <p:nvPicPr>
          <p:cNvPr id="3" name="Picture 2">
            <a:extLst>
              <a:ext uri="{FF2B5EF4-FFF2-40B4-BE49-F238E27FC236}">
                <a16:creationId xmlns:a16="http://schemas.microsoft.com/office/drawing/2014/main" id="{E036215F-06C9-357F-5460-32EFAEB623E8}"/>
              </a:ext>
            </a:extLst>
          </p:cNvPr>
          <p:cNvPicPr>
            <a:picLocks noChangeAspect="1"/>
          </p:cNvPicPr>
          <p:nvPr/>
        </p:nvPicPr>
        <p:blipFill rotWithShape="1">
          <a:blip r:embed="rId2"/>
          <a:srcRect l="10188" t="15682" r="2896" b="9864"/>
          <a:stretch/>
        </p:blipFill>
        <p:spPr>
          <a:xfrm>
            <a:off x="447711" y="1275606"/>
            <a:ext cx="7888538" cy="1623959"/>
          </a:xfrm>
          <a:prstGeom prst="rect">
            <a:avLst/>
          </a:prstGeom>
        </p:spPr>
      </p:pic>
      <p:pic>
        <p:nvPicPr>
          <p:cNvPr id="5" name="Picture 4">
            <a:extLst>
              <a:ext uri="{FF2B5EF4-FFF2-40B4-BE49-F238E27FC236}">
                <a16:creationId xmlns:a16="http://schemas.microsoft.com/office/drawing/2014/main" id="{459D14C2-229D-3151-06D0-28D9EA18DBBC}"/>
              </a:ext>
            </a:extLst>
          </p:cNvPr>
          <p:cNvPicPr>
            <a:picLocks noChangeAspect="1"/>
          </p:cNvPicPr>
          <p:nvPr/>
        </p:nvPicPr>
        <p:blipFill rotWithShape="1">
          <a:blip r:embed="rId3"/>
          <a:srcRect l="5143" t="14370"/>
          <a:stretch/>
        </p:blipFill>
        <p:spPr>
          <a:xfrm>
            <a:off x="310679" y="3023688"/>
            <a:ext cx="8522641" cy="1623959"/>
          </a:xfrm>
          <a:prstGeom prst="rect">
            <a:avLst/>
          </a:prstGeom>
        </p:spPr>
      </p:pic>
    </p:spTree>
    <p:extLst>
      <p:ext uri="{BB962C8B-B14F-4D97-AF65-F5344CB8AC3E}">
        <p14:creationId xmlns:p14="http://schemas.microsoft.com/office/powerpoint/2010/main" val="39166493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FB6F09-078A-2B59-D579-1AFB0BC3735F}"/>
              </a:ext>
            </a:extLst>
          </p:cNvPr>
          <p:cNvSpPr txBox="1">
            <a:spLocks/>
          </p:cNvSpPr>
          <p:nvPr/>
        </p:nvSpPr>
        <p:spPr>
          <a:xfrm>
            <a:off x="179512" y="-92546"/>
            <a:ext cx="8591712" cy="936104"/>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a:spcAft>
                <a:spcPts val="600"/>
              </a:spcAft>
            </a:pPr>
            <a:r>
              <a:rPr lang="en-GB" sz="2000" dirty="0"/>
              <a:t>Leeds Teaching Hospital NHS Trust​ – ICS West Yorkshire &amp; Harrogate Healthcare partnership (Reducing wait times)</a:t>
            </a:r>
          </a:p>
        </p:txBody>
      </p:sp>
      <p:sp>
        <p:nvSpPr>
          <p:cNvPr id="2" name="TextBox 1">
            <a:extLst>
              <a:ext uri="{FF2B5EF4-FFF2-40B4-BE49-F238E27FC236}">
                <a16:creationId xmlns:a16="http://schemas.microsoft.com/office/drawing/2014/main" id="{8EC4B62A-06BD-DB06-C4A0-0F4E47402C42}"/>
              </a:ext>
            </a:extLst>
          </p:cNvPr>
          <p:cNvSpPr txBox="1"/>
          <p:nvPr/>
        </p:nvSpPr>
        <p:spPr>
          <a:xfrm>
            <a:off x="179512" y="788900"/>
            <a:ext cx="8712968" cy="4124655"/>
          </a:xfrm>
          <a:prstGeom prst="rect">
            <a:avLst/>
          </a:prstGeom>
          <a:noFill/>
        </p:spPr>
        <p:txBody>
          <a:bodyPr wrap="square" rtlCol="0">
            <a:spAutoFit/>
          </a:bodyPr>
          <a:lstStyle/>
          <a:p>
            <a:pPr algn="just">
              <a:lnSpc>
                <a:spcPct val="150000"/>
              </a:lnSpc>
            </a:pPr>
            <a:r>
              <a:rPr lang="en-GB" sz="1100" b="1" dirty="0">
                <a:latin typeface="Montserrat" panose="00000500000000000000" pitchFamily="50" charset="0"/>
                <a:cs typeface="Arial" panose="020B0604020202020204" pitchFamily="34" charset="0"/>
              </a:rPr>
              <a:t>Outcomes</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Through the mapping and review of follow-up patient lists, the service did not experience any serious incidents in terms of patient safety issues.</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Reduced patient follow-up waiting list focusing on those with confirmed epilepsy or strong suspicion of epilepsy.</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Established a reliable list of confirmed epilepsy patients easily accessible by the lead consultant and ESN.</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The internal system for patient access to epilepsy nurse support has been demonstrated to be robust and effective.</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The maximum wait period for a medical review was 18 months. An example of a patient being supported revealed having four ESN reviews with agreed actions and advice provided.</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There is potential for more nurses and non-consultant grade colleagues to increase the number of patients that can be seen and reviewed with specialist epilepsy consultant oversight.</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Beyond the EQIP, the service team plans to:</a:t>
            </a:r>
          </a:p>
          <a:p>
            <a:pPr marL="628650" lvl="1" indent="-171450" algn="just">
              <a:lnSpc>
                <a:spcPct val="150000"/>
              </a:lnSpc>
              <a:buFont typeface="Arial" panose="020B0604020202020204" pitchFamily="34" charset="0"/>
              <a:buChar char="•"/>
            </a:pPr>
            <a:r>
              <a:rPr lang="en-GB" sz="1100" dirty="0">
                <a:latin typeface="Montserrat" panose="00000500000000000000" pitchFamily="50" charset="0"/>
              </a:rPr>
              <a:t>Complete the review of the rest of the epilepsy waiting list.</a:t>
            </a:r>
          </a:p>
          <a:p>
            <a:pPr marL="628650" lvl="1" indent="-171450" algn="just">
              <a:lnSpc>
                <a:spcPct val="150000"/>
              </a:lnSpc>
              <a:buFont typeface="Arial" panose="020B0604020202020204" pitchFamily="34" charset="0"/>
              <a:buChar char="•"/>
            </a:pPr>
            <a:r>
              <a:rPr lang="en-GB" sz="1100" dirty="0">
                <a:latin typeface="Montserrat" panose="00000500000000000000" pitchFamily="50" charset="0"/>
              </a:rPr>
              <a:t>Explore better ways of obtaining patient feedback about the service in the affected time frame,</a:t>
            </a:r>
          </a:p>
          <a:p>
            <a:pPr marL="628650" lvl="1" indent="-171450" algn="just">
              <a:lnSpc>
                <a:spcPct val="150000"/>
              </a:lnSpc>
              <a:buFont typeface="Arial" panose="020B0604020202020204" pitchFamily="34" charset="0"/>
              <a:buChar char="•"/>
            </a:pPr>
            <a:r>
              <a:rPr lang="en-GB" sz="1100" dirty="0">
                <a:latin typeface="Montserrat" panose="00000500000000000000" pitchFamily="50" charset="0"/>
              </a:rPr>
              <a:t>Explore the possibility of increased colleague sessions,</a:t>
            </a:r>
          </a:p>
          <a:p>
            <a:pPr marL="628650" lvl="1" indent="-171450" algn="just">
              <a:lnSpc>
                <a:spcPct val="150000"/>
              </a:lnSpc>
              <a:buFont typeface="Arial" panose="020B0604020202020204" pitchFamily="34" charset="0"/>
              <a:buChar char="•"/>
            </a:pPr>
            <a:r>
              <a:rPr lang="en-GB" sz="1100" dirty="0">
                <a:latin typeface="Montserrat" panose="00000500000000000000" pitchFamily="50" charset="0"/>
              </a:rPr>
              <a:t>Explore the possibility of a dedicated registrar epilepsy clinic (historically never possible because of recurrent issues at rota level).</a:t>
            </a:r>
          </a:p>
        </p:txBody>
      </p:sp>
    </p:spTree>
    <p:extLst>
      <p:ext uri="{BB962C8B-B14F-4D97-AF65-F5344CB8AC3E}">
        <p14:creationId xmlns:p14="http://schemas.microsoft.com/office/powerpoint/2010/main" val="30524787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FB6F09-078A-2B59-D579-1AFB0BC3735F}"/>
              </a:ext>
            </a:extLst>
          </p:cNvPr>
          <p:cNvSpPr txBox="1">
            <a:spLocks/>
          </p:cNvSpPr>
          <p:nvPr/>
        </p:nvSpPr>
        <p:spPr>
          <a:xfrm>
            <a:off x="179512" y="-92546"/>
            <a:ext cx="8591712" cy="936104"/>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a:spcAft>
                <a:spcPts val="600"/>
              </a:spcAft>
            </a:pPr>
            <a:r>
              <a:rPr lang="en-GB" sz="2000" dirty="0"/>
              <a:t>Leeds Teaching Hospital NHS Trust​ – ICS West Yorkshire &amp; Harrogate Healthcare partnership (Reducing wait times)</a:t>
            </a:r>
          </a:p>
        </p:txBody>
      </p:sp>
      <p:sp>
        <p:nvSpPr>
          <p:cNvPr id="2" name="TextBox 1">
            <a:extLst>
              <a:ext uri="{FF2B5EF4-FFF2-40B4-BE49-F238E27FC236}">
                <a16:creationId xmlns:a16="http://schemas.microsoft.com/office/drawing/2014/main" id="{8EC4B62A-06BD-DB06-C4A0-0F4E47402C42}"/>
              </a:ext>
            </a:extLst>
          </p:cNvPr>
          <p:cNvSpPr txBox="1"/>
          <p:nvPr/>
        </p:nvSpPr>
        <p:spPr>
          <a:xfrm>
            <a:off x="179512" y="788900"/>
            <a:ext cx="8712968" cy="3308598"/>
          </a:xfrm>
          <a:prstGeom prst="rect">
            <a:avLst/>
          </a:prstGeom>
          <a:noFill/>
        </p:spPr>
        <p:txBody>
          <a:bodyPr wrap="square" rtlCol="0">
            <a:spAutoFit/>
          </a:bodyPr>
          <a:lstStyle/>
          <a:p>
            <a:pPr>
              <a:lnSpc>
                <a:spcPct val="150000"/>
              </a:lnSpc>
            </a:pPr>
            <a:r>
              <a:rPr lang="en-GB" sz="1100" b="1" dirty="0">
                <a:latin typeface="Montserrat" panose="00000500000000000000" pitchFamily="50" charset="0"/>
                <a:cs typeface="Arial" panose="020B0604020202020204" pitchFamily="34" charset="0"/>
              </a:rPr>
              <a:t>Lessons learnt</a:t>
            </a:r>
          </a:p>
          <a:p>
            <a:pPr marL="171450" indent="-171450">
              <a:lnSpc>
                <a:spcPct val="150000"/>
              </a:lnSpc>
              <a:buFont typeface="Arial" panose="020B0604020202020204" pitchFamily="34" charset="0"/>
              <a:buChar char="•"/>
            </a:pPr>
            <a:r>
              <a:rPr lang="en-GB" sz="1100" dirty="0">
                <a:latin typeface="Montserrat" panose="00000500000000000000" pitchFamily="50" charset="0"/>
              </a:rPr>
              <a:t>Individual patients had information reflected back to them.</a:t>
            </a:r>
          </a:p>
          <a:p>
            <a:pPr marL="171450" indent="-171450">
              <a:lnSpc>
                <a:spcPct val="150000"/>
              </a:lnSpc>
              <a:buFont typeface="Arial" panose="020B0604020202020204" pitchFamily="34" charset="0"/>
              <a:buChar char="•"/>
            </a:pPr>
            <a:r>
              <a:rPr lang="en-GB" sz="1100" dirty="0">
                <a:latin typeface="Montserrat" panose="00000500000000000000" pitchFamily="50" charset="0"/>
              </a:rPr>
              <a:t>Patient feedback revealed that they felt they had undergone a review of their circumstances, which equipped the ESN or colleague performing the review. This review demonstrated that patients were able to follow the advice given to them by the epilepsy nurses before the next appointment date and received it appropriately, which helps to keep them safe.</a:t>
            </a:r>
          </a:p>
          <a:p>
            <a:pPr marL="171450" indent="-171450">
              <a:lnSpc>
                <a:spcPct val="150000"/>
              </a:lnSpc>
              <a:buFont typeface="Arial" panose="020B0604020202020204" pitchFamily="34" charset="0"/>
              <a:buChar char="•"/>
            </a:pPr>
            <a:endParaRPr lang="en-GB" sz="1100" b="1" dirty="0">
              <a:latin typeface="Montserrat" panose="00000500000000000000" pitchFamily="50" charset="0"/>
              <a:cs typeface="Arial" panose="020B0604020202020204" pitchFamily="34" charset="0"/>
            </a:endParaRPr>
          </a:p>
          <a:p>
            <a:pPr>
              <a:lnSpc>
                <a:spcPct val="150000"/>
              </a:lnSpc>
            </a:pPr>
            <a:endParaRPr lang="en-GB" sz="1100" b="1" dirty="0">
              <a:latin typeface="Montserrat" panose="00000500000000000000" pitchFamily="50" charset="0"/>
              <a:cs typeface="Arial" panose="020B0604020202020204" pitchFamily="34" charset="0"/>
            </a:endParaRPr>
          </a:p>
          <a:p>
            <a:pPr>
              <a:lnSpc>
                <a:spcPct val="150000"/>
              </a:lnSpc>
            </a:pPr>
            <a:endParaRPr lang="en-GB" sz="1100" b="1" dirty="0">
              <a:latin typeface="Montserrat" panose="00000500000000000000" pitchFamily="50" charset="0"/>
              <a:cs typeface="Arial" panose="020B0604020202020204" pitchFamily="34" charset="0"/>
            </a:endParaRPr>
          </a:p>
          <a:p>
            <a:pPr>
              <a:lnSpc>
                <a:spcPct val="150000"/>
              </a:lnSpc>
            </a:pPr>
            <a:r>
              <a:rPr lang="en-GB" sz="1100" b="1" dirty="0">
                <a:solidFill>
                  <a:schemeClr val="tx1"/>
                </a:solidFill>
                <a:latin typeface="Montserrat" panose="00000500000000000000" pitchFamily="50" charset="0"/>
                <a:cs typeface="Arial" panose="020B0604020202020204" pitchFamily="34" charset="0"/>
              </a:rPr>
              <a:t>Visual presentation of team project intervention</a:t>
            </a:r>
            <a:endParaRPr lang="en-GB" sz="1100" b="1" dirty="0">
              <a:latin typeface="Montserrat" panose="00000500000000000000" pitchFamily="50" charset="0"/>
              <a:cs typeface="Arial" panose="020B0604020202020204" pitchFamily="34" charset="0"/>
            </a:endParaRPr>
          </a:p>
          <a:p>
            <a:pPr>
              <a:lnSpc>
                <a:spcPct val="150000"/>
              </a:lnSpc>
            </a:pPr>
            <a:r>
              <a:rPr lang="en-GB" sz="1100" b="1" dirty="0">
                <a:latin typeface="Montserrat" panose="00000500000000000000" pitchFamily="50" charset="0"/>
                <a:cs typeface="Arial" panose="020B0604020202020204" pitchFamily="34" charset="0"/>
                <a:hlinkClick r:id="rId2"/>
              </a:rPr>
              <a:t>Team poster</a:t>
            </a:r>
            <a:endParaRPr lang="en-GB" sz="1100" b="1" dirty="0">
              <a:latin typeface="Montserrat" panose="00000500000000000000" pitchFamily="50" charset="0"/>
              <a:cs typeface="Arial" panose="020B0604020202020204" pitchFamily="34" charset="0"/>
            </a:endParaRPr>
          </a:p>
          <a:p>
            <a:pPr>
              <a:lnSpc>
                <a:spcPct val="150000"/>
              </a:lnSpc>
            </a:pPr>
            <a:endParaRPr lang="en-GB" sz="1100" b="1" dirty="0">
              <a:latin typeface="Montserrat" panose="00000500000000000000" pitchFamily="50" charset="0"/>
              <a:cs typeface="Arial" panose="020B0604020202020204" pitchFamily="34" charset="0"/>
            </a:endParaRPr>
          </a:p>
          <a:p>
            <a:endParaRPr lang="en-GB" sz="1100" b="1" dirty="0">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36732376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FB6F09-078A-2B59-D579-1AFB0BC3735F}"/>
              </a:ext>
            </a:extLst>
          </p:cNvPr>
          <p:cNvSpPr txBox="1">
            <a:spLocks/>
          </p:cNvSpPr>
          <p:nvPr/>
        </p:nvSpPr>
        <p:spPr>
          <a:xfrm>
            <a:off x="179512" y="-92546"/>
            <a:ext cx="8591712" cy="936104"/>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a:spcAft>
                <a:spcPts val="600"/>
              </a:spcAft>
            </a:pPr>
            <a:r>
              <a:rPr lang="en-GB" sz="2000" dirty="0"/>
              <a:t>Mid Yorkshire Hospitals NHS – ICS West Yorkshire &amp; Harrogate Healthcare partnership (Reducing wait times)</a:t>
            </a:r>
          </a:p>
        </p:txBody>
      </p:sp>
      <p:sp>
        <p:nvSpPr>
          <p:cNvPr id="3" name="TextBox 2">
            <a:extLst>
              <a:ext uri="{FF2B5EF4-FFF2-40B4-BE49-F238E27FC236}">
                <a16:creationId xmlns:a16="http://schemas.microsoft.com/office/drawing/2014/main" id="{3E00EBE3-DC6C-DBD7-BC21-665AD0ED45C0}"/>
              </a:ext>
            </a:extLst>
          </p:cNvPr>
          <p:cNvSpPr txBox="1"/>
          <p:nvPr/>
        </p:nvSpPr>
        <p:spPr>
          <a:xfrm>
            <a:off x="262900" y="734601"/>
            <a:ext cx="8424936" cy="4578176"/>
          </a:xfrm>
          <a:prstGeom prst="rect">
            <a:avLst/>
          </a:prstGeom>
          <a:noFill/>
        </p:spPr>
        <p:txBody>
          <a:bodyPr wrap="square" rtlCol="0">
            <a:spAutoFit/>
          </a:bodyPr>
          <a:lstStyle/>
          <a:p>
            <a:r>
              <a:rPr lang="en-GB" sz="1100" b="1" dirty="0">
                <a:latin typeface="Montserrat" panose="00000500000000000000" pitchFamily="50" charset="0"/>
                <a:cs typeface="Arial" panose="020B0604020202020204" pitchFamily="34" charset="0"/>
              </a:rPr>
              <a:t>Project aim</a:t>
            </a:r>
          </a:p>
          <a:p>
            <a:endParaRPr lang="en-GB" sz="1100" b="1" dirty="0">
              <a:latin typeface="Montserrat" panose="00000500000000000000" pitchFamily="50" charset="0"/>
              <a:cs typeface="Arial" panose="020B0604020202020204" pitchFamily="34" charset="0"/>
            </a:endParaRPr>
          </a:p>
          <a:p>
            <a:r>
              <a:rPr lang="en-GB" sz="1100" dirty="0">
                <a:latin typeface="Montserrat" panose="00000500000000000000" pitchFamily="50" charset="0"/>
                <a:cs typeface="Arial" panose="020B0604020202020204" pitchFamily="34" charset="0"/>
              </a:rPr>
              <a:t>To develop a standardised referral system for paediatric seizure, with the aim of reducing wait times within national guidance.</a:t>
            </a:r>
          </a:p>
          <a:p>
            <a:endParaRPr lang="en-GB" sz="1100" b="1" dirty="0">
              <a:latin typeface="Montserrat" panose="00000500000000000000" pitchFamily="50" charset="0"/>
              <a:cs typeface="Arial" panose="020B0604020202020204" pitchFamily="34" charset="0"/>
            </a:endParaRPr>
          </a:p>
          <a:p>
            <a:r>
              <a:rPr lang="en-GB" sz="1100" b="1" dirty="0">
                <a:latin typeface="Montserrat" panose="00000500000000000000" pitchFamily="50" charset="0"/>
                <a:cs typeface="Arial" panose="020B0604020202020204" pitchFamily="34" charset="0"/>
              </a:rPr>
              <a:t>Background</a:t>
            </a:r>
          </a:p>
          <a:p>
            <a:pPr algn="just">
              <a:lnSpc>
                <a:spcPct val="150000"/>
              </a:lnSpc>
            </a:pPr>
            <a:r>
              <a:rPr lang="en-GB" sz="1100" dirty="0">
                <a:latin typeface="Montserrat" panose="00000500000000000000" pitchFamily="50" charset="0"/>
              </a:rPr>
              <a:t>Nice guidelines published first in 2004 recommend that all children who have had a first non-febrile seizure should be seen as soon as possible (within 2 weeks) by a paediatric consultant with expertise in epilepsy. Problems faced at the Mid Yorkshire paediatric epilepsy service include:</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The referral process isn't standardised.</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Families receive little information about what will happen next and what to do if an event happens again.</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Many children are seen in the first seizure clinic when, in fact, they haven't had a seizure.</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Most referrals do not contain sufficient detail to allow appropriate triage to decide if the first seizure clinic is the most appropriate clinic for the child.</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Lack of knowledge of how to make an appropriate referral.</a:t>
            </a:r>
          </a:p>
          <a:p>
            <a:pPr algn="just">
              <a:lnSpc>
                <a:spcPct val="150000"/>
              </a:lnSpc>
            </a:pPr>
            <a:endParaRPr lang="en-GB" sz="1100" b="1" dirty="0">
              <a:latin typeface="Montserrat" panose="00000500000000000000" pitchFamily="50" charset="0"/>
            </a:endParaRPr>
          </a:p>
          <a:p>
            <a:pPr algn="just">
              <a:lnSpc>
                <a:spcPct val="150000"/>
              </a:lnSpc>
            </a:pPr>
            <a:r>
              <a:rPr lang="en-GB" sz="1100" b="1" dirty="0">
                <a:latin typeface="Montserrat" panose="00000500000000000000" pitchFamily="50" charset="0"/>
              </a:rPr>
              <a:t>Area of focus</a:t>
            </a:r>
            <a:endParaRPr lang="en-GB" sz="1100" dirty="0">
              <a:latin typeface="Montserrat" panose="00000500000000000000" pitchFamily="50" charset="0"/>
            </a:endParaRPr>
          </a:p>
          <a:p>
            <a:pPr algn="just">
              <a:lnSpc>
                <a:spcPct val="150000"/>
              </a:lnSpc>
            </a:pPr>
            <a:r>
              <a:rPr lang="en-GB" sz="1100" dirty="0">
                <a:latin typeface="Montserrat" panose="00000500000000000000" pitchFamily="50" charset="0"/>
              </a:rPr>
              <a:t>The team's aim is to target the new referrals received from A&amp;E and the inpatient ward in order to make the process more efficient by getting better-quality referrals.</a:t>
            </a:r>
          </a:p>
          <a:p>
            <a:endParaRPr lang="en-GB" sz="1100" b="1" dirty="0">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4171149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FB6F09-078A-2B59-D579-1AFB0BC3735F}"/>
              </a:ext>
            </a:extLst>
          </p:cNvPr>
          <p:cNvSpPr txBox="1">
            <a:spLocks/>
          </p:cNvSpPr>
          <p:nvPr/>
        </p:nvSpPr>
        <p:spPr>
          <a:xfrm>
            <a:off x="179512" y="-92546"/>
            <a:ext cx="8591712" cy="936104"/>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a:spcAft>
                <a:spcPts val="600"/>
              </a:spcAft>
            </a:pPr>
            <a:r>
              <a:rPr lang="en-GB" sz="2000" dirty="0"/>
              <a:t>Mid Yorkshire Hospitals NHS – ICS West Yorkshire &amp; Harrogate Healthcare partnership (Reducing wait times)</a:t>
            </a:r>
          </a:p>
        </p:txBody>
      </p:sp>
      <p:sp>
        <p:nvSpPr>
          <p:cNvPr id="2" name="TextBox 1">
            <a:extLst>
              <a:ext uri="{FF2B5EF4-FFF2-40B4-BE49-F238E27FC236}">
                <a16:creationId xmlns:a16="http://schemas.microsoft.com/office/drawing/2014/main" id="{8EC4B62A-06BD-DB06-C4A0-0F4E47402C42}"/>
              </a:ext>
            </a:extLst>
          </p:cNvPr>
          <p:cNvSpPr txBox="1"/>
          <p:nvPr/>
        </p:nvSpPr>
        <p:spPr>
          <a:xfrm>
            <a:off x="179512" y="788900"/>
            <a:ext cx="8712968" cy="3816429"/>
          </a:xfrm>
          <a:prstGeom prst="rect">
            <a:avLst/>
          </a:prstGeom>
          <a:noFill/>
        </p:spPr>
        <p:txBody>
          <a:bodyPr wrap="square" rtlCol="0">
            <a:spAutoFit/>
          </a:bodyPr>
          <a:lstStyle/>
          <a:p>
            <a:pPr>
              <a:lnSpc>
                <a:spcPct val="150000"/>
              </a:lnSpc>
            </a:pPr>
            <a:r>
              <a:rPr lang="en-GB" sz="1100" b="1" dirty="0">
                <a:latin typeface="Montserrat" panose="00000500000000000000" pitchFamily="50" charset="0"/>
                <a:cs typeface="Arial" panose="020B0604020202020204" pitchFamily="34" charset="0"/>
              </a:rPr>
              <a:t>Changes</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The team is creating a poster that will be hung in the assessment unit and on the ward on both sites so that staff know what they're meant to be doing.</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The team has created a slip for ED staff to fill in when they enter the referral details on the Trust system called ICE.</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The slip has minimal information. Staff fill in two questions as well as some basic biographic details and include a reminder of the contact details of the paediatric epilepsy service teams to share with patients and their families.</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The team has been engaging with juniors at handover on the wards so that they are aware of the change in process and able to support them with any queries.</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The team will begin evaluating the effectiveness of the process and fine-tuning any details once they begin receiving real-world data.</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The team has sent the paperwork out to the paediatric consultants and middle grade consultants.</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 </a:t>
            </a:r>
          </a:p>
          <a:p>
            <a:pPr marL="171450" indent="-171450" algn="just">
              <a:lnSpc>
                <a:spcPct val="150000"/>
              </a:lnSpc>
              <a:buFont typeface="Arial" panose="020B0604020202020204" pitchFamily="34" charset="0"/>
              <a:buChar char="•"/>
            </a:pPr>
            <a:endParaRPr lang="en-GB" sz="1100" b="1" dirty="0">
              <a:latin typeface="Montserrat" panose="00000500000000000000" pitchFamily="50" charset="0"/>
              <a:cs typeface="Arial" panose="020B0604020202020204" pitchFamily="34" charset="0"/>
            </a:endParaRPr>
          </a:p>
          <a:p>
            <a:pPr>
              <a:lnSpc>
                <a:spcPct val="150000"/>
              </a:lnSpc>
            </a:pPr>
            <a:endParaRPr lang="en-GB" sz="1100" b="1" dirty="0">
              <a:latin typeface="Montserrat" panose="00000500000000000000" pitchFamily="50" charset="0"/>
              <a:cs typeface="Arial" panose="020B0604020202020204" pitchFamily="34" charset="0"/>
            </a:endParaRPr>
          </a:p>
          <a:p>
            <a:endParaRPr lang="en-GB" sz="1100" b="1" dirty="0">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6164877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FB6F09-078A-2B59-D579-1AFB0BC3735F}"/>
              </a:ext>
            </a:extLst>
          </p:cNvPr>
          <p:cNvSpPr txBox="1">
            <a:spLocks/>
          </p:cNvSpPr>
          <p:nvPr/>
        </p:nvSpPr>
        <p:spPr>
          <a:xfrm>
            <a:off x="179512" y="-92546"/>
            <a:ext cx="8591712" cy="936104"/>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a:spcAft>
                <a:spcPts val="600"/>
              </a:spcAft>
            </a:pPr>
            <a:r>
              <a:rPr lang="en-GB" sz="2000" dirty="0"/>
              <a:t>Mid Yorkshire Hospitals NHS – ICS West Yorkshire &amp; Harrogate Healthcare partnership (Reducing wait times)</a:t>
            </a:r>
          </a:p>
        </p:txBody>
      </p:sp>
      <p:sp>
        <p:nvSpPr>
          <p:cNvPr id="3" name="TextBox 2">
            <a:extLst>
              <a:ext uri="{FF2B5EF4-FFF2-40B4-BE49-F238E27FC236}">
                <a16:creationId xmlns:a16="http://schemas.microsoft.com/office/drawing/2014/main" id="{3E00EBE3-DC6C-DBD7-BC21-665AD0ED45C0}"/>
              </a:ext>
            </a:extLst>
          </p:cNvPr>
          <p:cNvSpPr txBox="1"/>
          <p:nvPr/>
        </p:nvSpPr>
        <p:spPr>
          <a:xfrm>
            <a:off x="179512" y="864899"/>
            <a:ext cx="2592288" cy="623248"/>
          </a:xfrm>
          <a:prstGeom prst="rect">
            <a:avLst/>
          </a:prstGeom>
          <a:noFill/>
        </p:spPr>
        <p:txBody>
          <a:bodyPr wrap="square" rtlCol="0">
            <a:spAutoFit/>
          </a:bodyPr>
          <a:lstStyle/>
          <a:p>
            <a:r>
              <a:rPr lang="en-GB" sz="1150" b="1" dirty="0">
                <a:latin typeface="Arial" panose="020B0604020202020204" pitchFamily="34" charset="0"/>
                <a:cs typeface="Arial" panose="020B0604020202020204" pitchFamily="34" charset="0"/>
              </a:rPr>
              <a:t>Changes</a:t>
            </a:r>
          </a:p>
          <a:p>
            <a:endParaRPr lang="en-GB" sz="1150" b="1" dirty="0">
              <a:latin typeface="Arial" panose="020B0604020202020204" pitchFamily="34" charset="0"/>
              <a:cs typeface="Arial" panose="020B0604020202020204" pitchFamily="34" charset="0"/>
            </a:endParaRPr>
          </a:p>
          <a:p>
            <a:endParaRPr lang="en-GB" sz="1150" b="1" dirty="0">
              <a:latin typeface="Arial" panose="020B0604020202020204" pitchFamily="34" charset="0"/>
              <a:cs typeface="Arial" panose="020B0604020202020204" pitchFamily="34" charset="0"/>
            </a:endParaRPr>
          </a:p>
        </p:txBody>
      </p:sp>
      <p:pic>
        <p:nvPicPr>
          <p:cNvPr id="1026" name="Picture 2">
            <a:extLst>
              <a:ext uri="{FF2B5EF4-FFF2-40B4-BE49-F238E27FC236}">
                <a16:creationId xmlns:a16="http://schemas.microsoft.com/office/drawing/2014/main" id="{B389C364-72F5-F48A-82D4-A4DBED046D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3" y="1692710"/>
            <a:ext cx="5328593" cy="258589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2" name="Picture 2">
            <a:extLst>
              <a:ext uri="{FF2B5EF4-FFF2-40B4-BE49-F238E27FC236}">
                <a16:creationId xmlns:a16="http://schemas.microsoft.com/office/drawing/2014/main" id="{47375D88-BC48-588A-E4E9-846CF378F880}"/>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l="11371" t="6528" r="11371" b="6761"/>
          <a:stretch>
            <a:fillRect/>
          </a:stretch>
        </p:blipFill>
        <p:spPr bwMode="auto">
          <a:xfrm>
            <a:off x="6228184" y="817840"/>
            <a:ext cx="2534948" cy="385370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5" name="TextBox 4">
            <a:extLst>
              <a:ext uri="{FF2B5EF4-FFF2-40B4-BE49-F238E27FC236}">
                <a16:creationId xmlns:a16="http://schemas.microsoft.com/office/drawing/2014/main" id="{449D378A-6BD2-F8DC-90B2-E85FB6557E78}"/>
              </a:ext>
            </a:extLst>
          </p:cNvPr>
          <p:cNvSpPr txBox="1"/>
          <p:nvPr/>
        </p:nvSpPr>
        <p:spPr>
          <a:xfrm>
            <a:off x="2627784" y="864899"/>
            <a:ext cx="3143728" cy="738664"/>
          </a:xfrm>
          <a:prstGeom prst="rect">
            <a:avLst/>
          </a:prstGeom>
          <a:noFill/>
        </p:spPr>
        <p:txBody>
          <a:bodyPr wrap="square" rtlCol="0">
            <a:spAutoFit/>
          </a:bodyPr>
          <a:lstStyle/>
          <a:p>
            <a:r>
              <a:rPr lang="en-GB" sz="1400" b="1" dirty="0">
                <a:latin typeface="Arial" panose="020B0604020202020204" pitchFamily="34" charset="0"/>
                <a:cs typeface="Arial" panose="020B0604020202020204" pitchFamily="34" charset="0"/>
              </a:rPr>
              <a:t>Process mapping: old vs new</a:t>
            </a:r>
          </a:p>
          <a:p>
            <a:endParaRPr lang="en-GB" sz="1400" b="1"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p:txBody>
      </p:sp>
      <p:cxnSp>
        <p:nvCxnSpPr>
          <p:cNvPr id="7" name="Straight Arrow Connector 6">
            <a:extLst>
              <a:ext uri="{FF2B5EF4-FFF2-40B4-BE49-F238E27FC236}">
                <a16:creationId xmlns:a16="http://schemas.microsoft.com/office/drawing/2014/main" id="{A3207361-E863-3D7A-7D63-7075AEA9D6DF}"/>
              </a:ext>
            </a:extLst>
          </p:cNvPr>
          <p:cNvCxnSpPr/>
          <p:nvPr/>
        </p:nvCxnSpPr>
        <p:spPr>
          <a:xfrm flipH="1">
            <a:off x="3995936" y="1131590"/>
            <a:ext cx="504056" cy="1008112"/>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575C199E-51F1-9B07-125E-CADE87B0E018}"/>
              </a:ext>
            </a:extLst>
          </p:cNvPr>
          <p:cNvCxnSpPr/>
          <p:nvPr/>
        </p:nvCxnSpPr>
        <p:spPr>
          <a:xfrm>
            <a:off x="5220072" y="1131590"/>
            <a:ext cx="1000020" cy="738664"/>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2544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40638" y="699542"/>
            <a:ext cx="8390715" cy="2232248"/>
          </a:xfrm>
        </p:spPr>
        <p:txBody>
          <a:bodyPr>
            <a:noAutofit/>
          </a:bodyPr>
          <a:lstStyle/>
          <a:p>
            <a:pPr marL="0" indent="0" algn="just">
              <a:lnSpc>
                <a:spcPct val="150000"/>
              </a:lnSpc>
              <a:buNone/>
            </a:pPr>
            <a:r>
              <a:rPr lang="en-GB" sz="1100" b="1" dirty="0">
                <a:solidFill>
                  <a:schemeClr val="tx1"/>
                </a:solidFill>
                <a:latin typeface="Montserrat" panose="00000500000000000000" pitchFamily="50" charset="0"/>
                <a:cs typeface="Arial" panose="020B0604020202020204" pitchFamily="34" charset="0"/>
              </a:rPr>
              <a:t>Area of focus</a:t>
            </a:r>
          </a:p>
          <a:p>
            <a:pPr marL="228600" indent="-228600" algn="just">
              <a:lnSpc>
                <a:spcPct val="150000"/>
              </a:lnSpc>
              <a:buFont typeface="+mj-lt"/>
              <a:buAutoNum type="arabicPeriod"/>
            </a:pPr>
            <a:r>
              <a:rPr lang="en-GB" sz="1100" dirty="0">
                <a:solidFill>
                  <a:schemeClr val="tx1"/>
                </a:solidFill>
              </a:rPr>
              <a:t>Mapping how we are currently performing against each of the components that make up the pathway.</a:t>
            </a:r>
          </a:p>
          <a:p>
            <a:pPr marL="228600" indent="-228600" algn="just">
              <a:lnSpc>
                <a:spcPct val="150000"/>
              </a:lnSpc>
              <a:buFont typeface="+mj-lt"/>
              <a:buAutoNum type="arabicPeriod"/>
            </a:pPr>
            <a:r>
              <a:rPr lang="en-GB" sz="1100" dirty="0">
                <a:solidFill>
                  <a:schemeClr val="tx1"/>
                </a:solidFill>
              </a:rPr>
              <a:t>Decide whether each Trust focuses on a different component of the pathway and shares learning or pick an area where each of the six Trusts is weakest and focus on improving standards in that area before moving on to another part of the pathway.</a:t>
            </a:r>
          </a:p>
          <a:p>
            <a:pPr marL="228600" indent="-228600" algn="just">
              <a:lnSpc>
                <a:spcPct val="150000"/>
              </a:lnSpc>
              <a:buFont typeface="+mj-lt"/>
              <a:buAutoNum type="arabicPeriod"/>
            </a:pPr>
            <a:r>
              <a:rPr lang="en-GB" sz="1100" dirty="0">
                <a:solidFill>
                  <a:schemeClr val="tx1"/>
                </a:solidFill>
              </a:rPr>
              <a:t>Engagement with CYP and families on the first year of care pathway.</a:t>
            </a:r>
            <a:endParaRPr lang="en-GB" sz="11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r>
              <a:rPr lang="en-GB" sz="1100" b="1" dirty="0">
                <a:solidFill>
                  <a:schemeClr val="tx1"/>
                </a:solidFill>
                <a:latin typeface="Montserrat" panose="00000500000000000000" pitchFamily="50" charset="0"/>
                <a:cs typeface="Arial" panose="020B0604020202020204" pitchFamily="34" charset="0"/>
              </a:rPr>
              <a:t>Participant Trusts within the ICS and team projects:</a:t>
            </a:r>
          </a:p>
          <a:p>
            <a:pPr marL="0" indent="0" algn="just">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r>
              <a:rPr lang="en-GB" sz="1100" b="1" dirty="0">
                <a:solidFill>
                  <a:schemeClr val="tx1"/>
                </a:solidFill>
                <a:latin typeface="Montserrat" panose="00000500000000000000" pitchFamily="50" charset="0"/>
                <a:cs typeface="Arial" panose="020B0604020202020204" pitchFamily="34" charset="0"/>
              </a:rPr>
              <a:t> 	</a:t>
            </a:r>
          </a:p>
          <a:p>
            <a:pPr algn="just"/>
            <a:endParaRPr lang="en-GB" sz="1100" dirty="0">
              <a:solidFill>
                <a:schemeClr val="tx1"/>
              </a:solidFill>
              <a:highlight>
                <a:srgbClr val="00FF00"/>
              </a:highlight>
              <a:latin typeface="Montserrat" panose="00000500000000000000" pitchFamily="50" charset="0"/>
              <a:cs typeface="Arial" panose="020B0604020202020204" pitchFamily="34" charset="0"/>
            </a:endParaRPr>
          </a:p>
        </p:txBody>
      </p:sp>
      <p:sp>
        <p:nvSpPr>
          <p:cNvPr id="4" name="Title 1">
            <a:extLst>
              <a:ext uri="{FF2B5EF4-FFF2-40B4-BE49-F238E27FC236}">
                <a16:creationId xmlns:a16="http://schemas.microsoft.com/office/drawing/2014/main" id="{D2FB6F09-078A-2B59-D579-1AFB0BC3735F}"/>
              </a:ext>
            </a:extLst>
          </p:cNvPr>
          <p:cNvSpPr txBox="1">
            <a:spLocks/>
          </p:cNvSpPr>
          <p:nvPr/>
        </p:nvSpPr>
        <p:spPr>
          <a:xfrm>
            <a:off x="251520" y="151972"/>
            <a:ext cx="8229600" cy="4755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r>
              <a:rPr lang="en-GB" sz="2000" dirty="0"/>
              <a:t>First year of care – ICS West Yorkshire &amp; Harrogate Healthcare partnership</a:t>
            </a:r>
          </a:p>
        </p:txBody>
      </p:sp>
      <p:graphicFrame>
        <p:nvGraphicFramePr>
          <p:cNvPr id="2" name="Table 1">
            <a:extLst>
              <a:ext uri="{FF2B5EF4-FFF2-40B4-BE49-F238E27FC236}">
                <a16:creationId xmlns:a16="http://schemas.microsoft.com/office/drawing/2014/main" id="{2394EAFC-D148-C03B-3F11-73623564C4DE}"/>
              </a:ext>
            </a:extLst>
          </p:cNvPr>
          <p:cNvGraphicFramePr>
            <a:graphicFrameLocks noGrp="1"/>
          </p:cNvGraphicFramePr>
          <p:nvPr>
            <p:extLst>
              <p:ext uri="{D42A27DB-BD31-4B8C-83A1-F6EECF244321}">
                <p14:modId xmlns:p14="http://schemas.microsoft.com/office/powerpoint/2010/main" val="4277128534"/>
              </p:ext>
            </p:extLst>
          </p:nvPr>
        </p:nvGraphicFramePr>
        <p:xfrm>
          <a:off x="374869" y="2859782"/>
          <a:ext cx="8390714" cy="2248029"/>
        </p:xfrm>
        <a:graphic>
          <a:graphicData uri="http://schemas.openxmlformats.org/drawingml/2006/table">
            <a:tbl>
              <a:tblPr firstRow="1" firstCol="1" bandRow="1">
                <a:tableStyleId>{9DCAF9ED-07DC-4A11-8D7F-57B35C25682E}</a:tableStyleId>
              </a:tblPr>
              <a:tblGrid>
                <a:gridCol w="5041479">
                  <a:extLst>
                    <a:ext uri="{9D8B030D-6E8A-4147-A177-3AD203B41FA5}">
                      <a16:colId xmlns:a16="http://schemas.microsoft.com/office/drawing/2014/main" val="3637157307"/>
                    </a:ext>
                  </a:extLst>
                </a:gridCol>
                <a:gridCol w="3349235">
                  <a:extLst>
                    <a:ext uri="{9D8B030D-6E8A-4147-A177-3AD203B41FA5}">
                      <a16:colId xmlns:a16="http://schemas.microsoft.com/office/drawing/2014/main" val="4050166743"/>
                    </a:ext>
                  </a:extLst>
                </a:gridCol>
              </a:tblGrid>
              <a:tr h="0">
                <a:tc>
                  <a:txBody>
                    <a:bodyPr/>
                    <a:lstStyle/>
                    <a:p>
                      <a:pPr>
                        <a:lnSpc>
                          <a:spcPct val="107000"/>
                        </a:lnSpc>
                        <a:spcAft>
                          <a:spcPts val="800"/>
                        </a:spcAft>
                      </a:pPr>
                      <a:r>
                        <a:rPr lang="en-GB" sz="1100" b="1" dirty="0">
                          <a:solidFill>
                            <a:schemeClr val="bg1"/>
                          </a:solidFill>
                          <a:effectLst/>
                          <a:latin typeface="Montserrat" panose="00000500000000000000" pitchFamily="50" charset="0"/>
                        </a:rPr>
                        <a:t>Project aim</a:t>
                      </a:r>
                      <a:endParaRPr lang="en-GB" sz="1100" b="1" dirty="0">
                        <a:solidFill>
                          <a:schemeClr val="bg1"/>
                        </a:solidFill>
                        <a:effectLst/>
                        <a:latin typeface="Montserrat" panose="00000500000000000000" pitchFamily="50"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800"/>
                        </a:spcAft>
                      </a:pPr>
                      <a:r>
                        <a:rPr lang="en-GB" sz="1100" b="1" dirty="0">
                          <a:solidFill>
                            <a:schemeClr val="bg1"/>
                          </a:solidFill>
                          <a:effectLst/>
                          <a:latin typeface="Montserrat" panose="00000500000000000000" pitchFamily="50" charset="0"/>
                        </a:rPr>
                        <a:t>Team working on which project aim</a:t>
                      </a:r>
                      <a:endParaRPr lang="en-GB" sz="1100" b="1" dirty="0">
                        <a:solidFill>
                          <a:schemeClr val="bg1"/>
                        </a:solidFill>
                        <a:effectLst/>
                        <a:latin typeface="Montserrat" panose="00000500000000000000" pitchFamily="50"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30371302"/>
                  </a:ext>
                </a:extLst>
              </a:tr>
              <a:tr h="0">
                <a:tc>
                  <a:txBody>
                    <a:bodyPr/>
                    <a:lstStyle/>
                    <a:p>
                      <a:pPr>
                        <a:lnSpc>
                          <a:spcPct val="107000"/>
                        </a:lnSpc>
                        <a:spcAft>
                          <a:spcPts val="800"/>
                        </a:spcAft>
                      </a:pPr>
                      <a:r>
                        <a:rPr lang="en-GB" sz="1100" b="0" dirty="0">
                          <a:effectLst/>
                          <a:latin typeface="Montserrat" panose="00000500000000000000" pitchFamily="50" charset="0"/>
                        </a:rPr>
                        <a:t>Establish a standardised referral pathway to reduce waiting times for first seizure patients seen via GP and A&amp;E.</a:t>
                      </a:r>
                      <a:endParaRPr lang="en-GB" sz="1100" b="0" dirty="0">
                        <a:effectLst/>
                        <a:latin typeface="Montserrat" panose="00000500000000000000" pitchFamily="50"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100" b="0" dirty="0">
                          <a:effectLst/>
                          <a:latin typeface="Montserrat" panose="00000500000000000000" pitchFamily="50" charset="0"/>
                        </a:rPr>
                        <a:t>Airedale NHS Foundation Trust </a:t>
                      </a:r>
                      <a:endParaRPr lang="en-GB" sz="1100" b="0" dirty="0">
                        <a:effectLst/>
                        <a:latin typeface="Montserrat" panose="00000500000000000000" pitchFamily="50"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66787"/>
                  </a:ext>
                </a:extLst>
              </a:tr>
              <a:tr h="0">
                <a:tc>
                  <a:txBody>
                    <a:bodyPr/>
                    <a:lstStyle/>
                    <a:p>
                      <a:pPr>
                        <a:lnSpc>
                          <a:spcPct val="107000"/>
                        </a:lnSpc>
                        <a:spcAft>
                          <a:spcPts val="800"/>
                        </a:spcAft>
                      </a:pPr>
                      <a:r>
                        <a:rPr lang="en-GB" sz="1100" b="0" dirty="0">
                          <a:effectLst/>
                          <a:latin typeface="Montserrat" panose="00000500000000000000" pitchFamily="50" charset="0"/>
                        </a:rPr>
                        <a:t>To provide an equitable transition service by using group transition information sessions to young people with epilepsy aged 14, 15 and 16 years </a:t>
                      </a:r>
                      <a:endParaRPr lang="en-GB" sz="1100" b="0" dirty="0">
                        <a:effectLst/>
                        <a:latin typeface="Montserrat" panose="00000500000000000000" pitchFamily="50"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100" b="0" dirty="0">
                          <a:effectLst/>
                          <a:latin typeface="Montserrat" panose="00000500000000000000" pitchFamily="50" charset="0"/>
                        </a:rPr>
                        <a:t>Bradford Teaching Hospitals </a:t>
                      </a:r>
                      <a:endParaRPr lang="en-GB" sz="1100" b="0" dirty="0">
                        <a:effectLst/>
                        <a:latin typeface="Montserrat" panose="00000500000000000000" pitchFamily="50"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314586476"/>
                  </a:ext>
                </a:extLst>
              </a:tr>
              <a:tr h="0">
                <a:tc>
                  <a:txBody>
                    <a:bodyPr/>
                    <a:lstStyle/>
                    <a:p>
                      <a:pPr>
                        <a:lnSpc>
                          <a:spcPct val="107000"/>
                        </a:lnSpc>
                        <a:spcAft>
                          <a:spcPts val="800"/>
                        </a:spcAft>
                      </a:pPr>
                      <a:r>
                        <a:rPr lang="en-GB" sz="1100" b="0" dirty="0">
                          <a:effectLst/>
                          <a:latin typeface="Montserrat" panose="00000500000000000000" pitchFamily="50" charset="0"/>
                        </a:rPr>
                        <a:t>To review appointment process and reduce waiting times of over 6 months and triage overdue follow-up appointments</a:t>
                      </a:r>
                      <a:endParaRPr lang="en-GB" sz="1100" b="0" dirty="0">
                        <a:effectLst/>
                        <a:latin typeface="Montserrat" panose="00000500000000000000" pitchFamily="50"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100" b="0" dirty="0">
                          <a:effectLst/>
                          <a:latin typeface="Montserrat" panose="00000500000000000000" pitchFamily="50" charset="0"/>
                        </a:rPr>
                        <a:t>Leeds Teaching Hospital NHS Trust</a:t>
                      </a:r>
                      <a:endParaRPr lang="en-GB" sz="1100" b="0" dirty="0">
                        <a:effectLst/>
                        <a:latin typeface="Montserrat" panose="00000500000000000000" pitchFamily="50"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40721102"/>
                  </a:ext>
                </a:extLst>
              </a:tr>
              <a:tr h="0">
                <a:tc>
                  <a:txBody>
                    <a:bodyPr/>
                    <a:lstStyle/>
                    <a:p>
                      <a:pPr>
                        <a:lnSpc>
                          <a:spcPct val="107000"/>
                        </a:lnSpc>
                        <a:spcAft>
                          <a:spcPts val="800"/>
                        </a:spcAft>
                      </a:pPr>
                      <a:r>
                        <a:rPr lang="en-GB" sz="1100" b="0" dirty="0">
                          <a:effectLst/>
                          <a:latin typeface="Montserrat" panose="00000500000000000000" pitchFamily="50" charset="0"/>
                        </a:rPr>
                        <a:t>To develop a standardised referral system for paediatric seizure, with the aim of reducing wait times to within national guidance.</a:t>
                      </a:r>
                      <a:endParaRPr lang="en-GB" sz="1100" b="0" dirty="0">
                        <a:effectLst/>
                        <a:latin typeface="Montserrat" panose="00000500000000000000" pitchFamily="50"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100" b="0" dirty="0">
                          <a:effectLst/>
                          <a:latin typeface="Montserrat" panose="00000500000000000000" pitchFamily="50" charset="0"/>
                        </a:rPr>
                        <a:t>Mid Yorkshire Hospitals NHS </a:t>
                      </a:r>
                      <a:endParaRPr lang="en-GB" sz="1100" b="0" dirty="0">
                        <a:effectLst/>
                        <a:latin typeface="Montserrat" panose="00000500000000000000" pitchFamily="50"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47077888"/>
                  </a:ext>
                </a:extLst>
              </a:tr>
              <a:tr h="0">
                <a:tc>
                  <a:txBody>
                    <a:bodyPr/>
                    <a:lstStyle/>
                    <a:p>
                      <a:pPr>
                        <a:lnSpc>
                          <a:spcPct val="107000"/>
                        </a:lnSpc>
                        <a:spcAft>
                          <a:spcPts val="800"/>
                        </a:spcAft>
                      </a:pPr>
                      <a:r>
                        <a:rPr lang="en-GB" sz="1100" b="0" dirty="0">
                          <a:effectLst/>
                          <a:latin typeface="Montserrat" panose="00000500000000000000" pitchFamily="50" charset="0"/>
                        </a:rPr>
                        <a:t>Non-participant</a:t>
                      </a:r>
                      <a:endParaRPr lang="en-GB" sz="1100" b="0" dirty="0">
                        <a:effectLst/>
                        <a:latin typeface="Montserrat" panose="00000500000000000000" pitchFamily="50"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100" b="0" dirty="0">
                          <a:effectLst/>
                          <a:latin typeface="Montserrat" panose="00000500000000000000" pitchFamily="50" charset="0"/>
                        </a:rPr>
                        <a:t>Harrogate and District NHS Foundation Trust </a:t>
                      </a:r>
                      <a:endParaRPr lang="en-GB" sz="1100" b="0" dirty="0">
                        <a:effectLst/>
                        <a:latin typeface="Montserrat" panose="00000500000000000000" pitchFamily="50"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608564978"/>
                  </a:ext>
                </a:extLst>
              </a:tr>
              <a:tr h="0">
                <a:tc>
                  <a:txBody>
                    <a:bodyPr/>
                    <a:lstStyle/>
                    <a:p>
                      <a:pPr>
                        <a:lnSpc>
                          <a:spcPct val="107000"/>
                        </a:lnSpc>
                        <a:spcAft>
                          <a:spcPts val="800"/>
                        </a:spcAft>
                      </a:pPr>
                      <a:r>
                        <a:rPr lang="en-GB" sz="1100" b="0" dirty="0">
                          <a:effectLst/>
                          <a:latin typeface="Montserrat" panose="00000500000000000000" pitchFamily="50" charset="0"/>
                        </a:rPr>
                        <a:t>Non-participant</a:t>
                      </a:r>
                      <a:endParaRPr lang="en-GB" sz="1100" b="0" dirty="0">
                        <a:effectLst/>
                        <a:latin typeface="Montserrat" panose="00000500000000000000" pitchFamily="50"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100" b="0" dirty="0">
                          <a:effectLst/>
                          <a:latin typeface="Montserrat" panose="00000500000000000000" pitchFamily="50" charset="0"/>
                        </a:rPr>
                        <a:t>Calderdale &amp; Huddersfield NHS Foundation Trust</a:t>
                      </a:r>
                      <a:endParaRPr lang="en-GB" sz="1100" b="0" dirty="0">
                        <a:effectLst/>
                        <a:latin typeface="Montserrat" panose="00000500000000000000" pitchFamily="50"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40028590"/>
                  </a:ext>
                </a:extLst>
              </a:tr>
            </a:tbl>
          </a:graphicData>
        </a:graphic>
      </p:graphicFrame>
    </p:spTree>
    <p:extLst>
      <p:ext uri="{BB962C8B-B14F-4D97-AF65-F5344CB8AC3E}">
        <p14:creationId xmlns:p14="http://schemas.microsoft.com/office/powerpoint/2010/main" val="11757966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FB6F09-078A-2B59-D579-1AFB0BC3735F}"/>
              </a:ext>
            </a:extLst>
          </p:cNvPr>
          <p:cNvSpPr txBox="1">
            <a:spLocks/>
          </p:cNvSpPr>
          <p:nvPr/>
        </p:nvSpPr>
        <p:spPr>
          <a:xfrm>
            <a:off x="179512" y="-92546"/>
            <a:ext cx="8591712" cy="936104"/>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a:spcAft>
                <a:spcPts val="600"/>
              </a:spcAft>
            </a:pPr>
            <a:r>
              <a:rPr lang="en-GB" sz="2000" dirty="0"/>
              <a:t>Mid Yorkshire Hospitals NHS – ICS West Yorkshire &amp; Harrogate Healthcare partnership (Reducing wait times)</a:t>
            </a:r>
          </a:p>
        </p:txBody>
      </p:sp>
      <p:pic>
        <p:nvPicPr>
          <p:cNvPr id="2051" name="Picture 3">
            <a:extLst>
              <a:ext uri="{FF2B5EF4-FFF2-40B4-BE49-F238E27FC236}">
                <a16:creationId xmlns:a16="http://schemas.microsoft.com/office/drawing/2014/main" id="{D25725D7-3A68-E866-669B-A00615F873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4292" r="1999" b="1253"/>
          <a:stretch>
            <a:fillRect/>
          </a:stretch>
        </p:blipFill>
        <p:spPr bwMode="auto">
          <a:xfrm>
            <a:off x="323528" y="1131590"/>
            <a:ext cx="6966235" cy="3888432"/>
          </a:xfrm>
          <a:prstGeom prst="rect">
            <a:avLst/>
          </a:prstGeom>
          <a:noFill/>
          <a:ln w="25400" algn="ctr">
            <a:solidFill>
              <a:schemeClr val="accent6"/>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TextBox 1">
            <a:extLst>
              <a:ext uri="{FF2B5EF4-FFF2-40B4-BE49-F238E27FC236}">
                <a16:creationId xmlns:a16="http://schemas.microsoft.com/office/drawing/2014/main" id="{DB4B6C87-F220-FCDF-C32C-B2400505504E}"/>
              </a:ext>
            </a:extLst>
          </p:cNvPr>
          <p:cNvSpPr txBox="1"/>
          <p:nvPr/>
        </p:nvSpPr>
        <p:spPr>
          <a:xfrm>
            <a:off x="179512" y="771550"/>
            <a:ext cx="2592288" cy="623248"/>
          </a:xfrm>
          <a:prstGeom prst="rect">
            <a:avLst/>
          </a:prstGeom>
          <a:noFill/>
        </p:spPr>
        <p:txBody>
          <a:bodyPr wrap="square" rtlCol="0">
            <a:spAutoFit/>
          </a:bodyPr>
          <a:lstStyle/>
          <a:p>
            <a:r>
              <a:rPr lang="en-GB" sz="1150" b="1" dirty="0">
                <a:latin typeface="Arial" panose="020B0604020202020204" pitchFamily="34" charset="0"/>
                <a:cs typeface="Arial" panose="020B0604020202020204" pitchFamily="34" charset="0"/>
              </a:rPr>
              <a:t>Results</a:t>
            </a:r>
          </a:p>
          <a:p>
            <a:endParaRPr lang="en-GB" sz="1150" b="1" dirty="0">
              <a:latin typeface="Arial" panose="020B0604020202020204" pitchFamily="34" charset="0"/>
              <a:cs typeface="Arial" panose="020B0604020202020204" pitchFamily="34" charset="0"/>
            </a:endParaRPr>
          </a:p>
          <a:p>
            <a:endParaRPr lang="en-GB" sz="115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968360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FB6F09-078A-2B59-D579-1AFB0BC3735F}"/>
              </a:ext>
            </a:extLst>
          </p:cNvPr>
          <p:cNvSpPr txBox="1">
            <a:spLocks/>
          </p:cNvSpPr>
          <p:nvPr/>
        </p:nvSpPr>
        <p:spPr>
          <a:xfrm>
            <a:off x="179512" y="-92546"/>
            <a:ext cx="8591712" cy="936104"/>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a:spcAft>
                <a:spcPts val="600"/>
              </a:spcAft>
            </a:pPr>
            <a:r>
              <a:rPr lang="en-GB" sz="2000" dirty="0"/>
              <a:t>Mid Yorkshire Hospitals NHS – ICS West Yorkshire &amp; Harrogate Healthcare partnership (Reducing wait times)</a:t>
            </a:r>
          </a:p>
        </p:txBody>
      </p:sp>
      <p:sp>
        <p:nvSpPr>
          <p:cNvPr id="3" name="TextBox 2">
            <a:extLst>
              <a:ext uri="{FF2B5EF4-FFF2-40B4-BE49-F238E27FC236}">
                <a16:creationId xmlns:a16="http://schemas.microsoft.com/office/drawing/2014/main" id="{3E00EBE3-DC6C-DBD7-BC21-665AD0ED45C0}"/>
              </a:ext>
            </a:extLst>
          </p:cNvPr>
          <p:cNvSpPr txBox="1"/>
          <p:nvPr/>
        </p:nvSpPr>
        <p:spPr>
          <a:xfrm>
            <a:off x="179512" y="864899"/>
            <a:ext cx="8424936" cy="4070345"/>
          </a:xfrm>
          <a:prstGeom prst="rect">
            <a:avLst/>
          </a:prstGeom>
          <a:noFill/>
        </p:spPr>
        <p:txBody>
          <a:bodyPr wrap="square" rtlCol="0">
            <a:spAutoFit/>
          </a:bodyPr>
          <a:lstStyle/>
          <a:p>
            <a:pPr>
              <a:lnSpc>
                <a:spcPct val="150000"/>
              </a:lnSpc>
            </a:pPr>
            <a:r>
              <a:rPr lang="en-GB" sz="1100" b="1" dirty="0">
                <a:latin typeface="Montserrat" panose="00000500000000000000" pitchFamily="50" charset="0"/>
                <a:cs typeface="Arial" panose="020B0604020202020204" pitchFamily="34" charset="0"/>
              </a:rPr>
              <a:t>Results</a:t>
            </a:r>
          </a:p>
          <a:p>
            <a:pPr>
              <a:lnSpc>
                <a:spcPct val="150000"/>
              </a:lnSpc>
            </a:pPr>
            <a:endParaRPr lang="en-GB" sz="1100" dirty="0">
              <a:latin typeface="Montserrat" panose="00000500000000000000" pitchFamily="50" charset="0"/>
              <a:cs typeface="Arial" panose="020B0604020202020204" pitchFamily="34" charset="0"/>
            </a:endParaRPr>
          </a:p>
          <a:p>
            <a:pPr>
              <a:lnSpc>
                <a:spcPct val="150000"/>
              </a:lnSpc>
            </a:pPr>
            <a:endParaRPr lang="en-GB" sz="1100" b="1" dirty="0">
              <a:latin typeface="Montserrat" panose="00000500000000000000" pitchFamily="50" charset="0"/>
              <a:cs typeface="Arial" panose="020B0604020202020204" pitchFamily="34" charset="0"/>
            </a:endParaRPr>
          </a:p>
          <a:p>
            <a:pPr>
              <a:lnSpc>
                <a:spcPct val="150000"/>
              </a:lnSpc>
            </a:pPr>
            <a:endParaRPr lang="en-GB" sz="1100" b="1" dirty="0">
              <a:latin typeface="Montserrat" panose="00000500000000000000" pitchFamily="50" charset="0"/>
              <a:cs typeface="Arial" panose="020B0604020202020204" pitchFamily="34" charset="0"/>
            </a:endParaRPr>
          </a:p>
          <a:p>
            <a:pPr>
              <a:lnSpc>
                <a:spcPct val="150000"/>
              </a:lnSpc>
            </a:pPr>
            <a:endParaRPr lang="en-GB" sz="1100" b="1" dirty="0">
              <a:latin typeface="Montserrat" panose="00000500000000000000" pitchFamily="50" charset="0"/>
              <a:cs typeface="Arial" panose="020B0604020202020204" pitchFamily="34" charset="0"/>
            </a:endParaRPr>
          </a:p>
          <a:p>
            <a:pPr>
              <a:lnSpc>
                <a:spcPct val="150000"/>
              </a:lnSpc>
            </a:pPr>
            <a:endParaRPr lang="en-GB" sz="1100" b="1" dirty="0">
              <a:latin typeface="Montserrat" panose="00000500000000000000" pitchFamily="50" charset="0"/>
              <a:cs typeface="Arial" panose="020B0604020202020204" pitchFamily="34" charset="0"/>
            </a:endParaRPr>
          </a:p>
          <a:p>
            <a:pPr>
              <a:lnSpc>
                <a:spcPct val="150000"/>
              </a:lnSpc>
            </a:pPr>
            <a:endParaRPr lang="en-GB" sz="1100" b="1" dirty="0">
              <a:latin typeface="Montserrat" panose="00000500000000000000" pitchFamily="50" charset="0"/>
              <a:cs typeface="Arial" panose="020B0604020202020204" pitchFamily="34" charset="0"/>
            </a:endParaRPr>
          </a:p>
          <a:p>
            <a:pPr>
              <a:lnSpc>
                <a:spcPct val="150000"/>
              </a:lnSpc>
            </a:pPr>
            <a:endParaRPr lang="en-GB" sz="1100" b="1" dirty="0">
              <a:latin typeface="Montserrat" panose="00000500000000000000" pitchFamily="50" charset="0"/>
              <a:cs typeface="Arial" panose="020B0604020202020204" pitchFamily="34" charset="0"/>
            </a:endParaRPr>
          </a:p>
          <a:p>
            <a:pPr>
              <a:lnSpc>
                <a:spcPct val="150000"/>
              </a:lnSpc>
            </a:pPr>
            <a:endParaRPr lang="en-GB" sz="1100" b="1" dirty="0">
              <a:latin typeface="Montserrat" panose="00000500000000000000" pitchFamily="50" charset="0"/>
              <a:cs typeface="Arial" panose="020B0604020202020204" pitchFamily="34" charset="0"/>
            </a:endParaRPr>
          </a:p>
          <a:p>
            <a:pPr>
              <a:lnSpc>
                <a:spcPct val="150000"/>
              </a:lnSpc>
            </a:pPr>
            <a:endParaRPr lang="en-GB" sz="1100" b="1" dirty="0">
              <a:latin typeface="Montserrat" panose="00000500000000000000" pitchFamily="50" charset="0"/>
              <a:cs typeface="Arial" panose="020B0604020202020204" pitchFamily="34" charset="0"/>
            </a:endParaRPr>
          </a:p>
          <a:p>
            <a:pPr>
              <a:lnSpc>
                <a:spcPct val="150000"/>
              </a:lnSpc>
            </a:pPr>
            <a:endParaRPr lang="en-GB" sz="1100" b="1" dirty="0">
              <a:latin typeface="Montserrat" panose="00000500000000000000" pitchFamily="50" charset="0"/>
              <a:cs typeface="Arial" panose="020B0604020202020204" pitchFamily="34" charset="0"/>
            </a:endParaRPr>
          </a:p>
          <a:p>
            <a:pPr>
              <a:lnSpc>
                <a:spcPct val="150000"/>
              </a:lnSpc>
            </a:pPr>
            <a:endParaRPr lang="en-GB" sz="1100" b="1" dirty="0">
              <a:latin typeface="Montserrat" panose="00000500000000000000" pitchFamily="50" charset="0"/>
              <a:cs typeface="Arial" panose="020B0604020202020204" pitchFamily="34" charset="0"/>
            </a:endParaRPr>
          </a:p>
          <a:p>
            <a:pPr>
              <a:lnSpc>
                <a:spcPct val="150000"/>
              </a:lnSpc>
            </a:pPr>
            <a:endParaRPr lang="en-GB" sz="1100" b="1" dirty="0">
              <a:latin typeface="Montserrat" panose="00000500000000000000" pitchFamily="50" charset="0"/>
              <a:cs typeface="Arial" panose="020B0604020202020204" pitchFamily="34" charset="0"/>
            </a:endParaRPr>
          </a:p>
          <a:p>
            <a:pPr>
              <a:lnSpc>
                <a:spcPct val="150000"/>
              </a:lnSpc>
            </a:pPr>
            <a:endParaRPr lang="en-GB" sz="1100" b="1" dirty="0">
              <a:latin typeface="Montserrat" panose="00000500000000000000" pitchFamily="50" charset="0"/>
              <a:cs typeface="Arial" panose="020B0604020202020204" pitchFamily="34" charset="0"/>
            </a:endParaRPr>
          </a:p>
          <a:p>
            <a:pPr>
              <a:lnSpc>
                <a:spcPct val="150000"/>
              </a:lnSpc>
            </a:pPr>
            <a:r>
              <a:rPr lang="en-GB" sz="1100" b="1" dirty="0">
                <a:latin typeface="Montserrat" panose="00000500000000000000" pitchFamily="50" charset="0"/>
                <a:cs typeface="Arial" panose="020B0604020202020204" pitchFamily="34" charset="0"/>
              </a:rPr>
              <a:t>Challenges</a:t>
            </a:r>
          </a:p>
          <a:p>
            <a:r>
              <a:rPr lang="en-GB" sz="1100" dirty="0">
                <a:latin typeface="Montserrat" panose="00000500000000000000" pitchFamily="50" charset="0"/>
                <a:cs typeface="Arial" panose="020B0604020202020204" pitchFamily="34" charset="0"/>
              </a:rPr>
              <a:t>Compliance from the team using different methods for referring patients.</a:t>
            </a:r>
          </a:p>
        </p:txBody>
      </p:sp>
      <p:pic>
        <p:nvPicPr>
          <p:cNvPr id="3074" name="Picture 2">
            <a:extLst>
              <a:ext uri="{FF2B5EF4-FFF2-40B4-BE49-F238E27FC236}">
                <a16:creationId xmlns:a16="http://schemas.microsoft.com/office/drawing/2014/main" id="{51A4C235-087B-A1B2-F6FA-2E0AE3160A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9266" y="1347614"/>
            <a:ext cx="7846179" cy="280831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5762840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FB6F09-078A-2B59-D579-1AFB0BC3735F}"/>
              </a:ext>
            </a:extLst>
          </p:cNvPr>
          <p:cNvSpPr txBox="1">
            <a:spLocks/>
          </p:cNvSpPr>
          <p:nvPr/>
        </p:nvSpPr>
        <p:spPr>
          <a:xfrm>
            <a:off x="179512" y="-92546"/>
            <a:ext cx="8591712" cy="936104"/>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a:spcAft>
                <a:spcPts val="600"/>
              </a:spcAft>
            </a:pPr>
            <a:r>
              <a:rPr lang="en-GB" sz="2000" dirty="0"/>
              <a:t>Mid Yorkshire Hospitals NHS – ICS West Yorkshire &amp; Harrogate Healthcare partnership (Reducing wait times)</a:t>
            </a:r>
          </a:p>
        </p:txBody>
      </p:sp>
      <p:sp>
        <p:nvSpPr>
          <p:cNvPr id="2" name="TextBox 1">
            <a:extLst>
              <a:ext uri="{FF2B5EF4-FFF2-40B4-BE49-F238E27FC236}">
                <a16:creationId xmlns:a16="http://schemas.microsoft.com/office/drawing/2014/main" id="{8EC4B62A-06BD-DB06-C4A0-0F4E47402C42}"/>
              </a:ext>
            </a:extLst>
          </p:cNvPr>
          <p:cNvSpPr txBox="1"/>
          <p:nvPr/>
        </p:nvSpPr>
        <p:spPr>
          <a:xfrm>
            <a:off x="215516" y="665338"/>
            <a:ext cx="8591712" cy="4493538"/>
          </a:xfrm>
          <a:prstGeom prst="rect">
            <a:avLst/>
          </a:prstGeom>
          <a:noFill/>
        </p:spPr>
        <p:txBody>
          <a:bodyPr wrap="square" rtlCol="0">
            <a:spAutoFit/>
          </a:bodyPr>
          <a:lstStyle/>
          <a:p>
            <a:pPr algn="just">
              <a:lnSpc>
                <a:spcPct val="150000"/>
              </a:lnSpc>
            </a:pPr>
            <a:r>
              <a:rPr lang="en-GB" sz="1100" b="1" dirty="0">
                <a:latin typeface="Montserrat" panose="00000500000000000000" pitchFamily="50" charset="0"/>
                <a:cs typeface="Arial" panose="020B0604020202020204" pitchFamily="34" charset="0"/>
              </a:rPr>
              <a:t>Outcomes</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Developed a system in conjunction with current IT systems. After using paper methods to improve, there is a need for electronic referral.</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Educated staff on the use of the slip and encouraged use of the form.</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Incorporating information from paper form into electronic form or adapting adult form</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Integrated a new process into an existing Trust guideline for new children presenting with query epilepsy.</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All documents accessible on the internal intranet have clear and consistent messaging.</a:t>
            </a:r>
          </a:p>
          <a:p>
            <a:pPr marL="171450" indent="-171450" algn="just">
              <a:lnSpc>
                <a:spcPct val="150000"/>
              </a:lnSpc>
              <a:buFont typeface="Arial" panose="020B0604020202020204" pitchFamily="34" charset="0"/>
              <a:buChar char="•"/>
            </a:pPr>
            <a:endParaRPr lang="en-GB" sz="1100" b="1" dirty="0">
              <a:latin typeface="Montserrat" panose="00000500000000000000" pitchFamily="50" charset="0"/>
            </a:endParaRPr>
          </a:p>
          <a:p>
            <a:pPr algn="just">
              <a:lnSpc>
                <a:spcPct val="150000"/>
              </a:lnSpc>
            </a:pPr>
            <a:r>
              <a:rPr lang="en-GB" sz="1100" b="1" dirty="0">
                <a:latin typeface="Montserrat" panose="00000500000000000000" pitchFamily="50" charset="0"/>
              </a:rPr>
              <a:t>Lessons learnt</a:t>
            </a:r>
            <a:endParaRPr lang="en-GB" sz="1100" dirty="0">
              <a:latin typeface="Montserrat" panose="00000500000000000000" pitchFamily="50" charset="0"/>
            </a:endParaRP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It's important to create ‘buy-in’ from peers and other health professionals when establishing a new process.</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Testing small changes at a time prevents feeling overwhelmed.</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Collating feedback that feeds into improvement and then measuring the changes is important when abandoning or implementing new processes.</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Ensure you are clear on your purpose and that your colleagues understand the purpose of change to help sustain it.</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Working well within a support team is beneficial.</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There are many complexities that exist when working within an ICS that need to be reviewed.</a:t>
            </a:r>
          </a:p>
          <a:p>
            <a:pPr algn="just"/>
            <a:endParaRPr lang="en-GB" sz="1100" b="1" dirty="0">
              <a:solidFill>
                <a:schemeClr val="tx1"/>
              </a:solidFill>
              <a:latin typeface="Montserrat" panose="00000500000000000000" pitchFamily="50" charset="0"/>
              <a:cs typeface="Arial" panose="020B0604020202020204" pitchFamily="34" charset="0"/>
            </a:endParaRPr>
          </a:p>
          <a:p>
            <a:pPr algn="just"/>
            <a:r>
              <a:rPr lang="en-GB" sz="1100" b="1" dirty="0">
                <a:solidFill>
                  <a:schemeClr val="tx1"/>
                </a:solidFill>
                <a:latin typeface="Montserrat" panose="00000500000000000000" pitchFamily="50" charset="0"/>
                <a:cs typeface="Arial" panose="020B0604020202020204" pitchFamily="34" charset="0"/>
              </a:rPr>
              <a:t>Visual presentation of team project intervention      </a:t>
            </a:r>
            <a:r>
              <a:rPr lang="en-GB" sz="1100" b="1" dirty="0">
                <a:latin typeface="Montserrat" panose="00000500000000000000" pitchFamily="50" charset="0"/>
                <a:cs typeface="Arial" panose="020B0604020202020204" pitchFamily="34" charset="0"/>
                <a:hlinkClick r:id="rId2"/>
              </a:rPr>
              <a:t>Team poster</a:t>
            </a:r>
            <a:endParaRPr lang="en-GB" sz="1100" b="1" dirty="0">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38800328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1647FB1-529E-44C1-8D0A-3A7AC22A53D2}"/>
              </a:ext>
            </a:extLst>
          </p:cNvPr>
          <p:cNvSpPr>
            <a:spLocks noGrp="1"/>
          </p:cNvSpPr>
          <p:nvPr>
            <p:ph type="title"/>
          </p:nvPr>
        </p:nvSpPr>
        <p:spPr/>
        <p:txBody>
          <a:bodyPr/>
          <a:lstStyle/>
          <a:p>
            <a:r>
              <a:rPr lang="en-GB" dirty="0"/>
              <a:t> https://eqip.rcpch.ac.uk</a:t>
            </a:r>
          </a:p>
        </p:txBody>
      </p:sp>
      <p:sp>
        <p:nvSpPr>
          <p:cNvPr id="6" name="Title 4">
            <a:extLst>
              <a:ext uri="{FF2B5EF4-FFF2-40B4-BE49-F238E27FC236}">
                <a16:creationId xmlns:a16="http://schemas.microsoft.com/office/drawing/2014/main" id="{3AB3A9E1-E79D-46DF-A4FC-3E6B942782F5}"/>
              </a:ext>
            </a:extLst>
          </p:cNvPr>
          <p:cNvSpPr txBox="1">
            <a:spLocks/>
          </p:cNvSpPr>
          <p:nvPr/>
        </p:nvSpPr>
        <p:spPr>
          <a:xfrm>
            <a:off x="539552" y="3386648"/>
            <a:ext cx="82296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@RCPCHEQIP</a:t>
            </a:r>
          </a:p>
        </p:txBody>
      </p:sp>
      <p:pic>
        <p:nvPicPr>
          <p:cNvPr id="1032" name="Picture 8" descr="Who Made That Twitter Bird? - The New York Times">
            <a:extLst>
              <a:ext uri="{FF2B5EF4-FFF2-40B4-BE49-F238E27FC236}">
                <a16:creationId xmlns:a16="http://schemas.microsoft.com/office/drawing/2014/main" id="{63274F3C-D6C4-48A8-B2D5-E07426174CB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83768" y="3536982"/>
            <a:ext cx="793219" cy="576064"/>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4">
            <a:extLst>
              <a:ext uri="{FF2B5EF4-FFF2-40B4-BE49-F238E27FC236}">
                <a16:creationId xmlns:a16="http://schemas.microsoft.com/office/drawing/2014/main" id="{E106F2C0-4576-49BD-A74C-325DAA248F37}"/>
              </a:ext>
            </a:extLst>
          </p:cNvPr>
          <p:cNvSpPr txBox="1">
            <a:spLocks/>
          </p:cNvSpPr>
          <p:nvPr/>
        </p:nvSpPr>
        <p:spPr>
          <a:xfrm>
            <a:off x="467544" y="2548880"/>
            <a:ext cx="82296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eqip@rcpch.ac.uk</a:t>
            </a:r>
          </a:p>
        </p:txBody>
      </p:sp>
      <p:pic>
        <p:nvPicPr>
          <p:cNvPr id="2" name="Picture 1" descr="A picture containing text, clipart&#10;&#10;Description automatically generated">
            <a:extLst>
              <a:ext uri="{FF2B5EF4-FFF2-40B4-BE49-F238E27FC236}">
                <a16:creationId xmlns:a16="http://schemas.microsoft.com/office/drawing/2014/main" id="{9317DDE4-C3BF-1D70-E774-5A84519F47A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5536" y="4659982"/>
            <a:ext cx="1024533" cy="219796"/>
          </a:xfrm>
          <a:prstGeom prst="rect">
            <a:avLst/>
          </a:prstGeom>
        </p:spPr>
      </p:pic>
    </p:spTree>
    <p:extLst>
      <p:ext uri="{BB962C8B-B14F-4D97-AF65-F5344CB8AC3E}">
        <p14:creationId xmlns:p14="http://schemas.microsoft.com/office/powerpoint/2010/main" val="799324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FB6F09-078A-2B59-D579-1AFB0BC3735F}"/>
              </a:ext>
            </a:extLst>
          </p:cNvPr>
          <p:cNvSpPr txBox="1">
            <a:spLocks/>
          </p:cNvSpPr>
          <p:nvPr/>
        </p:nvSpPr>
        <p:spPr>
          <a:xfrm>
            <a:off x="241412" y="-20538"/>
            <a:ext cx="8507052" cy="763594"/>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r>
              <a:rPr lang="en-GB" sz="2000" dirty="0"/>
              <a:t>First year of care – ICS West Yorkshire &amp; Harrogate Healthcare partnership</a:t>
            </a:r>
          </a:p>
        </p:txBody>
      </p:sp>
      <p:graphicFrame>
        <p:nvGraphicFramePr>
          <p:cNvPr id="3" name="Table 2">
            <a:extLst>
              <a:ext uri="{FF2B5EF4-FFF2-40B4-BE49-F238E27FC236}">
                <a16:creationId xmlns:a16="http://schemas.microsoft.com/office/drawing/2014/main" id="{CA0E5D66-E755-F103-35E1-7F0CB60A5CCE}"/>
              </a:ext>
            </a:extLst>
          </p:cNvPr>
          <p:cNvGraphicFramePr>
            <a:graphicFrameLocks noGrp="1"/>
          </p:cNvGraphicFramePr>
          <p:nvPr>
            <p:extLst>
              <p:ext uri="{D42A27DB-BD31-4B8C-83A1-F6EECF244321}">
                <p14:modId xmlns:p14="http://schemas.microsoft.com/office/powerpoint/2010/main" val="2330960807"/>
              </p:ext>
            </p:extLst>
          </p:nvPr>
        </p:nvGraphicFramePr>
        <p:xfrm>
          <a:off x="318474" y="771550"/>
          <a:ext cx="8507052" cy="4272471"/>
        </p:xfrm>
        <a:graphic>
          <a:graphicData uri="http://schemas.openxmlformats.org/drawingml/2006/table">
            <a:tbl>
              <a:tblPr firstRow="1" firstCol="1" bandRow="1"/>
              <a:tblGrid>
                <a:gridCol w="5698740">
                  <a:extLst>
                    <a:ext uri="{9D8B030D-6E8A-4147-A177-3AD203B41FA5}">
                      <a16:colId xmlns:a16="http://schemas.microsoft.com/office/drawing/2014/main" val="3637157307"/>
                    </a:ext>
                  </a:extLst>
                </a:gridCol>
                <a:gridCol w="2808312">
                  <a:extLst>
                    <a:ext uri="{9D8B030D-6E8A-4147-A177-3AD203B41FA5}">
                      <a16:colId xmlns:a16="http://schemas.microsoft.com/office/drawing/2014/main" val="4050166743"/>
                    </a:ext>
                  </a:extLst>
                </a:gridCol>
              </a:tblGrid>
              <a:tr h="160095">
                <a:tc>
                  <a:txBody>
                    <a:bodyPr/>
                    <a:lstStyle/>
                    <a:p>
                      <a:pPr>
                        <a:lnSpc>
                          <a:spcPct val="107000"/>
                        </a:lnSpc>
                        <a:spcAft>
                          <a:spcPts val="800"/>
                        </a:spcAft>
                      </a:pPr>
                      <a:r>
                        <a:rPr lang="en-GB" sz="1100" b="1" dirty="0">
                          <a:solidFill>
                            <a:schemeClr val="bg1"/>
                          </a:solidFill>
                          <a:effectLst/>
                          <a:latin typeface="Montserrat" panose="00000500000000000000" pitchFamily="50" charset="0"/>
                          <a:ea typeface="Calibri" panose="020F0502020204030204" pitchFamily="34" charset="0"/>
                          <a:cs typeface="Arial" panose="020B0604020202020204" pitchFamily="34" charset="0"/>
                        </a:rPr>
                        <a:t>Project Outcomes</a:t>
                      </a:r>
                      <a:endParaRPr lang="en-GB" sz="1100" dirty="0">
                        <a:solidFill>
                          <a:schemeClr val="bg1"/>
                        </a:solidFill>
                        <a:effectLst/>
                        <a:latin typeface="Montserrat" panose="00000500000000000000" pitchFamily="50"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lnSpc>
                          <a:spcPct val="107000"/>
                        </a:lnSpc>
                        <a:spcAft>
                          <a:spcPts val="800"/>
                        </a:spcAft>
                      </a:pPr>
                      <a:r>
                        <a:rPr lang="en-GB" sz="1100" b="1" dirty="0">
                          <a:solidFill>
                            <a:schemeClr val="bg1"/>
                          </a:solidFill>
                          <a:effectLst/>
                          <a:latin typeface="Montserrat" panose="00000500000000000000" pitchFamily="50" charset="0"/>
                          <a:ea typeface="Calibri" panose="020F0502020204030204" pitchFamily="34" charset="0"/>
                          <a:cs typeface="Arial" panose="020B0604020202020204" pitchFamily="34" charset="0"/>
                        </a:rPr>
                        <a:t>Team working on which project aim</a:t>
                      </a:r>
                      <a:endParaRPr lang="en-GB" sz="1100" dirty="0">
                        <a:solidFill>
                          <a:schemeClr val="bg1"/>
                        </a:solidFill>
                        <a:effectLst/>
                        <a:latin typeface="Montserrat" panose="00000500000000000000" pitchFamily="50"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3730371302"/>
                  </a:ext>
                </a:extLst>
              </a:tr>
              <a:tr h="416734">
                <a:tc>
                  <a:txBody>
                    <a:bodyPr/>
                    <a:lstStyle/>
                    <a:p>
                      <a:pPr>
                        <a:lnSpc>
                          <a:spcPct val="107000"/>
                        </a:lnSpc>
                        <a:spcAft>
                          <a:spcPts val="800"/>
                        </a:spcAft>
                      </a:pPr>
                      <a:r>
                        <a:rPr lang="en-GB" sz="1100" dirty="0">
                          <a:latin typeface="Montserrat" panose="00000500000000000000" pitchFamily="50" charset="0"/>
                        </a:rPr>
                        <a:t>Overall patients seen within 2 weeks of referral (epilepsy and non-epilepsy): 46.34%. They have achieved their aim and are looking into other areas of improving their service.</a:t>
                      </a:r>
                      <a:endParaRPr lang="en-GB" sz="1100" dirty="0">
                        <a:effectLst/>
                        <a:latin typeface="Montserrat" panose="00000500000000000000" pitchFamily="50"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effectLst/>
                          <a:latin typeface="Montserrat" panose="00000500000000000000" pitchFamily="50" charset="0"/>
                          <a:ea typeface="Calibri" panose="020F0502020204030204" pitchFamily="34" charset="0"/>
                          <a:cs typeface="Arial" panose="020B0604020202020204" pitchFamily="34" charset="0"/>
                        </a:rPr>
                        <a:t>Airedale NHS Foundation Trust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6787"/>
                  </a:ext>
                </a:extLst>
              </a:tr>
              <a:tr h="558814">
                <a:tc>
                  <a:txBody>
                    <a:bodyPr/>
                    <a:lstStyle/>
                    <a:p>
                      <a:pPr algn="just">
                        <a:lnSpc>
                          <a:spcPct val="107000"/>
                        </a:lnSpc>
                        <a:spcAft>
                          <a:spcPts val="800"/>
                        </a:spcAft>
                      </a:pPr>
                      <a:r>
                        <a:rPr lang="en-GB" sz="1100" dirty="0">
                          <a:latin typeface="Montserrat" panose="00000500000000000000" pitchFamily="50" charset="0"/>
                        </a:rPr>
                        <a:t>While participating in the programme, the team received eight responses from patients regarding their ideas on how to improve their transition service. Unfortunately, due to significant capacity issues the team was unable to act on the views collected from their patients. Young people with epilepsy will in the future be provided with explanations of the actions taken by the service regarding what they are trying to achieve and enable their understanding.</a:t>
                      </a:r>
                      <a:endParaRPr lang="en-GB" sz="1100" dirty="0">
                        <a:effectLst/>
                        <a:latin typeface="Montserrat" panose="00000500000000000000" pitchFamily="50"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effectLst/>
                          <a:latin typeface="Montserrat" panose="00000500000000000000" pitchFamily="50" charset="0"/>
                          <a:ea typeface="Calibri" panose="020F0502020204030204" pitchFamily="34" charset="0"/>
                          <a:cs typeface="Arial" panose="020B0604020202020204" pitchFamily="34" charset="0"/>
                        </a:rPr>
                        <a:t>Bradford Teaching Hospitals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4586476"/>
                  </a:ext>
                </a:extLst>
              </a:tr>
              <a:tr h="1145994">
                <a:tc>
                  <a:txBody>
                    <a:bodyPr/>
                    <a:lstStyle/>
                    <a:p>
                      <a:pPr marL="171450" indent="-171450">
                        <a:buFont typeface="Arial" panose="020B0604020202020204" pitchFamily="34" charset="0"/>
                        <a:buChar char="•"/>
                      </a:pPr>
                      <a:r>
                        <a:rPr lang="en-GB" sz="1100" dirty="0">
                          <a:latin typeface="Montserrat" panose="00000500000000000000" pitchFamily="50" charset="0"/>
                        </a:rPr>
                        <a:t>Reduced patient consultant waiting list from a backlog of over 100 patient appointments, focusing on those with confirmed epilepsy or strongly suspicious of epilepsy.</a:t>
                      </a:r>
                    </a:p>
                    <a:p>
                      <a:pPr marL="171450" indent="-171450">
                        <a:buFont typeface="Arial" panose="020B0604020202020204" pitchFamily="34" charset="0"/>
                        <a:buChar char="•"/>
                      </a:pPr>
                      <a:r>
                        <a:rPr lang="en-GB" sz="1100" dirty="0">
                          <a:latin typeface="Montserrat" panose="00000500000000000000" pitchFamily="50" charset="0"/>
                        </a:rPr>
                        <a:t>Established a reliable list of confirmed epilepsy patients awaiting review that is easily accessible by the lead consultant and ESN.</a:t>
                      </a:r>
                    </a:p>
                    <a:p>
                      <a:pPr marL="171450" indent="-171450">
                        <a:buFont typeface="Arial" panose="020B0604020202020204" pitchFamily="34" charset="0"/>
                        <a:buChar char="•"/>
                      </a:pPr>
                      <a:r>
                        <a:rPr lang="en-GB" sz="1100" dirty="0">
                          <a:latin typeface="Montserrat" panose="00000500000000000000" pitchFamily="50" charset="0"/>
                        </a:rPr>
                        <a:t>The internal system for patient access to epilepsy nurse support has been demonstrated to be robust and effective.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effectLst/>
                          <a:latin typeface="Montserrat" panose="00000500000000000000" pitchFamily="50" charset="0"/>
                          <a:ea typeface="Calibri" panose="020F0502020204030204" pitchFamily="34" charset="0"/>
                          <a:cs typeface="Arial" panose="020B0604020202020204" pitchFamily="34" charset="0"/>
                        </a:rPr>
                        <a:t>Leeds Teaching Hospital NHS Trust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0721102"/>
                  </a:ext>
                </a:extLst>
              </a:tr>
              <a:tr h="1275249">
                <a:tc>
                  <a:txBody>
                    <a:bodyPr/>
                    <a:lstStyle/>
                    <a:p>
                      <a:pPr marL="171450" indent="-171450">
                        <a:buFont typeface="Arial" panose="020B0604020202020204" pitchFamily="34" charset="0"/>
                        <a:buChar char="•"/>
                      </a:pPr>
                      <a:r>
                        <a:rPr lang="en-GB" sz="1100" dirty="0">
                          <a:latin typeface="Montserrat" panose="00000500000000000000" pitchFamily="50" charset="0"/>
                        </a:rPr>
                        <a:t>Developed a system to efficiently improve the pathway of new patient referrals received from A&amp;E and the ward to ensure essential details were included with the referral to allow for appropriate triage within paediatric epilepsy clinics.</a:t>
                      </a:r>
                    </a:p>
                    <a:p>
                      <a:pPr marL="171450" indent="-171450">
                        <a:buFont typeface="Arial" panose="020B0604020202020204" pitchFamily="34" charset="0"/>
                        <a:buChar char="•"/>
                      </a:pPr>
                      <a:r>
                        <a:rPr lang="en-GB" sz="1100" dirty="0">
                          <a:latin typeface="Montserrat" panose="00000500000000000000" pitchFamily="50" charset="0"/>
                        </a:rPr>
                        <a:t>Integrated a new process into an existing Trust guideline for new children presenting in ED and inpatient wards with suspected epilepsy.</a:t>
                      </a:r>
                    </a:p>
                    <a:p>
                      <a:pPr marL="171450" indent="-171450">
                        <a:buFont typeface="Arial" panose="020B0604020202020204" pitchFamily="34" charset="0"/>
                        <a:buChar char="•"/>
                      </a:pPr>
                      <a:r>
                        <a:rPr lang="en-GB" sz="1100" dirty="0">
                          <a:latin typeface="Montserrat" panose="00000500000000000000" pitchFamily="50" charset="0"/>
                        </a:rPr>
                        <a:t>All documents accessible on the internal intranet have clear and consistent messaging.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effectLst/>
                          <a:latin typeface="Montserrat" panose="00000500000000000000" pitchFamily="50" charset="0"/>
                          <a:ea typeface="Calibri" panose="020F0502020204030204" pitchFamily="34" charset="0"/>
                          <a:cs typeface="Arial" panose="020B0604020202020204" pitchFamily="34" charset="0"/>
                        </a:rPr>
                        <a:t>Mid Yorkshire Hospitals NHS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7077888"/>
                  </a:ext>
                </a:extLst>
              </a:tr>
            </a:tbl>
          </a:graphicData>
        </a:graphic>
      </p:graphicFrame>
    </p:spTree>
    <p:extLst>
      <p:ext uri="{BB962C8B-B14F-4D97-AF65-F5344CB8AC3E}">
        <p14:creationId xmlns:p14="http://schemas.microsoft.com/office/powerpoint/2010/main" val="1938009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41412" y="745667"/>
            <a:ext cx="8229600" cy="475562"/>
          </a:xfrm>
        </p:spPr>
        <p:txBody>
          <a:bodyPr>
            <a:normAutofit/>
          </a:bodyPr>
          <a:lstStyle/>
          <a:p>
            <a:pPr marL="0" indent="0">
              <a:buNone/>
            </a:pPr>
            <a:r>
              <a:rPr lang="en-GB" sz="1200" b="1" dirty="0">
                <a:latin typeface="Arial" panose="020B0604020202020204" pitchFamily="34" charset="0"/>
                <a:cs typeface="Arial" panose="020B0604020202020204" pitchFamily="34" charset="0"/>
              </a:rPr>
              <a:t>Lessons learnt	</a:t>
            </a:r>
          </a:p>
        </p:txBody>
      </p:sp>
      <p:sp>
        <p:nvSpPr>
          <p:cNvPr id="4" name="Title 1">
            <a:extLst>
              <a:ext uri="{FF2B5EF4-FFF2-40B4-BE49-F238E27FC236}">
                <a16:creationId xmlns:a16="http://schemas.microsoft.com/office/drawing/2014/main" id="{D2FB6F09-078A-2B59-D579-1AFB0BC3735F}"/>
              </a:ext>
            </a:extLst>
          </p:cNvPr>
          <p:cNvSpPr txBox="1">
            <a:spLocks/>
          </p:cNvSpPr>
          <p:nvPr/>
        </p:nvSpPr>
        <p:spPr>
          <a:xfrm>
            <a:off x="241412" y="270921"/>
            <a:ext cx="8229600" cy="4755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r>
              <a:rPr lang="en-GB" sz="2000" dirty="0"/>
              <a:t>First year of care – ICS West Yorkshire &amp; Harrogate Healthcare partnership</a:t>
            </a:r>
          </a:p>
          <a:p>
            <a:r>
              <a:rPr lang="en-GB" sz="2000" dirty="0"/>
              <a:t> </a:t>
            </a:r>
          </a:p>
        </p:txBody>
      </p:sp>
      <p:graphicFrame>
        <p:nvGraphicFramePr>
          <p:cNvPr id="3" name="Table 2">
            <a:extLst>
              <a:ext uri="{FF2B5EF4-FFF2-40B4-BE49-F238E27FC236}">
                <a16:creationId xmlns:a16="http://schemas.microsoft.com/office/drawing/2014/main" id="{CA0E5D66-E755-F103-35E1-7F0CB60A5CCE}"/>
              </a:ext>
            </a:extLst>
          </p:cNvPr>
          <p:cNvGraphicFramePr>
            <a:graphicFrameLocks noGrp="1"/>
          </p:cNvGraphicFramePr>
          <p:nvPr>
            <p:extLst>
              <p:ext uri="{D42A27DB-BD31-4B8C-83A1-F6EECF244321}">
                <p14:modId xmlns:p14="http://schemas.microsoft.com/office/powerpoint/2010/main" val="270477762"/>
              </p:ext>
            </p:extLst>
          </p:nvPr>
        </p:nvGraphicFramePr>
        <p:xfrm>
          <a:off x="241412" y="1059582"/>
          <a:ext cx="8507052" cy="3371799"/>
        </p:xfrm>
        <a:graphic>
          <a:graphicData uri="http://schemas.openxmlformats.org/drawingml/2006/table">
            <a:tbl>
              <a:tblPr firstRow="1" firstCol="1" bandRow="1"/>
              <a:tblGrid>
                <a:gridCol w="2314364">
                  <a:extLst>
                    <a:ext uri="{9D8B030D-6E8A-4147-A177-3AD203B41FA5}">
                      <a16:colId xmlns:a16="http://schemas.microsoft.com/office/drawing/2014/main" val="3637157307"/>
                    </a:ext>
                  </a:extLst>
                </a:gridCol>
                <a:gridCol w="6192688">
                  <a:extLst>
                    <a:ext uri="{9D8B030D-6E8A-4147-A177-3AD203B41FA5}">
                      <a16:colId xmlns:a16="http://schemas.microsoft.com/office/drawing/2014/main" val="4050166743"/>
                    </a:ext>
                  </a:extLst>
                </a:gridCol>
              </a:tblGrid>
              <a:tr h="202133">
                <a:tc>
                  <a:txBody>
                    <a:bodyPr/>
                    <a:lstStyle/>
                    <a:p>
                      <a:pPr>
                        <a:lnSpc>
                          <a:spcPct val="107000"/>
                        </a:lnSpc>
                        <a:spcAft>
                          <a:spcPts val="800"/>
                        </a:spcAft>
                      </a:pPr>
                      <a:endParaRPr lang="en-GB" sz="1100" dirty="0">
                        <a:solidFill>
                          <a:schemeClr val="bg1"/>
                        </a:solidFill>
                        <a:effectLst/>
                        <a:latin typeface="Montserrat" panose="00000500000000000000" pitchFamily="50"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lnSpc>
                          <a:spcPct val="107000"/>
                        </a:lnSpc>
                        <a:spcAft>
                          <a:spcPts val="800"/>
                        </a:spcAft>
                      </a:pPr>
                      <a:endParaRPr lang="en-GB" sz="1100" dirty="0">
                        <a:solidFill>
                          <a:schemeClr val="bg1"/>
                        </a:solidFill>
                        <a:effectLst/>
                        <a:latin typeface="Montserrat" panose="00000500000000000000" pitchFamily="50"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3730371302"/>
                  </a:ext>
                </a:extLst>
              </a:tr>
              <a:tr h="1958057">
                <a:tc>
                  <a:txBody>
                    <a:bodyPr/>
                    <a:lstStyle/>
                    <a:p>
                      <a:pPr>
                        <a:lnSpc>
                          <a:spcPct val="107000"/>
                        </a:lnSpc>
                        <a:spcAft>
                          <a:spcPts val="800"/>
                        </a:spcAft>
                      </a:pPr>
                      <a:r>
                        <a:rPr lang="en-GB" sz="1100" dirty="0">
                          <a:effectLst/>
                          <a:latin typeface="Montserrat" panose="00000500000000000000" pitchFamily="50" charset="0"/>
                          <a:ea typeface="Calibri" panose="020F0502020204030204" pitchFamily="34" charset="0"/>
                          <a:cs typeface="Arial" panose="020B0604020202020204" pitchFamily="34" charset="0"/>
                        </a:rPr>
                        <a:t>Communication processes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pPr>
                      <a:r>
                        <a:rPr lang="en-GB" sz="1100" dirty="0">
                          <a:solidFill>
                            <a:schemeClr val="tx1"/>
                          </a:solidFill>
                          <a:latin typeface="Montserrat" panose="00000500000000000000" pitchFamily="50" charset="0"/>
                        </a:rPr>
                        <a:t>Many ICBs face the challenge of engaging all individual Trusts within their networks and understanding the needs of their service and the patients and families that use these services.</a:t>
                      </a:r>
                    </a:p>
                    <a:p>
                      <a:pPr marL="171450" indent="-171450" algn="just">
                        <a:lnSpc>
                          <a:spcPct val="100000"/>
                        </a:lnSpc>
                        <a:buFont typeface="Arial" panose="020B0604020202020204" pitchFamily="34" charset="0"/>
                        <a:buChar char="•"/>
                      </a:pPr>
                      <a:r>
                        <a:rPr lang="en-GB" sz="1100" dirty="0">
                          <a:solidFill>
                            <a:schemeClr val="tx1"/>
                          </a:solidFill>
                          <a:latin typeface="Montserrat" panose="00000500000000000000" pitchFamily="50" charset="0"/>
                        </a:rPr>
                        <a:t>Having a communications plan in place will help to identify the gaps in communication and information that are lacking within areas and will help to refer to and tailor information and communicate with multiple Trust level teams.</a:t>
                      </a:r>
                    </a:p>
                    <a:p>
                      <a:pPr marL="171450" indent="-171450" algn="just">
                        <a:lnSpc>
                          <a:spcPct val="100000"/>
                        </a:lnSpc>
                        <a:buFont typeface="Arial" panose="020B0604020202020204" pitchFamily="34" charset="0"/>
                        <a:buChar char="•"/>
                      </a:pPr>
                      <a:r>
                        <a:rPr lang="en-GB" sz="1100" dirty="0">
                          <a:solidFill>
                            <a:schemeClr val="tx1"/>
                          </a:solidFill>
                          <a:latin typeface="Montserrat" panose="00000500000000000000" pitchFamily="50" charset="0"/>
                        </a:rPr>
                        <a:t>Not all NHS staff are aware of who is their ICB lead, and the WYHHP is fortunate that is not the case.</a:t>
                      </a:r>
                    </a:p>
                    <a:p>
                      <a:pPr marL="171450" indent="-171450" algn="just">
                        <a:lnSpc>
                          <a:spcPct val="100000"/>
                        </a:lnSpc>
                        <a:buFont typeface="Arial" panose="020B0604020202020204" pitchFamily="34" charset="0"/>
                        <a:buChar char="•"/>
                      </a:pPr>
                      <a:r>
                        <a:rPr lang="en-GB" sz="1100" dirty="0">
                          <a:solidFill>
                            <a:schemeClr val="tx1"/>
                          </a:solidFill>
                          <a:latin typeface="Montserrat" panose="00000500000000000000" pitchFamily="50" charset="0"/>
                        </a:rPr>
                        <a:t>Like the WYHHP, ICBs should implement quarterly meetings with individual Trusts to help provide support and learning across their regents and begin to tackle variation by encouraging support for each other and sharing best practices.</a:t>
                      </a:r>
                    </a:p>
                    <a:p>
                      <a:pPr marL="171450" indent="-171450">
                        <a:lnSpc>
                          <a:spcPct val="107000"/>
                        </a:lnSpc>
                        <a:spcAft>
                          <a:spcPts val="800"/>
                        </a:spcAft>
                        <a:buFont typeface="Arial" panose="020B0604020202020204" pitchFamily="34" charset="0"/>
                        <a:buChar char="•"/>
                      </a:pPr>
                      <a:endParaRPr lang="en-GB" sz="1000" dirty="0">
                        <a:effectLst/>
                        <a:latin typeface="Montserrat" panose="00000500000000000000" pitchFamily="50"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6787"/>
                  </a:ext>
                </a:extLst>
              </a:tr>
              <a:tr h="499956">
                <a:tc>
                  <a:txBody>
                    <a:bodyPr/>
                    <a:lstStyle/>
                    <a:p>
                      <a:pPr>
                        <a:lnSpc>
                          <a:spcPct val="107000"/>
                        </a:lnSpc>
                        <a:spcAft>
                          <a:spcPts val="800"/>
                        </a:spcAft>
                      </a:pPr>
                      <a:r>
                        <a:rPr lang="en-GB" sz="1100" dirty="0">
                          <a:effectLst/>
                          <a:latin typeface="Montserrat" panose="00000500000000000000" pitchFamily="50" charset="0"/>
                          <a:ea typeface="Calibri" panose="020F0502020204030204" pitchFamily="34" charset="0"/>
                          <a:cs typeface="Arial" panose="020B0604020202020204" pitchFamily="34" charset="0"/>
                        </a:rPr>
                        <a:t>Team structures and dynamics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pPr>
                      <a:r>
                        <a:rPr lang="en-GB" sz="1100" dirty="0">
                          <a:latin typeface="Montserrat" panose="00000500000000000000" pitchFamily="50" charset="0"/>
                        </a:rPr>
                        <a:t>To </a:t>
                      </a:r>
                      <a:r>
                        <a:rPr lang="en-GB" sz="1100" dirty="0">
                          <a:solidFill>
                            <a:schemeClr val="tx1"/>
                          </a:solidFill>
                          <a:latin typeface="Montserrat" panose="00000500000000000000" pitchFamily="50" charset="0"/>
                        </a:rPr>
                        <a:t>increase team building and support, ICBs should form an executive team involving the ICB Clinical Lead and ICB Project Manager with individual Trust level teams that at the very least include a clinical lead, ESN, and administrator.</a:t>
                      </a:r>
                    </a:p>
                    <a:p>
                      <a:pPr marL="171450" indent="-171450" algn="just">
                        <a:lnSpc>
                          <a:spcPct val="100000"/>
                        </a:lnSpc>
                        <a:buFont typeface="Arial" panose="020B0604020202020204" pitchFamily="34" charset="0"/>
                        <a:buChar char="•"/>
                      </a:pPr>
                      <a:r>
                        <a:rPr lang="en-GB" sz="1100" dirty="0">
                          <a:solidFill>
                            <a:schemeClr val="tx1"/>
                          </a:solidFill>
                          <a:latin typeface="Montserrat" panose="00000500000000000000" pitchFamily="50" charset="0"/>
                        </a:rPr>
                        <a:t>During the course of the EQIP, WYHHP lost their project management support, which made it increasingly challenging to obtain support for the ICB lead. Therefore, it is important that all ICBs have a project manager or coordinator in place to work alongside the ICB lead</a:t>
                      </a:r>
                      <a:r>
                        <a:rPr lang="en-GB" sz="1100"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4586476"/>
                  </a:ext>
                </a:extLst>
              </a:tr>
            </a:tbl>
          </a:graphicData>
        </a:graphic>
      </p:graphicFrame>
    </p:spTree>
    <p:extLst>
      <p:ext uri="{BB962C8B-B14F-4D97-AF65-F5344CB8AC3E}">
        <p14:creationId xmlns:p14="http://schemas.microsoft.com/office/powerpoint/2010/main" val="3892761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41412" y="745667"/>
            <a:ext cx="8229600" cy="475562"/>
          </a:xfrm>
        </p:spPr>
        <p:txBody>
          <a:bodyPr>
            <a:normAutofit/>
          </a:bodyPr>
          <a:lstStyle/>
          <a:p>
            <a:pPr marL="0" indent="0">
              <a:buNone/>
            </a:pPr>
            <a:r>
              <a:rPr lang="en-GB" sz="1200" b="1" dirty="0">
                <a:latin typeface="Arial" panose="020B0604020202020204" pitchFamily="34" charset="0"/>
                <a:cs typeface="Arial" panose="020B0604020202020204" pitchFamily="34" charset="0"/>
              </a:rPr>
              <a:t>Lessons learnt	</a:t>
            </a:r>
          </a:p>
        </p:txBody>
      </p:sp>
      <p:sp>
        <p:nvSpPr>
          <p:cNvPr id="4" name="Title 1">
            <a:extLst>
              <a:ext uri="{FF2B5EF4-FFF2-40B4-BE49-F238E27FC236}">
                <a16:creationId xmlns:a16="http://schemas.microsoft.com/office/drawing/2014/main" id="{D2FB6F09-078A-2B59-D579-1AFB0BC3735F}"/>
              </a:ext>
            </a:extLst>
          </p:cNvPr>
          <p:cNvSpPr txBox="1">
            <a:spLocks/>
          </p:cNvSpPr>
          <p:nvPr/>
        </p:nvSpPr>
        <p:spPr>
          <a:xfrm>
            <a:off x="241412" y="270921"/>
            <a:ext cx="8229600" cy="4755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r>
              <a:rPr lang="en-GB" sz="2000" dirty="0"/>
              <a:t>First year of care – ICS West Yorkshire &amp; Harrogate Healthcare partnership</a:t>
            </a:r>
          </a:p>
          <a:p>
            <a:r>
              <a:rPr lang="en-GB" sz="2000" dirty="0"/>
              <a:t> </a:t>
            </a:r>
          </a:p>
        </p:txBody>
      </p:sp>
      <p:graphicFrame>
        <p:nvGraphicFramePr>
          <p:cNvPr id="3" name="Table 2">
            <a:extLst>
              <a:ext uri="{FF2B5EF4-FFF2-40B4-BE49-F238E27FC236}">
                <a16:creationId xmlns:a16="http://schemas.microsoft.com/office/drawing/2014/main" id="{CA0E5D66-E755-F103-35E1-7F0CB60A5CCE}"/>
              </a:ext>
            </a:extLst>
          </p:cNvPr>
          <p:cNvGraphicFramePr>
            <a:graphicFrameLocks noGrp="1"/>
          </p:cNvGraphicFramePr>
          <p:nvPr>
            <p:extLst>
              <p:ext uri="{D42A27DB-BD31-4B8C-83A1-F6EECF244321}">
                <p14:modId xmlns:p14="http://schemas.microsoft.com/office/powerpoint/2010/main" val="507772444"/>
              </p:ext>
            </p:extLst>
          </p:nvPr>
        </p:nvGraphicFramePr>
        <p:xfrm>
          <a:off x="241412" y="1059582"/>
          <a:ext cx="8507052" cy="2432381"/>
        </p:xfrm>
        <a:graphic>
          <a:graphicData uri="http://schemas.openxmlformats.org/drawingml/2006/table">
            <a:tbl>
              <a:tblPr firstRow="1" firstCol="1" bandRow="1"/>
              <a:tblGrid>
                <a:gridCol w="2314364">
                  <a:extLst>
                    <a:ext uri="{9D8B030D-6E8A-4147-A177-3AD203B41FA5}">
                      <a16:colId xmlns:a16="http://schemas.microsoft.com/office/drawing/2014/main" val="3637157307"/>
                    </a:ext>
                  </a:extLst>
                </a:gridCol>
                <a:gridCol w="6192688">
                  <a:extLst>
                    <a:ext uri="{9D8B030D-6E8A-4147-A177-3AD203B41FA5}">
                      <a16:colId xmlns:a16="http://schemas.microsoft.com/office/drawing/2014/main" val="4050166743"/>
                    </a:ext>
                  </a:extLst>
                </a:gridCol>
              </a:tblGrid>
              <a:tr h="202133">
                <a:tc>
                  <a:txBody>
                    <a:bodyPr/>
                    <a:lstStyle/>
                    <a:p>
                      <a:pPr>
                        <a:lnSpc>
                          <a:spcPct val="107000"/>
                        </a:lnSpc>
                        <a:spcAft>
                          <a:spcPts val="800"/>
                        </a:spcAft>
                      </a:pPr>
                      <a:endParaRPr lang="en-GB" sz="1100" dirty="0">
                        <a:solidFill>
                          <a:schemeClr val="bg1"/>
                        </a:solidFill>
                        <a:effectLst/>
                        <a:latin typeface="Montserrat" panose="00000500000000000000" pitchFamily="50"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lnSpc>
                          <a:spcPct val="107000"/>
                        </a:lnSpc>
                        <a:spcAft>
                          <a:spcPts val="800"/>
                        </a:spcAft>
                      </a:pPr>
                      <a:endParaRPr lang="en-GB" sz="1100" dirty="0">
                        <a:solidFill>
                          <a:schemeClr val="bg1"/>
                        </a:solidFill>
                        <a:effectLst/>
                        <a:latin typeface="Montserrat" panose="00000500000000000000" pitchFamily="50"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3730371302"/>
                  </a:ext>
                </a:extLst>
              </a:tr>
              <a:tr h="1044674">
                <a:tc>
                  <a:txBody>
                    <a:bodyPr/>
                    <a:lstStyle/>
                    <a:p>
                      <a:pPr>
                        <a:lnSpc>
                          <a:spcPct val="107000"/>
                        </a:lnSpc>
                        <a:spcAft>
                          <a:spcPts val="800"/>
                        </a:spcAft>
                      </a:pPr>
                      <a:r>
                        <a:rPr lang="en-GB" sz="1100" dirty="0">
                          <a:effectLst/>
                          <a:latin typeface="Montserrat" panose="00000500000000000000" pitchFamily="50" charset="0"/>
                          <a:ea typeface="Calibri" panose="020F0502020204030204" pitchFamily="34" charset="0"/>
                          <a:cs typeface="Arial" panose="020B0604020202020204" pitchFamily="34" charset="0"/>
                        </a:rPr>
                        <a:t>Challenges and </a:t>
                      </a:r>
                      <a:r>
                        <a:rPr lang="en-GB" sz="1100" kern="1200" dirty="0">
                          <a:solidFill>
                            <a:schemeClr val="tx1"/>
                          </a:solidFill>
                          <a:effectLst/>
                          <a:latin typeface="Montserrat" panose="00000500000000000000" pitchFamily="50" charset="0"/>
                          <a:ea typeface="+mn-ea"/>
                          <a:cs typeface="+mn-cs"/>
                        </a:rPr>
                        <a:t>complexities</a:t>
                      </a:r>
                      <a:endParaRPr lang="en-GB" sz="1100" dirty="0">
                        <a:effectLst/>
                        <a:latin typeface="Montserrat" panose="00000500000000000000" pitchFamily="50"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indent="-171450" algn="just">
                        <a:lnSpc>
                          <a:spcPct val="107000"/>
                        </a:lnSpc>
                        <a:spcAft>
                          <a:spcPts val="800"/>
                        </a:spcAft>
                        <a:buFont typeface="Arial" panose="020B0604020202020204" pitchFamily="34" charset="0"/>
                        <a:buChar char="•"/>
                      </a:pPr>
                      <a:r>
                        <a:rPr lang="en-GB" sz="1100" dirty="0">
                          <a:latin typeface="Montserrat" panose="00000500000000000000" pitchFamily="50" charset="0"/>
                        </a:rPr>
                        <a:t>There were many challenges experienced within an ICB. ICB leads have the task of engaging with Trust level service teams that are different in population sizes and demographics. Services that are under-resourced and experience other unique challenges experienced by each service team within their region. </a:t>
                      </a:r>
                    </a:p>
                    <a:p>
                      <a:pPr marL="171450" indent="-171450" algn="just">
                        <a:lnSpc>
                          <a:spcPct val="107000"/>
                        </a:lnSpc>
                        <a:spcAft>
                          <a:spcPts val="800"/>
                        </a:spcAft>
                        <a:buFont typeface="Arial" panose="020B0604020202020204" pitchFamily="34" charset="0"/>
                        <a:buChar char="•"/>
                      </a:pPr>
                      <a:r>
                        <a:rPr lang="en-GB" sz="1100" dirty="0">
                          <a:latin typeface="Montserrat" panose="00000500000000000000" pitchFamily="50" charset="0"/>
                        </a:rPr>
                        <a:t>This means ICBs will need strong leadership and </a:t>
                      </a:r>
                      <a:r>
                        <a:rPr lang="en-GB" sz="1100" dirty="0">
                          <a:effectLst/>
                          <a:latin typeface="Montserrat" panose="00000500000000000000" pitchFamily="50" charset="0"/>
                          <a:ea typeface="Calibri" panose="020F0502020204030204" pitchFamily="34" charset="0"/>
                          <a:cs typeface="Arial" panose="020B0604020202020204" pitchFamily="34" charset="0"/>
                        </a:rPr>
                        <a:t>process mapping tools </a:t>
                      </a:r>
                      <a:r>
                        <a:rPr lang="en-GB" sz="1100" dirty="0">
                          <a:latin typeface="Montserrat" panose="00000500000000000000" pitchFamily="50" charset="0"/>
                        </a:rPr>
                        <a:t>when navigating these challenges to begin the complex task of reducing variation.</a:t>
                      </a:r>
                      <a:endParaRPr lang="en-GB" sz="1100" dirty="0">
                        <a:effectLst/>
                        <a:latin typeface="Montserrat" panose="00000500000000000000" pitchFamily="50"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0721102"/>
                  </a:ext>
                </a:extLst>
              </a:tr>
              <a:tr h="468420">
                <a:tc>
                  <a:txBody>
                    <a:bodyPr/>
                    <a:lstStyle/>
                    <a:p>
                      <a:pPr marL="0" indent="0">
                        <a:lnSpc>
                          <a:spcPct val="100000"/>
                        </a:lnSpc>
                        <a:buFont typeface="Arial" panose="020B0604020202020204" pitchFamily="34" charset="0"/>
                        <a:buNone/>
                      </a:pPr>
                      <a:r>
                        <a:rPr lang="en-GB" sz="1100" dirty="0">
                          <a:effectLst/>
                          <a:latin typeface="Montserrat" panose="00000500000000000000" pitchFamily="50" charset="0"/>
                          <a:ea typeface="Calibri" panose="020F0502020204030204" pitchFamily="34" charset="0"/>
                          <a:cs typeface="Arial" panose="020B0604020202020204" pitchFamily="34" charset="0"/>
                        </a:rPr>
                        <a:t>Measuring/Monitoring variation</a:t>
                      </a:r>
                      <a:r>
                        <a:rPr lang="en-GB" sz="1100" dirty="0">
                          <a:latin typeface="Montserrat" panose="00000500000000000000" pitchFamily="50" charset="0"/>
                          <a:cs typeface="Arial" panose="020B0604020202020204" pitchFamily="34" charset="0"/>
                        </a:rPr>
                        <a:t>.</a:t>
                      </a:r>
                    </a:p>
                    <a:p>
                      <a:pPr>
                        <a:lnSpc>
                          <a:spcPct val="107000"/>
                        </a:lnSpc>
                        <a:spcAft>
                          <a:spcPts val="800"/>
                        </a:spcAft>
                      </a:pPr>
                      <a:endParaRPr lang="en-GB" sz="1100" dirty="0">
                        <a:effectLst/>
                        <a:latin typeface="Montserrat" panose="00000500000000000000" pitchFamily="50"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indent="-171450" algn="just">
                        <a:lnSpc>
                          <a:spcPct val="107000"/>
                        </a:lnSpc>
                        <a:spcAft>
                          <a:spcPts val="800"/>
                        </a:spcAft>
                        <a:buFont typeface="Arial" panose="020B0604020202020204" pitchFamily="34" charset="0"/>
                        <a:buChar char="•"/>
                      </a:pPr>
                      <a:r>
                        <a:rPr lang="en-GB" sz="1100" dirty="0">
                          <a:effectLst/>
                          <a:latin typeface="Montserrat" panose="00000500000000000000" pitchFamily="50" charset="0"/>
                          <a:ea typeface="Calibri" panose="020F0502020204030204" pitchFamily="34" charset="0"/>
                          <a:cs typeface="Arial" panose="020B0604020202020204" pitchFamily="34" charset="0"/>
                        </a:rPr>
                        <a:t>All Trust service level teams within the ICB's should be a part of a national audit or implement processes for measuring and monitoring areas of improvement, working together on their chosen quality improvement topic to share best practices and overcome challenges collectively to begin to reduce variation. Action planning with clear measures that provide baseline local data are good ways to start problem-solving in areas of concern.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7077888"/>
                  </a:ext>
                </a:extLst>
              </a:tr>
            </a:tbl>
          </a:graphicData>
        </a:graphic>
      </p:graphicFrame>
      <p:sp>
        <p:nvSpPr>
          <p:cNvPr id="2" name="TextBox 1">
            <a:extLst>
              <a:ext uri="{FF2B5EF4-FFF2-40B4-BE49-F238E27FC236}">
                <a16:creationId xmlns:a16="http://schemas.microsoft.com/office/drawing/2014/main" id="{F72BCCF5-AFDF-4189-CC8D-A7972CE3D618}"/>
              </a:ext>
            </a:extLst>
          </p:cNvPr>
          <p:cNvSpPr txBox="1"/>
          <p:nvPr/>
        </p:nvSpPr>
        <p:spPr>
          <a:xfrm>
            <a:off x="323528" y="4227934"/>
            <a:ext cx="4032448" cy="600164"/>
          </a:xfrm>
          <a:prstGeom prst="rect">
            <a:avLst/>
          </a:prstGeom>
          <a:noFill/>
        </p:spPr>
        <p:txBody>
          <a:bodyPr wrap="square" rtlCol="0">
            <a:spAutoFit/>
          </a:bodyPr>
          <a:lstStyle/>
          <a:p>
            <a:r>
              <a:rPr lang="en-GB" sz="1100" b="1" dirty="0">
                <a:solidFill>
                  <a:schemeClr val="tx1"/>
                </a:solidFill>
                <a:latin typeface="Montserrat" panose="00000500000000000000" pitchFamily="50" charset="0"/>
                <a:cs typeface="Arial" panose="020B0604020202020204" pitchFamily="34" charset="0"/>
              </a:rPr>
              <a:t>Visual presentation of team project intervention  </a:t>
            </a:r>
            <a:endParaRPr lang="en-GB" sz="1100" b="1" dirty="0">
              <a:solidFill>
                <a:schemeClr val="tx1"/>
              </a:solidFill>
              <a:latin typeface="Montserrat" panose="00000500000000000000" pitchFamily="50" charset="0"/>
              <a:cs typeface="Arial" panose="020B0604020202020204" pitchFamily="34" charset="0"/>
              <a:hlinkClick r:id="rId2"/>
            </a:endParaRPr>
          </a:p>
          <a:p>
            <a:endParaRPr lang="en-GB" sz="1100" b="1" dirty="0">
              <a:latin typeface="Montserrat" panose="00000500000000000000" pitchFamily="50" charset="0"/>
              <a:cs typeface="Arial" panose="020B0604020202020204" pitchFamily="34" charset="0"/>
              <a:hlinkClick r:id="rId3"/>
            </a:endParaRPr>
          </a:p>
          <a:p>
            <a:r>
              <a:rPr lang="en-GB" sz="1100" b="1" dirty="0">
                <a:latin typeface="Montserrat" panose="00000500000000000000" pitchFamily="50" charset="0"/>
                <a:cs typeface="Arial" panose="020B0604020202020204" pitchFamily="34" charset="0"/>
                <a:hlinkClick r:id="rId3"/>
              </a:rPr>
              <a:t>Team video presentation</a:t>
            </a:r>
            <a:endParaRPr lang="en-GB" sz="1100" b="1" dirty="0">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52911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FB6F09-078A-2B59-D579-1AFB0BC3735F}"/>
              </a:ext>
            </a:extLst>
          </p:cNvPr>
          <p:cNvSpPr txBox="1">
            <a:spLocks/>
          </p:cNvSpPr>
          <p:nvPr/>
        </p:nvSpPr>
        <p:spPr>
          <a:xfrm>
            <a:off x="241412" y="331992"/>
            <a:ext cx="8229600" cy="4755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r>
              <a:rPr lang="en-GB" sz="2000" dirty="0"/>
              <a:t>Airedale NHS Foundation Trust​ – ICS West Yorkshire &amp; Harrogate Healthcare partnership (Reducing waiting times)</a:t>
            </a:r>
          </a:p>
          <a:p>
            <a:r>
              <a:rPr lang="en-GB" sz="2000" dirty="0"/>
              <a:t> </a:t>
            </a:r>
          </a:p>
        </p:txBody>
      </p:sp>
      <p:sp>
        <p:nvSpPr>
          <p:cNvPr id="3" name="TextBox 2">
            <a:extLst>
              <a:ext uri="{FF2B5EF4-FFF2-40B4-BE49-F238E27FC236}">
                <a16:creationId xmlns:a16="http://schemas.microsoft.com/office/drawing/2014/main" id="{68592B7F-3090-B863-15B8-9D594DEA8008}"/>
              </a:ext>
            </a:extLst>
          </p:cNvPr>
          <p:cNvSpPr txBox="1"/>
          <p:nvPr/>
        </p:nvSpPr>
        <p:spPr>
          <a:xfrm>
            <a:off x="241412" y="807554"/>
            <a:ext cx="8424936" cy="3308598"/>
          </a:xfrm>
          <a:prstGeom prst="rect">
            <a:avLst/>
          </a:prstGeom>
          <a:noFill/>
        </p:spPr>
        <p:txBody>
          <a:bodyPr wrap="square" rtlCol="0">
            <a:spAutoFit/>
          </a:bodyPr>
          <a:lstStyle/>
          <a:p>
            <a:pPr>
              <a:lnSpc>
                <a:spcPct val="150000"/>
              </a:lnSpc>
            </a:pPr>
            <a:r>
              <a:rPr lang="en-GB" sz="1100" b="1" dirty="0">
                <a:latin typeface="Montserrat" panose="00000500000000000000" pitchFamily="50" charset="0"/>
                <a:cs typeface="Arial" panose="020B0604020202020204" pitchFamily="34" charset="0"/>
              </a:rPr>
              <a:t>Project aim</a:t>
            </a:r>
          </a:p>
          <a:p>
            <a:pPr>
              <a:lnSpc>
                <a:spcPct val="150000"/>
              </a:lnSpc>
            </a:pPr>
            <a:r>
              <a:rPr lang="en-GB" sz="1100" dirty="0">
                <a:latin typeface="Montserrat" panose="00000500000000000000" pitchFamily="50" charset="0"/>
                <a:cs typeface="Arial" panose="020B0604020202020204" pitchFamily="34" charset="0"/>
              </a:rPr>
              <a:t>Establish a standardised referral pathway to reduce waiting times for first seizure patients seen via GP and A&amp;E.</a:t>
            </a:r>
          </a:p>
          <a:p>
            <a:endParaRPr lang="en-GB" sz="1100" dirty="0">
              <a:latin typeface="Montserrat" panose="00000500000000000000" pitchFamily="50" charset="0"/>
              <a:cs typeface="Arial" panose="020B0604020202020204" pitchFamily="34" charset="0"/>
            </a:endParaRPr>
          </a:p>
          <a:p>
            <a:r>
              <a:rPr lang="en-GB" sz="1100" b="1" dirty="0">
                <a:latin typeface="Montserrat" panose="00000500000000000000" pitchFamily="50" charset="0"/>
                <a:cs typeface="Arial" panose="020B0604020202020204" pitchFamily="34" charset="0"/>
              </a:rPr>
              <a:t>Background</a:t>
            </a:r>
          </a:p>
          <a:p>
            <a:pPr algn="just">
              <a:lnSpc>
                <a:spcPct val="150000"/>
              </a:lnSpc>
            </a:pPr>
            <a:r>
              <a:rPr lang="en-GB" sz="1100" dirty="0">
                <a:latin typeface="Montserrat" panose="00000500000000000000" pitchFamily="50" charset="0"/>
              </a:rPr>
              <a:t>Nice guidelines published first in 2004 recommend that all children who have had a first non-febrile seizure should be seen as soon as possible (within 2 weeks) by a paediatric consultant with expertise in epilepsy. This standard is not always achievable. Airedale has had an established paediatric epilepsy clinic since 2005, with an average first referral waiting time of around 10–12 weeks.</a:t>
            </a:r>
          </a:p>
          <a:p>
            <a:pPr algn="just">
              <a:lnSpc>
                <a:spcPct val="150000"/>
              </a:lnSpc>
            </a:pPr>
            <a:endParaRPr lang="en-GB" sz="1100" b="1" dirty="0">
              <a:latin typeface="Montserrat" panose="00000500000000000000" pitchFamily="50" charset="0"/>
            </a:endParaRPr>
          </a:p>
          <a:p>
            <a:pPr algn="just">
              <a:lnSpc>
                <a:spcPct val="150000"/>
              </a:lnSpc>
            </a:pPr>
            <a:r>
              <a:rPr lang="en-GB" sz="1100" b="1" dirty="0">
                <a:latin typeface="Montserrat" panose="00000500000000000000" pitchFamily="50" charset="0"/>
              </a:rPr>
              <a:t>Area of focus</a:t>
            </a:r>
            <a:endParaRPr lang="en-GB" sz="1100" dirty="0">
              <a:latin typeface="Montserrat" panose="00000500000000000000" pitchFamily="50" charset="0"/>
            </a:endParaRPr>
          </a:p>
          <a:p>
            <a:pPr algn="just">
              <a:lnSpc>
                <a:spcPct val="150000"/>
              </a:lnSpc>
            </a:pPr>
            <a:r>
              <a:rPr lang="en-GB" sz="1100" dirty="0">
                <a:latin typeface="Montserrat" panose="00000500000000000000" pitchFamily="50" charset="0"/>
              </a:rPr>
              <a:t>To see at least 50% of patients within 2 weeks after referral.</a:t>
            </a:r>
          </a:p>
          <a:p>
            <a:pPr algn="just">
              <a:lnSpc>
                <a:spcPct val="150000"/>
              </a:lnSpc>
            </a:pPr>
            <a:endParaRPr lang="en-GB" sz="1100" b="1" dirty="0">
              <a:latin typeface="Montserrat" panose="00000500000000000000" pitchFamily="50" charset="0"/>
              <a:cs typeface="Arial" panose="020B0604020202020204" pitchFamily="34" charset="0"/>
            </a:endParaRPr>
          </a:p>
          <a:p>
            <a:pPr algn="just"/>
            <a:endParaRPr lang="en-GB" sz="1100" b="1" dirty="0">
              <a:latin typeface="Montserrat" panose="00000500000000000000" pitchFamily="50" charset="0"/>
              <a:cs typeface="Arial" panose="020B0604020202020204" pitchFamily="34" charset="0"/>
            </a:endParaRPr>
          </a:p>
          <a:p>
            <a:endParaRPr lang="en-GB" sz="1100" b="1" dirty="0">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2930578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FB6F09-078A-2B59-D579-1AFB0BC3735F}"/>
              </a:ext>
            </a:extLst>
          </p:cNvPr>
          <p:cNvSpPr txBox="1">
            <a:spLocks/>
          </p:cNvSpPr>
          <p:nvPr/>
        </p:nvSpPr>
        <p:spPr>
          <a:xfrm>
            <a:off x="241412" y="331992"/>
            <a:ext cx="8229600" cy="4755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r>
              <a:rPr lang="en-GB" sz="2000" dirty="0"/>
              <a:t>Airedale NHS Foundation Trust​ – ICS West Yorkshire &amp; Harrogate Healthcare partnership (Reducing waiting times)</a:t>
            </a:r>
          </a:p>
          <a:p>
            <a:r>
              <a:rPr lang="en-GB" sz="2000" dirty="0"/>
              <a:t> </a:t>
            </a:r>
          </a:p>
        </p:txBody>
      </p:sp>
      <p:sp>
        <p:nvSpPr>
          <p:cNvPr id="3" name="TextBox 2">
            <a:extLst>
              <a:ext uri="{FF2B5EF4-FFF2-40B4-BE49-F238E27FC236}">
                <a16:creationId xmlns:a16="http://schemas.microsoft.com/office/drawing/2014/main" id="{68592B7F-3090-B863-15B8-9D594DEA8008}"/>
              </a:ext>
            </a:extLst>
          </p:cNvPr>
          <p:cNvSpPr txBox="1"/>
          <p:nvPr/>
        </p:nvSpPr>
        <p:spPr>
          <a:xfrm>
            <a:off x="241412" y="807554"/>
            <a:ext cx="8424936" cy="3731791"/>
          </a:xfrm>
          <a:prstGeom prst="rect">
            <a:avLst/>
          </a:prstGeom>
          <a:noFill/>
        </p:spPr>
        <p:txBody>
          <a:bodyPr wrap="square" rtlCol="0">
            <a:spAutoFit/>
          </a:bodyPr>
          <a:lstStyle/>
          <a:p>
            <a:pPr algn="just"/>
            <a:r>
              <a:rPr lang="en-GB" sz="1100" b="1" dirty="0">
                <a:latin typeface="Montserrat" panose="00000500000000000000" pitchFamily="50" charset="0"/>
                <a:cs typeface="Arial" panose="020B0604020202020204" pitchFamily="34" charset="0"/>
              </a:rPr>
              <a:t>Changes</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Focusing on two areas of improvement, reducing waiting times and creating a public-facing engagement document that explains the pathway of what patients and families should expect during their first year of care.</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Engaged A&amp;E doctors and junior doctors regarding allocating all new seizure referrals to the team and shared the RCPCH leaflet on epilepsy first seizure.</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Engaged with appointment clerk to set proforma for alerting service of patients with first seizures.</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New patient referrals are seen within 8–4 weeks, but the consultant is temporarily no longer on on-call shifts; therefore, the plan is to see more patients by triaging them with the aim of seeing them in the clinic within 4–2 weeks.</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NICE guidance on two-week referrals is quite challenging; therefore, the project aim has changed slightly for at least 50% to be seen within 4 weeks.</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One appointment slot was kept free for patients referred from A&amp;E/admissions/GP if required to be seen within 2 weeks.</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rPr>
              <a:t>Monitoring progress via local data on the number of increased patients seen and the reduced waiting time.</a:t>
            </a:r>
          </a:p>
          <a:p>
            <a:pPr algn="just"/>
            <a:endParaRPr lang="en-GB" sz="1100" b="1" dirty="0">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3085451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FB6F09-078A-2B59-D579-1AFB0BC3735F}"/>
              </a:ext>
            </a:extLst>
          </p:cNvPr>
          <p:cNvSpPr txBox="1">
            <a:spLocks/>
          </p:cNvSpPr>
          <p:nvPr/>
        </p:nvSpPr>
        <p:spPr>
          <a:xfrm>
            <a:off x="241412" y="267494"/>
            <a:ext cx="8229600" cy="4755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r>
              <a:rPr lang="en-GB" sz="2000" dirty="0"/>
              <a:t>Airedale NHS Foundation Trust​ – ICS West Yorkshire &amp; Harrogate Healthcare partnership (Reducing waiting times)</a:t>
            </a:r>
          </a:p>
          <a:p>
            <a:r>
              <a:rPr lang="en-GB" sz="2000" dirty="0"/>
              <a:t> </a:t>
            </a:r>
          </a:p>
        </p:txBody>
      </p:sp>
      <p:pic>
        <p:nvPicPr>
          <p:cNvPr id="2" name="Picture 1">
            <a:extLst>
              <a:ext uri="{FF2B5EF4-FFF2-40B4-BE49-F238E27FC236}">
                <a16:creationId xmlns:a16="http://schemas.microsoft.com/office/drawing/2014/main" id="{EDD89871-FB54-1209-1994-103DFF56FB9F}"/>
              </a:ext>
            </a:extLst>
          </p:cNvPr>
          <p:cNvPicPr>
            <a:picLocks noChangeAspect="1"/>
          </p:cNvPicPr>
          <p:nvPr/>
        </p:nvPicPr>
        <p:blipFill>
          <a:blip r:embed="rId2"/>
          <a:stretch>
            <a:fillRect/>
          </a:stretch>
        </p:blipFill>
        <p:spPr>
          <a:xfrm>
            <a:off x="241412" y="807554"/>
            <a:ext cx="6921686" cy="4320480"/>
          </a:xfrm>
          <a:prstGeom prst="rect">
            <a:avLst/>
          </a:prstGeom>
        </p:spPr>
      </p:pic>
      <p:sp>
        <p:nvSpPr>
          <p:cNvPr id="5" name="TextBox 4">
            <a:extLst>
              <a:ext uri="{FF2B5EF4-FFF2-40B4-BE49-F238E27FC236}">
                <a16:creationId xmlns:a16="http://schemas.microsoft.com/office/drawing/2014/main" id="{1412D9B4-3A99-5D81-AA1F-D6BD75E14E8A}"/>
              </a:ext>
            </a:extLst>
          </p:cNvPr>
          <p:cNvSpPr txBox="1"/>
          <p:nvPr/>
        </p:nvSpPr>
        <p:spPr>
          <a:xfrm>
            <a:off x="5652120" y="807554"/>
            <a:ext cx="2595582" cy="261610"/>
          </a:xfrm>
          <a:prstGeom prst="rect">
            <a:avLst/>
          </a:prstGeom>
          <a:noFill/>
        </p:spPr>
        <p:txBody>
          <a:bodyPr wrap="none" rtlCol="0">
            <a:spAutoFit/>
          </a:bodyPr>
          <a:lstStyle/>
          <a:p>
            <a:r>
              <a:rPr lang="en-GB" sz="1100" b="1" dirty="0">
                <a:latin typeface="Montserrat" panose="00000500000000000000" pitchFamily="50" charset="0"/>
                <a:cs typeface="Arial" panose="020B0604020202020204" pitchFamily="34" charset="0"/>
              </a:rPr>
              <a:t>Process map of referral pathway</a:t>
            </a:r>
          </a:p>
        </p:txBody>
      </p:sp>
    </p:spTree>
    <p:extLst>
      <p:ext uri="{BB962C8B-B14F-4D97-AF65-F5344CB8AC3E}">
        <p14:creationId xmlns:p14="http://schemas.microsoft.com/office/powerpoint/2010/main" val="1781166583"/>
      </p:ext>
    </p:extLst>
  </p:cSld>
  <p:clrMapOvr>
    <a:masterClrMapping/>
  </p:clrMapOvr>
</p:sld>
</file>

<file path=ppt/theme/theme1.xml><?xml version="1.0" encoding="utf-8"?>
<a:theme xmlns:a="http://schemas.openxmlformats.org/drawingml/2006/main" name="Office Theme">
  <a:themeElements>
    <a:clrScheme name="RCPCH Colours">
      <a:dk1>
        <a:sysClr val="windowText" lastClr="000000"/>
      </a:dk1>
      <a:lt1>
        <a:sysClr val="window" lastClr="FFFFFF"/>
      </a:lt1>
      <a:dk2>
        <a:srgbClr val="0D0D58"/>
      </a:dk2>
      <a:lt2>
        <a:srgbClr val="FFFFFF"/>
      </a:lt2>
      <a:accent1>
        <a:srgbClr val="11A7F2"/>
      </a:accent1>
      <a:accent2>
        <a:srgbClr val="3366CC"/>
      </a:accent2>
      <a:accent3>
        <a:srgbClr val="E00087"/>
      </a:accent3>
      <a:accent4>
        <a:srgbClr val="66CC33"/>
      </a:accent4>
      <a:accent5>
        <a:srgbClr val="E60700"/>
      </a:accent5>
      <a:accent6>
        <a:srgbClr val="FF8000"/>
      </a:accent6>
      <a:hlink>
        <a:srgbClr val="E0008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RCPCH Colours">
      <a:dk1>
        <a:sysClr val="windowText" lastClr="000000"/>
      </a:dk1>
      <a:lt1>
        <a:sysClr val="window" lastClr="FFFFFF"/>
      </a:lt1>
      <a:dk2>
        <a:srgbClr val="0D0D58"/>
      </a:dk2>
      <a:lt2>
        <a:srgbClr val="FFFFFF"/>
      </a:lt2>
      <a:accent1>
        <a:srgbClr val="11A7F2"/>
      </a:accent1>
      <a:accent2>
        <a:srgbClr val="3366CC"/>
      </a:accent2>
      <a:accent3>
        <a:srgbClr val="E00087"/>
      </a:accent3>
      <a:accent4>
        <a:srgbClr val="66CC33"/>
      </a:accent4>
      <a:accent5>
        <a:srgbClr val="E60700"/>
      </a:accent5>
      <a:accent6>
        <a:srgbClr val="FF8000"/>
      </a:accent6>
      <a:hlink>
        <a:srgbClr val="E0008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Theme">
  <a:themeElements>
    <a:clrScheme name="RCPCH Colours">
      <a:dk1>
        <a:sysClr val="windowText" lastClr="000000"/>
      </a:dk1>
      <a:lt1>
        <a:sysClr val="window" lastClr="FFFFFF"/>
      </a:lt1>
      <a:dk2>
        <a:srgbClr val="0D0D58"/>
      </a:dk2>
      <a:lt2>
        <a:srgbClr val="FFFFFF"/>
      </a:lt2>
      <a:accent1>
        <a:srgbClr val="11A7F2"/>
      </a:accent1>
      <a:accent2>
        <a:srgbClr val="3366CC"/>
      </a:accent2>
      <a:accent3>
        <a:srgbClr val="E00087"/>
      </a:accent3>
      <a:accent4>
        <a:srgbClr val="66CC33"/>
      </a:accent4>
      <a:accent5>
        <a:srgbClr val="E60700"/>
      </a:accent5>
      <a:accent6>
        <a:srgbClr val="FF8000"/>
      </a:accent6>
      <a:hlink>
        <a:srgbClr val="E0008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Source xmlns="http://schemas.microsoft.com/sharepoint/v3/fields" xsi:nil="true"/>
    <lcf76f155ced4ddcb4097134ff3c332f xmlns="e7b00261-fff3-41e0-a06e-29be7bbb4b90">
      <Terms xmlns="http://schemas.microsoft.com/office/infopath/2007/PartnerControls"/>
    </lcf76f155ced4ddcb4097134ff3c332f>
    <TaxCatchAll xmlns="19cfbb22-967d-441b-b2d0-56543b08ad7d">
      <Value>2</Value>
      <Value>1</Value>
    </TaxCatchAll>
    <i17683cc25004393bf5e7a85079a67d2 xmlns="19cfbb22-967d-441b-b2d0-56543b08ad7d">
      <Terms xmlns="http://schemas.microsoft.com/office/infopath/2007/PartnerControls"/>
    </i17683cc25004393bf5e7a85079a67d2>
    <pbf2f93df8dd4eb080efdd315b87a374 xmlns="19cfbb22-967d-441b-b2d0-56543b08ad7d">
      <Terms xmlns="http://schemas.microsoft.com/office/infopath/2007/PartnerControls">
        <TermInfo xmlns="http://schemas.microsoft.com/office/infopath/2007/PartnerControls">
          <TermName xmlns="http://schemas.microsoft.com/office/infopath/2007/PartnerControls">Quality Improvement</TermName>
          <TermId xmlns="http://schemas.microsoft.com/office/infopath/2007/PartnerControls">f929b268-8fc1-4432-9c8d-4653c804bdfc</TermId>
        </TermInfo>
      </Terms>
    </pbf2f93df8dd4eb080efdd315b87a374>
    <nf553947567e4e08a7a428dd067c6ddf xmlns="19cfbb22-967d-441b-b2d0-56543b08ad7d">
      <Terms xmlns="http://schemas.microsoft.com/office/infopath/2007/PartnerControls"/>
    </nf553947567e4e08a7a428dd067c6ddf>
    <Project_x002f__x0020_contract_x0020_end_x0020_date xmlns="19cfbb22-967d-441b-b2d0-56543b08ad7d" xsi:nil="true"/>
    <mc9a21fcd6b24904b2be8748004271cc xmlns="19cfbb22-967d-441b-b2d0-56543b08ad7d">
      <Terms xmlns="http://schemas.microsoft.com/office/infopath/2007/PartnerControls">
        <TermInfo xmlns="http://schemas.microsoft.com/office/infopath/2007/PartnerControls">
          <TermName xmlns="http://schemas.microsoft.com/office/infopath/2007/PartnerControls">Research ＆ Quality Improvement</TermName>
          <TermId xmlns="http://schemas.microsoft.com/office/infopath/2007/PartnerControls">40ffecb9-eb64-4eb4-bbcd-9ff92017558e</TermId>
        </TermInfo>
      </Terms>
    </mc9a21fcd6b24904b2be8748004271cc>
    <fdb3048ee4f64c2ab103fa5c08134177 xmlns="19cfbb22-967d-441b-b2d0-56543b08ad7d">
      <Terms xmlns="http://schemas.microsoft.com/office/infopath/2007/PartnerControls"/>
    </fdb3048ee4f64c2ab103fa5c08134177>
    <n63e5b34d79144c59fc93a19d30f3a0b xmlns="19cfbb22-967d-441b-b2d0-56543b08ad7d">
      <Terms xmlns="http://schemas.microsoft.com/office/infopath/2007/PartnerControls"/>
    </n63e5b34d79144c59fc93a19d30f3a0b>
    <MediaLengthInSeconds xmlns="e7b00261-fff3-41e0-a06e-29be7bbb4b90" xsi:nil="true"/>
    <SharedWithUsers xmlns="19cfbb22-967d-441b-b2d0-56543b08ad7d">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73892B6BD4C814D864FE852C6B62926" ma:contentTypeVersion="32" ma:contentTypeDescription="Create a new document." ma:contentTypeScope="" ma:versionID="43a092e388befc42c59aa7a5e68b34ef">
  <xsd:schema xmlns:xsd="http://www.w3.org/2001/XMLSchema" xmlns:xs="http://www.w3.org/2001/XMLSchema" xmlns:p="http://schemas.microsoft.com/office/2006/metadata/properties" xmlns:ns2="19cfbb22-967d-441b-b2d0-56543b08ad7d" xmlns:ns3="http://schemas.microsoft.com/sharepoint/v3/fields" xmlns:ns4="e7b00261-fff3-41e0-a06e-29be7bbb4b90" targetNamespace="http://schemas.microsoft.com/office/2006/metadata/properties" ma:root="true" ma:fieldsID="224c33fb47e9347930edbe9cd0369c4b" ns2:_="" ns3:_="" ns4:_="">
    <xsd:import namespace="19cfbb22-967d-441b-b2d0-56543b08ad7d"/>
    <xsd:import namespace="http://schemas.microsoft.com/sharepoint/v3/fields"/>
    <xsd:import namespace="e7b00261-fff3-41e0-a06e-29be7bbb4b90"/>
    <xsd:element name="properties">
      <xsd:complexType>
        <xsd:sequence>
          <xsd:element name="documentManagement">
            <xsd:complexType>
              <xsd:all>
                <xsd:element ref="ns2:nf553947567e4e08a7a428dd067c6ddf" minOccurs="0"/>
                <xsd:element ref="ns2:TaxCatchAll" minOccurs="0"/>
                <xsd:element ref="ns2:pbf2f93df8dd4eb080efdd315b87a374" minOccurs="0"/>
                <xsd:element ref="ns2:mc9a21fcd6b24904b2be8748004271cc" minOccurs="0"/>
                <xsd:element ref="ns2:fdb3048ee4f64c2ab103fa5c08134177" minOccurs="0"/>
                <xsd:element ref="ns2:i17683cc25004393bf5e7a85079a67d2" minOccurs="0"/>
                <xsd:element ref="ns2:Project_x002f__x0020_contract_x0020_end_x0020_date" minOccurs="0"/>
                <xsd:element ref="ns2:n63e5b34d79144c59fc93a19d30f3a0b" minOccurs="0"/>
                <xsd:element ref="ns3:_Source" minOccurs="0"/>
                <xsd:element ref="ns4:MediaServiceMetadata" minOccurs="0"/>
                <xsd:element ref="ns4:MediaServiceFastMetadata" minOccurs="0"/>
                <xsd:element ref="ns4:MediaServiceDateTaken" minOccurs="0"/>
                <xsd:element ref="ns4:MediaServiceAutoTags" minOccurs="0"/>
                <xsd:element ref="ns4:MediaLengthInSeconds" minOccurs="0"/>
                <xsd:element ref="ns4:MediaServiceAutoKeyPoints" minOccurs="0"/>
                <xsd:element ref="ns4:MediaServiceKeyPoints" minOccurs="0"/>
                <xsd:element ref="ns4:MediaServiceGenerationTime" minOccurs="0"/>
                <xsd:element ref="ns4:MediaServiceEventHashCode" minOccurs="0"/>
                <xsd:element ref="ns4:MediaServiceOCR" minOccurs="0"/>
                <xsd:element ref="ns4:lcf76f155ced4ddcb4097134ff3c332f" minOccurs="0"/>
                <xsd:element ref="ns2:SharedWithUsers" minOccurs="0"/>
                <xsd:element ref="ns2:SharedWithDetails" minOccurs="0"/>
                <xsd:element ref="ns4:MediaServiceObjectDetectorVersions" minOccurs="0"/>
                <xsd:element ref="ns4:MediaServiceSearchPropertie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cfbb22-967d-441b-b2d0-56543b08ad7d" elementFormDefault="qualified">
    <xsd:import namespace="http://schemas.microsoft.com/office/2006/documentManagement/types"/>
    <xsd:import namespace="http://schemas.microsoft.com/office/infopath/2007/PartnerControls"/>
    <xsd:element name="nf553947567e4e08a7a428dd067c6ddf" ma:index="9" nillable="true" ma:taxonomy="true" ma:internalName="nf553947567e4e08a7a428dd067c6ddf" ma:taxonomyFieldName="Business_x0020_Activity" ma:displayName="Business Activity" ma:default="" ma:fieldId="{7f553947-567e-4e08-a7a4-28dd067c6ddf}" ma:sspId="72c748ba-2422-442a-8da0-8c3a11393106" ma:termSetId="281f97d3-173f-40b8-9fc1-2bb96af60e0e"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c84e03c9-4683-4d6d-9e6e-c6fa35f1947e}" ma:internalName="TaxCatchAll" ma:showField="CatchAllData" ma:web="19cfbb22-967d-441b-b2d0-56543b08ad7d">
      <xsd:complexType>
        <xsd:complexContent>
          <xsd:extension base="dms:MultiChoiceLookup">
            <xsd:sequence>
              <xsd:element name="Value" type="dms:Lookup" maxOccurs="unbounded" minOccurs="0" nillable="true"/>
            </xsd:sequence>
          </xsd:extension>
        </xsd:complexContent>
      </xsd:complexType>
    </xsd:element>
    <xsd:element name="pbf2f93df8dd4eb080efdd315b87a374" ma:index="12" nillable="true" ma:taxonomy="true" ma:internalName="pbf2f93df8dd4eb080efdd315b87a374" ma:taxonomyFieldName="Business_x0020_Function" ma:displayName="Business Function" ma:default="2;#Quality Improvement|f929b268-8fc1-4432-9c8d-4653c804bdfc" ma:fieldId="{9bf2f93d-f8dd-4eb0-80ef-dd315b87a374}" ma:sspId="72c748ba-2422-442a-8da0-8c3a11393106" ma:termSetId="1a054ad0-931e-4bb0-a70b-dc33d2e19bcb" ma:anchorId="c788aced-109f-432d-9368-116094370ebc" ma:open="false" ma:isKeyword="false">
      <xsd:complexType>
        <xsd:sequence>
          <xsd:element ref="pc:Terms" minOccurs="0" maxOccurs="1"/>
        </xsd:sequence>
      </xsd:complexType>
    </xsd:element>
    <xsd:element name="mc9a21fcd6b24904b2be8748004271cc" ma:index="14" nillable="true" ma:taxonomy="true" ma:internalName="mc9a21fcd6b24904b2be8748004271cc" ma:taxonomyFieldName="Division" ma:displayName="Division" ma:default="1;#Research ＆ Quality Improvement|40ffecb9-eb64-4eb4-bbcd-9ff92017558e" ma:fieldId="{6c9a21fc-d6b2-4904-b2be-8748004271cc}" ma:sspId="72c748ba-2422-442a-8da0-8c3a11393106" ma:termSetId="854525bc-11e5-4801-9a2e-02bd235a7eec" ma:anchorId="00000000-0000-0000-0000-000000000000" ma:open="false" ma:isKeyword="false">
      <xsd:complexType>
        <xsd:sequence>
          <xsd:element ref="pc:Terms" minOccurs="0" maxOccurs="1"/>
        </xsd:sequence>
      </xsd:complexType>
    </xsd:element>
    <xsd:element name="fdb3048ee4f64c2ab103fa5c08134177" ma:index="16" nillable="true" ma:taxonomy="true" ma:internalName="fdb3048ee4f64c2ab103fa5c08134177" ma:taxonomyFieldName="Document_x0020_status" ma:displayName="Document status" ma:default="" ma:fieldId="{fdb3048e-e4f6-4c2a-b103-fa5c08134177}" ma:sspId="72c748ba-2422-442a-8da0-8c3a11393106" ma:termSetId="81537ae4-bb63-4a0b-b036-a59c8bb24956" ma:anchorId="00000000-0000-0000-0000-000000000000" ma:open="false" ma:isKeyword="false">
      <xsd:complexType>
        <xsd:sequence>
          <xsd:element ref="pc:Terms" minOccurs="0" maxOccurs="1"/>
        </xsd:sequence>
      </xsd:complexType>
    </xsd:element>
    <xsd:element name="i17683cc25004393bf5e7a85079a67d2" ma:index="18" nillable="true" ma:taxonomy="true" ma:internalName="i17683cc25004393bf5e7a85079a67d2" ma:taxonomyFieldName="Information_x0020_type" ma:displayName="Information type" ma:default="" ma:fieldId="{217683cc-2500-4393-bf5e-7a85079a67d2}" ma:sspId="72c748ba-2422-442a-8da0-8c3a11393106" ma:termSetId="7c5dc89c-5a38-404b-b798-27b2a4c32a36" ma:anchorId="00000000-0000-0000-0000-000000000000" ma:open="false" ma:isKeyword="false">
      <xsd:complexType>
        <xsd:sequence>
          <xsd:element ref="pc:Terms" minOccurs="0" maxOccurs="1"/>
        </xsd:sequence>
      </xsd:complexType>
    </xsd:element>
    <xsd:element name="Project_x002f__x0020_contract_x0020_end_x0020_date" ma:index="19" nillable="true" ma:displayName="Project/ contract end date" ma:format="DateOnly" ma:internalName="Project_x002F__x0020_contract_x0020_end_x0020_date">
      <xsd:simpleType>
        <xsd:restriction base="dms:DateTime"/>
      </xsd:simpleType>
    </xsd:element>
    <xsd:element name="n63e5b34d79144c59fc93a19d30f3a0b" ma:index="21" nillable="true" ma:taxonomy="true" ma:internalName="n63e5b34d79144c59fc93a19d30f3a0b" ma:taxonomyFieldName="Project_x002F__x0020_contract_x0020_status" ma:displayName="Project/ contract status" ma:default="" ma:fieldId="{763e5b34-d791-44c5-9fc9-3a19d30f3a0b}" ma:sspId="72c748ba-2422-442a-8da0-8c3a11393106" ma:termSetId="6fb53340-93dd-45ae-88d8-d63e0eb70bfd" ma:anchorId="00000000-0000-0000-0000-000000000000" ma:open="false" ma:isKeyword="false">
      <xsd:complexType>
        <xsd:sequence>
          <xsd:element ref="pc:Terms" minOccurs="0" maxOccurs="1"/>
        </xsd:sequence>
      </xsd:complexType>
    </xsd:element>
    <xsd:element name="SharedWithUsers" ma:index="3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ource" ma:index="22" nillable="true" ma:displayName="Source filepath" ma:description="References to resources from which this resource was derived. This is the filepath that was lifted from the Q Drive" ma:internalName="_Sourc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7b00261-fff3-41e0-a06e-29be7bbb4b90" elementFormDefault="qualified">
    <xsd:import namespace="http://schemas.microsoft.com/office/2006/documentManagement/types"/>
    <xsd:import namespace="http://schemas.microsoft.com/office/infopath/2007/PartnerControls"/>
    <xsd:element name="MediaServiceMetadata" ma:index="23" nillable="true" ma:displayName="MediaServiceMetadata" ma:hidden="true" ma:internalName="MediaServiceMetadata" ma:readOnly="true">
      <xsd:simpleType>
        <xsd:restriction base="dms:Note"/>
      </xsd:simpleType>
    </xsd:element>
    <xsd:element name="MediaServiceFastMetadata" ma:index="24" nillable="true" ma:displayName="MediaServiceFastMetadata" ma:hidden="true" ma:internalName="MediaServiceFastMetadata" ma:readOnly="true">
      <xsd:simpleType>
        <xsd:restriction base="dms:Note"/>
      </xsd:simpleType>
    </xsd:element>
    <xsd:element name="MediaServiceDateTaken" ma:index="25" nillable="true" ma:displayName="MediaServiceDateTaken" ma:hidden="true" ma:internalName="MediaServiceDateTaken" ma:readOnly="true">
      <xsd:simpleType>
        <xsd:restriction base="dms:Text"/>
      </xsd:simpleType>
    </xsd:element>
    <xsd:element name="MediaServiceAutoTags" ma:index="26" nillable="true" ma:displayName="Tags" ma:internalName="MediaServiceAutoTags"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internalName="MediaServiceKeyPoints"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element name="MediaServiceOCR" ma:index="32" nillable="true" ma:displayName="Extracted Text" ma:internalName="MediaServiceOCR" ma:readOnly="true">
      <xsd:simpleType>
        <xsd:restriction base="dms:Note">
          <xsd:maxLength value="255"/>
        </xsd:restriction>
      </xsd:simpleType>
    </xsd:element>
    <xsd:element name="lcf76f155ced4ddcb4097134ff3c332f" ma:index="34" nillable="true" ma:taxonomy="true" ma:internalName="lcf76f155ced4ddcb4097134ff3c332f" ma:taxonomyFieldName="MediaServiceImageTags" ma:displayName="Image Tags" ma:readOnly="false" ma:fieldId="{5cf76f15-5ced-4ddc-b409-7134ff3c332f}" ma:taxonomyMulti="true" ma:sspId="72c748ba-2422-442a-8da0-8c3a1139310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38" nillable="true" ma:displayName="MediaServiceSearchProperties" ma:hidden="true" ma:internalName="MediaServiceSearchProperties" ma:readOnly="true">
      <xsd:simpleType>
        <xsd:restriction base="dms:Note"/>
      </xsd:simpleType>
    </xsd:element>
    <xsd:element name="MediaServiceLocation" ma:index="39" nillable="true" ma:displayName="Location" ma:descrip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829D8D8-B6CC-4567-96DC-4A66CDBDCB9D}">
  <ds:schemaRefs>
    <ds:schemaRef ds:uri="http://purl.org/dc/elements/1.1/"/>
    <ds:schemaRef ds:uri="http://schemas.microsoft.com/office/2006/metadata/properties"/>
    <ds:schemaRef ds:uri="19cfbb22-967d-441b-b2d0-56543b08ad7d"/>
    <ds:schemaRef ds:uri="http://schemas.microsoft.com/office/2006/documentManagement/types"/>
    <ds:schemaRef ds:uri="http://schemas.microsoft.com/sharepoint/v3/fields"/>
    <ds:schemaRef ds:uri="http://purl.org/dc/terms/"/>
    <ds:schemaRef ds:uri="http://purl.org/dc/dcmitype/"/>
    <ds:schemaRef ds:uri="http://www.w3.org/XML/1998/namespace"/>
    <ds:schemaRef ds:uri="http://schemas.microsoft.com/office/infopath/2007/PartnerControls"/>
    <ds:schemaRef ds:uri="http://schemas.openxmlformats.org/package/2006/metadata/core-properties"/>
    <ds:schemaRef ds:uri="e7b00261-fff3-41e0-a06e-29be7bbb4b90"/>
  </ds:schemaRefs>
</ds:datastoreItem>
</file>

<file path=customXml/itemProps2.xml><?xml version="1.0" encoding="utf-8"?>
<ds:datastoreItem xmlns:ds="http://schemas.openxmlformats.org/officeDocument/2006/customXml" ds:itemID="{97A4E405-5766-4BA1-9325-A5C8181C91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cfbb22-967d-441b-b2d0-56543b08ad7d"/>
    <ds:schemaRef ds:uri="http://schemas.microsoft.com/sharepoint/v3/fields"/>
    <ds:schemaRef ds:uri="e7b00261-fff3-41e0-a06e-29be7bbb4b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EB12CE7-3897-4E97-90C7-7944684A0DB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39017</TotalTime>
  <Words>4881</Words>
  <Application>Microsoft Office PowerPoint</Application>
  <PresentationFormat>On-screen Show (16:9)</PresentationFormat>
  <Paragraphs>482</Paragraphs>
  <Slides>33</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33</vt:i4>
      </vt:variant>
    </vt:vector>
  </HeadingPairs>
  <TitlesOfParts>
    <vt:vector size="40" baseType="lpstr">
      <vt:lpstr>Calibri</vt:lpstr>
      <vt:lpstr>Montserrat</vt:lpstr>
      <vt:lpstr>Arial</vt:lpstr>
      <vt:lpstr>Courier New</vt:lpstr>
      <vt:lpstr>Office Theme</vt:lpstr>
      <vt:lpstr>2_Office Theme</vt:lpstr>
      <vt:lpstr>3_Office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Audit results cohort 3/4 -Professional Input – Airedale NHS Foundation Trust</vt:lpstr>
      <vt:lpstr>Audit results cohort 3/4 - Time since first referral – Airedale NHS Foundation Trust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https://eqip.rcpch.ac.uk</vt:lpstr>
    </vt:vector>
  </TitlesOfParts>
  <Company>RCPCH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 Ball</dc:creator>
  <cp:lastModifiedBy>Melanie David-Feveck</cp:lastModifiedBy>
  <cp:revision>137</cp:revision>
  <dcterms:created xsi:type="dcterms:W3CDTF">2014-06-02T14:56:21Z</dcterms:created>
  <dcterms:modified xsi:type="dcterms:W3CDTF">2024-03-05T10:22:06Z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 status">
    <vt:lpwstr/>
  </property>
  <property fmtid="{D5CDD505-2E9C-101B-9397-08002B2CF9AE}" pid="3" name="Archive">
    <vt:lpwstr/>
  </property>
  <property fmtid="{D5CDD505-2E9C-101B-9397-08002B2CF9AE}" pid="4" name="Business Activity">
    <vt:lpwstr/>
  </property>
  <property fmtid="{D5CDD505-2E9C-101B-9397-08002B2CF9AE}" pid="5" name="MediaServiceImageTags">
    <vt:lpwstr/>
  </property>
  <property fmtid="{D5CDD505-2E9C-101B-9397-08002B2CF9AE}" pid="6" name="ContentTypeId">
    <vt:lpwstr>0x010100F73892B6BD4C814D864FE852C6B62926</vt:lpwstr>
  </property>
  <property fmtid="{D5CDD505-2E9C-101B-9397-08002B2CF9AE}" pid="7" name="Project/ contract status">
    <vt:lpwstr/>
  </property>
  <property fmtid="{D5CDD505-2E9C-101B-9397-08002B2CF9AE}" pid="8" name="Division">
    <vt:lpwstr>1;#Research ＆ Quality Improvement|40ffecb9-eb64-4eb4-bbcd-9ff92017558e</vt:lpwstr>
  </property>
  <property fmtid="{D5CDD505-2E9C-101B-9397-08002B2CF9AE}" pid="9" name="Information type">
    <vt:lpwstr/>
  </property>
  <property fmtid="{D5CDD505-2E9C-101B-9397-08002B2CF9AE}" pid="10" name="Business Function">
    <vt:lpwstr>2;#Quality Improvement|f929b268-8fc1-4432-9c8d-4653c804bdfc</vt:lpwstr>
  </property>
  <property fmtid="{D5CDD505-2E9C-101B-9397-08002B2CF9AE}" pid="11" name="xd_ProgID">
    <vt:lpwstr/>
  </property>
  <property fmtid="{D5CDD505-2E9C-101B-9397-08002B2CF9AE}" pid="12" name="_ColorHex">
    <vt:lpwstr/>
  </property>
  <property fmtid="{D5CDD505-2E9C-101B-9397-08002B2CF9AE}" pid="13" name="ComplianceAssetId">
    <vt:lpwstr/>
  </property>
  <property fmtid="{D5CDD505-2E9C-101B-9397-08002B2CF9AE}" pid="14" name="TemplateUrl">
    <vt:lpwstr/>
  </property>
  <property fmtid="{D5CDD505-2E9C-101B-9397-08002B2CF9AE}" pid="15" name="l9151f26d9d24fb2bafecc2135ce3309">
    <vt:lpwstr>Research ＆ Quality Improvement|c788aced-109f-432d-9368-116094370ebc</vt:lpwstr>
  </property>
  <property fmtid="{D5CDD505-2E9C-101B-9397-08002B2CF9AE}" pid="16" name="_ExtendedDescription">
    <vt:lpwstr/>
  </property>
  <property fmtid="{D5CDD505-2E9C-101B-9397-08002B2CF9AE}" pid="17" name="_ColorTag">
    <vt:lpwstr/>
  </property>
  <property fmtid="{D5CDD505-2E9C-101B-9397-08002B2CF9AE}" pid="18" name="TriggerFlowInfo">
    <vt:lpwstr/>
  </property>
  <property fmtid="{D5CDD505-2E9C-101B-9397-08002B2CF9AE}" pid="19" name="xd_Signature">
    <vt:bool>false</vt:bool>
  </property>
  <property fmtid="{D5CDD505-2E9C-101B-9397-08002B2CF9AE}" pid="20" name="_Emoji">
    <vt:lpwstr/>
  </property>
  <property fmtid="{D5CDD505-2E9C-101B-9397-08002B2CF9AE}" pid="21" name="ba13835014884b89bed364837ca9ec39">
    <vt:lpwstr>Audits|ae63694e-9999-473c-882e-084b09c6631d</vt:lpwstr>
  </property>
  <property fmtid="{D5CDD505-2E9C-101B-9397-08002B2CF9AE}" pid="22" name="Project_x002F__x0020_contract_x0020_status">
    <vt:lpwstr/>
  </property>
  <property fmtid="{D5CDD505-2E9C-101B-9397-08002B2CF9AE}" pid="23" name="Business_x0020_Activity">
    <vt:lpwstr/>
  </property>
  <property fmtid="{D5CDD505-2E9C-101B-9397-08002B2CF9AE}" pid="24" name="Document_x0020_status">
    <vt:lpwstr/>
  </property>
  <property fmtid="{D5CDD505-2E9C-101B-9397-08002B2CF9AE}" pid="25" name="Information_x0020_type">
    <vt:lpwstr/>
  </property>
</Properties>
</file>