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7" r:id="rId5"/>
    <p:sldId id="388" r:id="rId6"/>
    <p:sldId id="374" r:id="rId7"/>
    <p:sldId id="392" r:id="rId8"/>
    <p:sldId id="329" r:id="rId9"/>
    <p:sldId id="331" r:id="rId10"/>
    <p:sldId id="330" r:id="rId11"/>
    <p:sldId id="335" r:id="rId12"/>
    <p:sldId id="334" r:id="rId13"/>
    <p:sldId id="336" r:id="rId14"/>
    <p:sldId id="327" r:id="rId15"/>
    <p:sldId id="393" r:id="rId16"/>
    <p:sldId id="258" r:id="rId17"/>
    <p:sldId id="394" r:id="rId18"/>
    <p:sldId id="395" r:id="rId19"/>
    <p:sldId id="332" r:id="rId20"/>
    <p:sldId id="259" r:id="rId21"/>
    <p:sldId id="260" r:id="rId22"/>
    <p:sldId id="261" r:id="rId23"/>
    <p:sldId id="263" r:id="rId24"/>
    <p:sldId id="322" r:id="rId25"/>
    <p:sldId id="321" r:id="rId26"/>
    <p:sldId id="324" r:id="rId27"/>
    <p:sldId id="3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66" d="100"/>
          <a:sy n="66" d="100"/>
        </p:scale>
        <p:origin x="7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100" baseline="0" dirty="0"/>
              <a:t>Behaviour, attention social interaction concerns</a:t>
            </a:r>
            <a:endParaRPr lang="en-GB" dirty="0"/>
          </a:p>
        </c:rich>
      </c:tx>
      <c:layout>
        <c:manualLayout>
          <c:xMode val="edge"/>
          <c:yMode val="edge"/>
          <c:x val="0.131022465876860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86832491510853"/>
          <c:y val="0.21480505316731802"/>
          <c:w val="0.81628323310826045"/>
          <c:h val="0.36636123074211419"/>
        </c:manualLayout>
      </c:layout>
      <c:barChart>
        <c:barDir val="col"/>
        <c:grouping val="clustered"/>
        <c:varyColors val="0"/>
        <c:ser>
          <c:idx val="0"/>
          <c:order val="0"/>
          <c:tx>
            <c:strRef>
              <c:f>Sheet1!$B$1</c:f>
              <c:strCache>
                <c:ptCount val="1"/>
                <c:pt idx="0">
                  <c:v>Column1</c:v>
                </c:pt>
              </c:strCache>
            </c:strRef>
          </c:tx>
          <c:spPr>
            <a:solidFill>
              <a:srgbClr val="7030A0"/>
            </a:solidFill>
            <a:ln>
              <a:noFill/>
            </a:ln>
            <a:effectLst/>
          </c:spPr>
          <c:invertIfNegative val="0"/>
          <c:cat>
            <c:strRef>
              <c:f>Sheet1!$A$2:$A$4</c:f>
              <c:strCache>
                <c:ptCount val="3"/>
                <c:pt idx="0">
                  <c:v>emotion/behavior</c:v>
                </c:pt>
                <c:pt idx="1">
                  <c:v>social interaction</c:v>
                </c:pt>
                <c:pt idx="2">
                  <c:v>attn/conc</c:v>
                </c:pt>
              </c:strCache>
            </c:strRef>
          </c:cat>
          <c:val>
            <c:numRef>
              <c:f>Sheet1!$B$2:$B$4</c:f>
              <c:numCache>
                <c:formatCode>General</c:formatCode>
                <c:ptCount val="3"/>
                <c:pt idx="0">
                  <c:v>20</c:v>
                </c:pt>
                <c:pt idx="1">
                  <c:v>25</c:v>
                </c:pt>
                <c:pt idx="2">
                  <c:v>32</c:v>
                </c:pt>
              </c:numCache>
            </c:numRef>
          </c:val>
          <c:extLst>
            <c:ext xmlns:c16="http://schemas.microsoft.com/office/drawing/2014/chart" uri="{C3380CC4-5D6E-409C-BE32-E72D297353CC}">
              <c16:uniqueId val="{00000000-9B09-44FA-B1A4-190D699CAADA}"/>
            </c:ext>
          </c:extLst>
        </c:ser>
        <c:dLbls>
          <c:showLegendKey val="0"/>
          <c:showVal val="0"/>
          <c:showCatName val="0"/>
          <c:showSerName val="0"/>
          <c:showPercent val="0"/>
          <c:showBubbleSize val="0"/>
        </c:dLbls>
        <c:gapWidth val="219"/>
        <c:overlap val="-27"/>
        <c:axId val="453605936"/>
        <c:axId val="453604760"/>
      </c:barChart>
      <c:catAx>
        <c:axId val="45360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604760"/>
        <c:crosses val="autoZero"/>
        <c:auto val="1"/>
        <c:lblAlgn val="ctr"/>
        <c:lblOffset val="100"/>
        <c:noMultiLvlLbl val="0"/>
      </c:catAx>
      <c:valAx>
        <c:axId val="45360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605936"/>
        <c:crosses val="autoZero"/>
        <c:crossBetween val="between"/>
      </c:valAx>
      <c:spPr>
        <a:noFill/>
        <a:ln>
          <a:noFill/>
        </a:ln>
        <a:effectLst/>
      </c:spPr>
    </c:plotArea>
    <c:plotVisOnly val="1"/>
    <c:dispBlanksAs val="gap"/>
    <c:showDLblsOverMax val="0"/>
  </c:chart>
  <c:spPr>
    <a:solidFill>
      <a:schemeClr val="bg1">
        <a:lumMod val="85000"/>
      </a:schemeClr>
    </a:solid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aseline="0" dirty="0"/>
              <a:t>Behaviour, attention social interaction concerns</a:t>
            </a:r>
            <a:endParaRPr lang="en-GB" sz="1600" dirty="0"/>
          </a:p>
        </c:rich>
      </c:tx>
      <c:layout>
        <c:manualLayout>
          <c:xMode val="edge"/>
          <c:yMode val="edge"/>
          <c:x val="0.131022465876860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966025644282443"/>
          <c:y val="0.18527594143486292"/>
          <c:w val="0.81628323310826045"/>
          <c:h val="0.36636123074211419"/>
        </c:manualLayout>
      </c:layout>
      <c:barChart>
        <c:barDir val="col"/>
        <c:grouping val="clustered"/>
        <c:varyColors val="0"/>
        <c:ser>
          <c:idx val="0"/>
          <c:order val="0"/>
          <c:tx>
            <c:strRef>
              <c:f>Sheet1!$B$1</c:f>
              <c:strCache>
                <c:ptCount val="1"/>
                <c:pt idx="0">
                  <c:v>Column1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emotion/behavior</c:v>
                </c:pt>
                <c:pt idx="1">
                  <c:v>social interaction</c:v>
                </c:pt>
                <c:pt idx="2">
                  <c:v>attn/conc</c:v>
                </c:pt>
              </c:strCache>
            </c:strRef>
          </c:cat>
          <c:val>
            <c:numRef>
              <c:f>Sheet1!$B$2:$B$4</c:f>
              <c:numCache>
                <c:formatCode>General</c:formatCode>
                <c:ptCount val="3"/>
                <c:pt idx="0">
                  <c:v>20</c:v>
                </c:pt>
                <c:pt idx="1">
                  <c:v>25</c:v>
                </c:pt>
                <c:pt idx="2">
                  <c:v>32</c:v>
                </c:pt>
              </c:numCache>
            </c:numRef>
          </c:val>
          <c:extLst>
            <c:ext xmlns:c16="http://schemas.microsoft.com/office/drawing/2014/chart" uri="{C3380CC4-5D6E-409C-BE32-E72D297353CC}">
              <c16:uniqueId val="{00000000-A26F-47FD-8015-6C6EC5F9171B}"/>
            </c:ext>
          </c:extLst>
        </c:ser>
        <c:dLbls>
          <c:dLblPos val="inBase"/>
          <c:showLegendKey val="0"/>
          <c:showVal val="1"/>
          <c:showCatName val="0"/>
          <c:showSerName val="0"/>
          <c:showPercent val="0"/>
          <c:showBubbleSize val="0"/>
        </c:dLbls>
        <c:gapWidth val="219"/>
        <c:overlap val="-27"/>
        <c:axId val="453605936"/>
        <c:axId val="453604760"/>
      </c:barChart>
      <c:catAx>
        <c:axId val="45360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604760"/>
        <c:crosses val="autoZero"/>
        <c:auto val="1"/>
        <c:lblAlgn val="ctr"/>
        <c:lblOffset val="100"/>
        <c:noMultiLvlLbl val="0"/>
      </c:catAx>
      <c:valAx>
        <c:axId val="45360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605936"/>
        <c:crosses val="autoZero"/>
        <c:crossBetween val="between"/>
      </c:valAx>
      <c:spPr>
        <a:noFill/>
        <a:ln>
          <a:noFill/>
        </a:ln>
        <a:effectLst/>
      </c:spPr>
    </c:plotArea>
    <c:plotVisOnly val="1"/>
    <c:dispBlanksAs val="gap"/>
    <c:showDLblsOverMax val="0"/>
  </c:chart>
  <c:spPr>
    <a:solidFill>
      <a:schemeClr val="bg1">
        <a:lumMod val="85000"/>
      </a:schemeClr>
    </a:solid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29A9C-A571-46A5-B9A6-A573647651E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6A1E5FC-F2DE-45D0-87B9-40555696CFBB}">
      <dgm:prSet phldrT="[Text]" custT="1"/>
      <dgm:spPr/>
      <dgm:t>
        <a:bodyPr/>
        <a:lstStyle/>
        <a:p>
          <a:r>
            <a:rPr lang="en-GB" sz="1100" dirty="0"/>
            <a:t>concerns – reading, writing, spelling, , maths  29</a:t>
          </a:r>
        </a:p>
      </dgm:t>
    </dgm:pt>
    <dgm:pt modelId="{A638F5CF-843D-4A32-BABC-824BF2647D72}" type="parTrans" cxnId="{050F1B72-D853-4426-8F3F-228C6B789C28}">
      <dgm:prSet/>
      <dgm:spPr/>
      <dgm:t>
        <a:bodyPr/>
        <a:lstStyle/>
        <a:p>
          <a:endParaRPr lang="en-GB"/>
        </a:p>
      </dgm:t>
    </dgm:pt>
    <dgm:pt modelId="{B51F029B-4EC3-4FBF-BE49-B1F73A9E6FEB}" type="sibTrans" cxnId="{050F1B72-D853-4426-8F3F-228C6B789C28}">
      <dgm:prSet/>
      <dgm:spPr/>
      <dgm:t>
        <a:bodyPr/>
        <a:lstStyle/>
        <a:p>
          <a:endParaRPr lang="en-GB"/>
        </a:p>
      </dgm:t>
    </dgm:pt>
    <dgm:pt modelId="{64E16281-6048-4A3B-BBC8-19A0EDB7C93D}">
      <dgm:prSet phldrT="[Text]" custT="1"/>
      <dgm:spPr>
        <a:solidFill>
          <a:srgbClr val="FFC000"/>
        </a:solidFill>
      </dgm:spPr>
      <dgm:t>
        <a:bodyPr/>
        <a:lstStyle/>
        <a:p>
          <a:r>
            <a:rPr lang="en-GB" sz="1200" dirty="0"/>
            <a:t>Wider cognitive concerns 22</a:t>
          </a:r>
        </a:p>
      </dgm:t>
    </dgm:pt>
    <dgm:pt modelId="{DA617C16-E0EE-409C-A9F7-BB10B4FF365E}" type="parTrans" cxnId="{E2D20666-FD44-4685-9F87-7AF84133068C}">
      <dgm:prSet/>
      <dgm:spPr/>
      <dgm:t>
        <a:bodyPr/>
        <a:lstStyle/>
        <a:p>
          <a:endParaRPr lang="en-GB"/>
        </a:p>
      </dgm:t>
    </dgm:pt>
    <dgm:pt modelId="{7C9658D6-C508-4CC3-A13F-40D3120472DE}" type="sibTrans" cxnId="{E2D20666-FD44-4685-9F87-7AF84133068C}">
      <dgm:prSet/>
      <dgm:spPr/>
      <dgm:t>
        <a:bodyPr/>
        <a:lstStyle/>
        <a:p>
          <a:endParaRPr lang="en-GB"/>
        </a:p>
      </dgm:t>
    </dgm:pt>
    <dgm:pt modelId="{EAD6DF6A-A977-4E5E-B37C-737A57F10109}">
      <dgm:prSet phldrT="[Text]" custT="1"/>
      <dgm:spPr>
        <a:solidFill>
          <a:srgbClr val="0070C0"/>
        </a:solidFill>
      </dgm:spPr>
      <dgm:t>
        <a:bodyPr/>
        <a:lstStyle/>
        <a:p>
          <a:r>
            <a:rPr lang="en-GB" sz="800" dirty="0"/>
            <a:t>10 significant impact </a:t>
          </a:r>
          <a:r>
            <a:rPr lang="en-GB" sz="1100" dirty="0"/>
            <a:t>6/8</a:t>
          </a:r>
          <a:r>
            <a:rPr lang="en-GB" sz="800" dirty="0"/>
            <a:t> +</a:t>
          </a:r>
          <a:endParaRPr lang="en-GB" sz="1000" dirty="0"/>
        </a:p>
      </dgm:t>
    </dgm:pt>
    <dgm:pt modelId="{44899A92-38D4-46A8-87BC-89D6B38F5E4B}" type="parTrans" cxnId="{B9465E17-0179-48AC-91B9-1049D8E681D9}">
      <dgm:prSet/>
      <dgm:spPr/>
      <dgm:t>
        <a:bodyPr/>
        <a:lstStyle/>
        <a:p>
          <a:endParaRPr lang="en-GB"/>
        </a:p>
      </dgm:t>
    </dgm:pt>
    <dgm:pt modelId="{8BA480D3-9D8F-444E-BF4F-4DA5C7FB75C4}" type="sibTrans" cxnId="{B9465E17-0179-48AC-91B9-1049D8E681D9}">
      <dgm:prSet/>
      <dgm:spPr/>
      <dgm:t>
        <a:bodyPr/>
        <a:lstStyle/>
        <a:p>
          <a:endParaRPr lang="en-GB"/>
        </a:p>
      </dgm:t>
    </dgm:pt>
    <dgm:pt modelId="{5D17BABA-EA97-4542-8CF1-8F255F52D128}" type="pres">
      <dgm:prSet presAssocID="{72B29A9C-A571-46A5-B9A6-A573647651EF}" presName="Name0" presStyleCnt="0">
        <dgm:presLayoutVars>
          <dgm:chMax val="7"/>
          <dgm:resizeHandles val="exact"/>
        </dgm:presLayoutVars>
      </dgm:prSet>
      <dgm:spPr/>
    </dgm:pt>
    <dgm:pt modelId="{AE53F1F9-B244-4287-B6C4-79EF5E14EC63}" type="pres">
      <dgm:prSet presAssocID="{72B29A9C-A571-46A5-B9A6-A573647651EF}" presName="comp1" presStyleCnt="0"/>
      <dgm:spPr/>
    </dgm:pt>
    <dgm:pt modelId="{4E9A42BF-2E1A-4DDB-AC99-4BBFC550F64F}" type="pres">
      <dgm:prSet presAssocID="{72B29A9C-A571-46A5-B9A6-A573647651EF}" presName="circle1" presStyleLbl="node1" presStyleIdx="0" presStyleCnt="3" custScaleX="115803" custLinFactNeighborX="2271" custLinFactNeighborY="962"/>
      <dgm:spPr/>
    </dgm:pt>
    <dgm:pt modelId="{8FAA4B81-8160-4196-B94F-1FFDC8FE9429}" type="pres">
      <dgm:prSet presAssocID="{72B29A9C-A571-46A5-B9A6-A573647651EF}" presName="c1text" presStyleLbl="node1" presStyleIdx="0" presStyleCnt="3">
        <dgm:presLayoutVars>
          <dgm:bulletEnabled val="1"/>
        </dgm:presLayoutVars>
      </dgm:prSet>
      <dgm:spPr/>
    </dgm:pt>
    <dgm:pt modelId="{3DFC8798-A670-49A2-9F40-4816DF379F62}" type="pres">
      <dgm:prSet presAssocID="{72B29A9C-A571-46A5-B9A6-A573647651EF}" presName="comp2" presStyleCnt="0"/>
      <dgm:spPr/>
    </dgm:pt>
    <dgm:pt modelId="{430BE3E3-F062-473A-807B-8FF9DD72A197}" type="pres">
      <dgm:prSet presAssocID="{72B29A9C-A571-46A5-B9A6-A573647651EF}" presName="circle2" presStyleLbl="node1" presStyleIdx="1" presStyleCnt="3" custScaleX="118550" custScaleY="66264" custLinFactNeighborX="-634" custLinFactNeighborY="-2675"/>
      <dgm:spPr/>
    </dgm:pt>
    <dgm:pt modelId="{E9CC9127-FC5B-4C70-9A6D-CE79F252B778}" type="pres">
      <dgm:prSet presAssocID="{72B29A9C-A571-46A5-B9A6-A573647651EF}" presName="c2text" presStyleLbl="node1" presStyleIdx="1" presStyleCnt="3">
        <dgm:presLayoutVars>
          <dgm:bulletEnabled val="1"/>
        </dgm:presLayoutVars>
      </dgm:prSet>
      <dgm:spPr/>
    </dgm:pt>
    <dgm:pt modelId="{089C0644-1603-41D8-A41E-06116DD6D3F9}" type="pres">
      <dgm:prSet presAssocID="{72B29A9C-A571-46A5-B9A6-A573647651EF}" presName="comp3" presStyleCnt="0"/>
      <dgm:spPr/>
    </dgm:pt>
    <dgm:pt modelId="{4FDA9E06-4F86-400F-8168-908D6EF809D7}" type="pres">
      <dgm:prSet presAssocID="{72B29A9C-A571-46A5-B9A6-A573647651EF}" presName="circle3" presStyleLbl="node1" presStyleIdx="2" presStyleCnt="3" custScaleY="79000"/>
      <dgm:spPr/>
    </dgm:pt>
    <dgm:pt modelId="{6F19FEB1-4C61-4CC3-96B7-6F1D6AEA75DF}" type="pres">
      <dgm:prSet presAssocID="{72B29A9C-A571-46A5-B9A6-A573647651EF}" presName="c3text" presStyleLbl="node1" presStyleIdx="2" presStyleCnt="3">
        <dgm:presLayoutVars>
          <dgm:bulletEnabled val="1"/>
        </dgm:presLayoutVars>
      </dgm:prSet>
      <dgm:spPr/>
    </dgm:pt>
  </dgm:ptLst>
  <dgm:cxnLst>
    <dgm:cxn modelId="{B9465E17-0179-48AC-91B9-1049D8E681D9}" srcId="{72B29A9C-A571-46A5-B9A6-A573647651EF}" destId="{EAD6DF6A-A977-4E5E-B37C-737A57F10109}" srcOrd="2" destOrd="0" parTransId="{44899A92-38D4-46A8-87BC-89D6B38F5E4B}" sibTransId="{8BA480D3-9D8F-444E-BF4F-4DA5C7FB75C4}"/>
    <dgm:cxn modelId="{1AEAEB27-E211-4CE8-BDFC-4E392C7BB2C6}" type="presOf" srcId="{EAD6DF6A-A977-4E5E-B37C-737A57F10109}" destId="{4FDA9E06-4F86-400F-8168-908D6EF809D7}" srcOrd="0" destOrd="0" presId="urn:microsoft.com/office/officeart/2005/8/layout/venn2"/>
    <dgm:cxn modelId="{ED4FA062-B76F-4B17-9EB9-085F2B70236C}" type="presOf" srcId="{72B29A9C-A571-46A5-B9A6-A573647651EF}" destId="{5D17BABA-EA97-4542-8CF1-8F255F52D128}" srcOrd="0" destOrd="0" presId="urn:microsoft.com/office/officeart/2005/8/layout/venn2"/>
    <dgm:cxn modelId="{E2D20666-FD44-4685-9F87-7AF84133068C}" srcId="{72B29A9C-A571-46A5-B9A6-A573647651EF}" destId="{64E16281-6048-4A3B-BBC8-19A0EDB7C93D}" srcOrd="1" destOrd="0" parTransId="{DA617C16-E0EE-409C-A9F7-BB10B4FF365E}" sibTransId="{7C9658D6-C508-4CC3-A13F-40D3120472DE}"/>
    <dgm:cxn modelId="{050F1B72-D853-4426-8F3F-228C6B789C28}" srcId="{72B29A9C-A571-46A5-B9A6-A573647651EF}" destId="{06A1E5FC-F2DE-45D0-87B9-40555696CFBB}" srcOrd="0" destOrd="0" parTransId="{A638F5CF-843D-4A32-BABC-824BF2647D72}" sibTransId="{B51F029B-4EC3-4FBF-BE49-B1F73A9E6FEB}"/>
    <dgm:cxn modelId="{02BD6C72-0A51-42BD-8035-E739F72941BD}" type="presOf" srcId="{64E16281-6048-4A3B-BBC8-19A0EDB7C93D}" destId="{430BE3E3-F062-473A-807B-8FF9DD72A197}" srcOrd="0" destOrd="0" presId="urn:microsoft.com/office/officeart/2005/8/layout/venn2"/>
    <dgm:cxn modelId="{F35EBF87-DD8C-40F2-B318-E0DCD3ECEB1C}" type="presOf" srcId="{06A1E5FC-F2DE-45D0-87B9-40555696CFBB}" destId="{8FAA4B81-8160-4196-B94F-1FFDC8FE9429}" srcOrd="1" destOrd="0" presId="urn:microsoft.com/office/officeart/2005/8/layout/venn2"/>
    <dgm:cxn modelId="{6DB8E097-E8A2-4241-AEFA-1ABE3AFE6007}" type="presOf" srcId="{64E16281-6048-4A3B-BBC8-19A0EDB7C93D}" destId="{E9CC9127-FC5B-4C70-9A6D-CE79F252B778}" srcOrd="1" destOrd="0" presId="urn:microsoft.com/office/officeart/2005/8/layout/venn2"/>
    <dgm:cxn modelId="{EEBD37AF-25B1-495D-93CB-9502EEBAAF45}" type="presOf" srcId="{EAD6DF6A-A977-4E5E-B37C-737A57F10109}" destId="{6F19FEB1-4C61-4CC3-96B7-6F1D6AEA75DF}" srcOrd="1" destOrd="0" presId="urn:microsoft.com/office/officeart/2005/8/layout/venn2"/>
    <dgm:cxn modelId="{850A81DE-C522-44A9-9757-87EAABCDB9D4}" type="presOf" srcId="{06A1E5FC-F2DE-45D0-87B9-40555696CFBB}" destId="{4E9A42BF-2E1A-4DDB-AC99-4BBFC550F64F}" srcOrd="0" destOrd="0" presId="urn:microsoft.com/office/officeart/2005/8/layout/venn2"/>
    <dgm:cxn modelId="{925531EF-A925-451F-8004-0852F90D6FA5}" type="presParOf" srcId="{5D17BABA-EA97-4542-8CF1-8F255F52D128}" destId="{AE53F1F9-B244-4287-B6C4-79EF5E14EC63}" srcOrd="0" destOrd="0" presId="urn:microsoft.com/office/officeart/2005/8/layout/venn2"/>
    <dgm:cxn modelId="{F5634E72-BD4B-44D2-8187-97539D641FC0}" type="presParOf" srcId="{AE53F1F9-B244-4287-B6C4-79EF5E14EC63}" destId="{4E9A42BF-2E1A-4DDB-AC99-4BBFC550F64F}" srcOrd="0" destOrd="0" presId="urn:microsoft.com/office/officeart/2005/8/layout/venn2"/>
    <dgm:cxn modelId="{9D4B13AA-9C9F-424A-93D3-60F60B7CA0D0}" type="presParOf" srcId="{AE53F1F9-B244-4287-B6C4-79EF5E14EC63}" destId="{8FAA4B81-8160-4196-B94F-1FFDC8FE9429}" srcOrd="1" destOrd="0" presId="urn:microsoft.com/office/officeart/2005/8/layout/venn2"/>
    <dgm:cxn modelId="{04E01DBC-6820-4FD8-BEA8-896D98CB6BD5}" type="presParOf" srcId="{5D17BABA-EA97-4542-8CF1-8F255F52D128}" destId="{3DFC8798-A670-49A2-9F40-4816DF379F62}" srcOrd="1" destOrd="0" presId="urn:microsoft.com/office/officeart/2005/8/layout/venn2"/>
    <dgm:cxn modelId="{795BE072-CE4B-4FA7-996A-6F70608D70FB}" type="presParOf" srcId="{3DFC8798-A670-49A2-9F40-4816DF379F62}" destId="{430BE3E3-F062-473A-807B-8FF9DD72A197}" srcOrd="0" destOrd="0" presId="urn:microsoft.com/office/officeart/2005/8/layout/venn2"/>
    <dgm:cxn modelId="{4918252D-8DEF-4EF7-B63B-7CAE0A7BF337}" type="presParOf" srcId="{3DFC8798-A670-49A2-9F40-4816DF379F62}" destId="{E9CC9127-FC5B-4C70-9A6D-CE79F252B778}" srcOrd="1" destOrd="0" presId="urn:microsoft.com/office/officeart/2005/8/layout/venn2"/>
    <dgm:cxn modelId="{5797609A-DF17-4280-8931-9FE87ECB0F7F}" type="presParOf" srcId="{5D17BABA-EA97-4542-8CF1-8F255F52D128}" destId="{089C0644-1603-41D8-A41E-06116DD6D3F9}" srcOrd="2" destOrd="0" presId="urn:microsoft.com/office/officeart/2005/8/layout/venn2"/>
    <dgm:cxn modelId="{9377E362-F450-4A96-A116-3BF01F731A23}" type="presParOf" srcId="{089C0644-1603-41D8-A41E-06116DD6D3F9}" destId="{4FDA9E06-4F86-400F-8168-908D6EF809D7}" srcOrd="0" destOrd="0" presId="urn:microsoft.com/office/officeart/2005/8/layout/venn2"/>
    <dgm:cxn modelId="{46040166-AACC-4D8A-918C-1EBB4AC77A33}" type="presParOf" srcId="{089C0644-1603-41D8-A41E-06116DD6D3F9}" destId="{6F19FEB1-4C61-4CC3-96B7-6F1D6AEA75DF}"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E5E03-4D11-4754-ABDC-FA37AF13AD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4BBD4C7-A959-4823-8377-83B2797E37CA}">
      <dgm:prSet phldrT="[Text]"/>
      <dgm:spPr>
        <a:solidFill>
          <a:srgbClr val="498D82"/>
        </a:solidFill>
      </dgm:spPr>
      <dgm:t>
        <a:bodyPr/>
        <a:lstStyle/>
        <a:p>
          <a:r>
            <a:rPr lang="en-GB" dirty="0"/>
            <a:t>Nursery/School CHECC</a:t>
          </a:r>
        </a:p>
      </dgm:t>
    </dgm:pt>
    <dgm:pt modelId="{264EE2F8-AA05-49A2-95BE-1801F9BC17A6}" type="parTrans" cxnId="{79EDAA6A-5F02-4F93-8957-CB08DD46B14A}">
      <dgm:prSet/>
      <dgm:spPr/>
      <dgm:t>
        <a:bodyPr/>
        <a:lstStyle/>
        <a:p>
          <a:endParaRPr lang="en-GB"/>
        </a:p>
      </dgm:t>
    </dgm:pt>
    <dgm:pt modelId="{22F7D775-C62A-456F-B0C9-0CB0B5E945BC}" type="sibTrans" cxnId="{79EDAA6A-5F02-4F93-8957-CB08DD46B14A}">
      <dgm:prSet/>
      <dgm:spPr/>
      <dgm:t>
        <a:bodyPr/>
        <a:lstStyle/>
        <a:p>
          <a:endParaRPr lang="en-GB"/>
        </a:p>
      </dgm:t>
    </dgm:pt>
    <dgm:pt modelId="{B0D05B06-BA4B-4B65-8628-039F9815BE2C}">
      <dgm:prSet phldrT="[Text]"/>
      <dgm:spPr>
        <a:solidFill>
          <a:srgbClr val="ACD0CC">
            <a:alpha val="89804"/>
          </a:srgbClr>
        </a:solidFill>
        <a:ln>
          <a:solidFill>
            <a:schemeClr val="accent6">
              <a:lumMod val="20000"/>
              <a:lumOff val="80000"/>
              <a:alpha val="90000"/>
            </a:schemeClr>
          </a:solidFill>
        </a:ln>
      </dgm:spPr>
      <dgm:t>
        <a:bodyPr/>
        <a:lstStyle/>
        <a:p>
          <a:r>
            <a:rPr lang="en-GB" dirty="0"/>
            <a:t>Early years </a:t>
          </a:r>
        </a:p>
      </dgm:t>
    </dgm:pt>
    <dgm:pt modelId="{4B533A03-D58F-440D-942B-9C68D6BA8471}" type="parTrans" cxnId="{3FF02B0C-D82D-4899-9202-321D4E6E32AC}">
      <dgm:prSet/>
      <dgm:spPr/>
      <dgm:t>
        <a:bodyPr/>
        <a:lstStyle/>
        <a:p>
          <a:endParaRPr lang="en-GB"/>
        </a:p>
      </dgm:t>
    </dgm:pt>
    <dgm:pt modelId="{E4DC2520-083D-4286-AA24-301D91510982}" type="sibTrans" cxnId="{3FF02B0C-D82D-4899-9202-321D4E6E32AC}">
      <dgm:prSet/>
      <dgm:spPr/>
      <dgm:t>
        <a:bodyPr/>
        <a:lstStyle/>
        <a:p>
          <a:endParaRPr lang="en-GB"/>
        </a:p>
      </dgm:t>
    </dgm:pt>
    <dgm:pt modelId="{6736636C-E998-4215-BFB0-149EA236F0D0}">
      <dgm:prSet phldrT="[Text]"/>
      <dgm:spPr>
        <a:solidFill>
          <a:srgbClr val="ACD0CC">
            <a:alpha val="89804"/>
          </a:srgbClr>
        </a:solidFill>
        <a:ln>
          <a:solidFill>
            <a:schemeClr val="accent6">
              <a:lumMod val="20000"/>
              <a:lumOff val="80000"/>
              <a:alpha val="90000"/>
            </a:schemeClr>
          </a:solidFill>
        </a:ln>
      </dgm:spPr>
      <dgm:t>
        <a:bodyPr/>
        <a:lstStyle/>
        <a:p>
          <a:r>
            <a:rPr lang="en-GB" dirty="0"/>
            <a:t>National Curriculum attainment</a:t>
          </a:r>
        </a:p>
      </dgm:t>
    </dgm:pt>
    <dgm:pt modelId="{7CBA0D45-3718-43CA-9A50-3B73F6CCD4D6}" type="parTrans" cxnId="{44898B93-438B-475A-9846-C2FA4C7A5AFD}">
      <dgm:prSet/>
      <dgm:spPr/>
      <dgm:t>
        <a:bodyPr/>
        <a:lstStyle/>
        <a:p>
          <a:endParaRPr lang="en-GB"/>
        </a:p>
      </dgm:t>
    </dgm:pt>
    <dgm:pt modelId="{7B2FA536-88EB-463D-B44B-186A8D3435A0}" type="sibTrans" cxnId="{44898B93-438B-475A-9846-C2FA4C7A5AFD}">
      <dgm:prSet/>
      <dgm:spPr/>
      <dgm:t>
        <a:bodyPr/>
        <a:lstStyle/>
        <a:p>
          <a:endParaRPr lang="en-GB"/>
        </a:p>
      </dgm:t>
    </dgm:pt>
    <dgm:pt modelId="{E3970209-A28C-474E-BD0C-DD9714272361}">
      <dgm:prSet phldrT="[Text]"/>
      <dgm:spPr>
        <a:solidFill>
          <a:srgbClr val="498D82"/>
        </a:solidFill>
      </dgm:spPr>
      <dgm:t>
        <a:bodyPr/>
        <a:lstStyle/>
        <a:p>
          <a:r>
            <a:rPr lang="en-GB" dirty="0"/>
            <a:t>Parent/carer CHECC</a:t>
          </a:r>
        </a:p>
      </dgm:t>
    </dgm:pt>
    <dgm:pt modelId="{CF9C760E-9B7E-4F31-92A6-B68C3B187336}" type="parTrans" cxnId="{2A14887B-18F3-4BF6-9160-B3F8BAF8B7EC}">
      <dgm:prSet/>
      <dgm:spPr/>
      <dgm:t>
        <a:bodyPr/>
        <a:lstStyle/>
        <a:p>
          <a:endParaRPr lang="en-GB"/>
        </a:p>
      </dgm:t>
    </dgm:pt>
    <dgm:pt modelId="{431D87D4-083B-41D1-993A-CF177EE5902F}" type="sibTrans" cxnId="{2A14887B-18F3-4BF6-9160-B3F8BAF8B7EC}">
      <dgm:prSet/>
      <dgm:spPr/>
      <dgm:t>
        <a:bodyPr/>
        <a:lstStyle/>
        <a:p>
          <a:endParaRPr lang="en-GB"/>
        </a:p>
      </dgm:t>
    </dgm:pt>
    <dgm:pt modelId="{B277B145-C7AB-4B14-9F16-233E0B547F3F}">
      <dgm:prSet phldrT="[Text]"/>
      <dgm:spPr>
        <a:solidFill>
          <a:srgbClr val="ACD0CC">
            <a:alpha val="90000"/>
          </a:srgbClr>
        </a:solidFill>
      </dgm:spPr>
      <dgm:t>
        <a:bodyPr/>
        <a:lstStyle/>
        <a:p>
          <a:r>
            <a:rPr lang="en-GB" dirty="0"/>
            <a:t>Milestones </a:t>
          </a:r>
        </a:p>
      </dgm:t>
    </dgm:pt>
    <dgm:pt modelId="{553EAE5D-26A9-4AD4-9179-75BAC3C592C1}" type="parTrans" cxnId="{CF08C2B2-69FF-4A0A-A3ED-89F718C76A5C}">
      <dgm:prSet/>
      <dgm:spPr/>
      <dgm:t>
        <a:bodyPr/>
        <a:lstStyle/>
        <a:p>
          <a:endParaRPr lang="en-GB"/>
        </a:p>
      </dgm:t>
    </dgm:pt>
    <dgm:pt modelId="{26760587-7B54-4650-A435-808725FD6F35}" type="sibTrans" cxnId="{CF08C2B2-69FF-4A0A-A3ED-89F718C76A5C}">
      <dgm:prSet/>
      <dgm:spPr/>
      <dgm:t>
        <a:bodyPr/>
        <a:lstStyle/>
        <a:p>
          <a:endParaRPr lang="en-GB"/>
        </a:p>
      </dgm:t>
    </dgm:pt>
    <dgm:pt modelId="{D3FEAE2C-B24E-4C33-90DF-A9778431F4B6}">
      <dgm:prSet phldrT="[Text]"/>
      <dgm:spPr>
        <a:solidFill>
          <a:srgbClr val="ACD0CC">
            <a:alpha val="90000"/>
          </a:srgbClr>
        </a:solidFill>
      </dgm:spPr>
      <dgm:t>
        <a:bodyPr/>
        <a:lstStyle/>
        <a:p>
          <a:r>
            <a:rPr lang="en-GB" dirty="0"/>
            <a:t>Emotional well-being </a:t>
          </a:r>
        </a:p>
      </dgm:t>
    </dgm:pt>
    <dgm:pt modelId="{5FE15D65-73A7-402C-BC6D-5F167DB8715B}" type="parTrans" cxnId="{B86FB16B-1436-41FD-9506-3E3ABA2B9AFC}">
      <dgm:prSet/>
      <dgm:spPr/>
      <dgm:t>
        <a:bodyPr/>
        <a:lstStyle/>
        <a:p>
          <a:endParaRPr lang="en-GB"/>
        </a:p>
      </dgm:t>
    </dgm:pt>
    <dgm:pt modelId="{642DD197-F87F-4BF7-8841-E9718EB7117A}" type="sibTrans" cxnId="{B86FB16B-1436-41FD-9506-3E3ABA2B9AFC}">
      <dgm:prSet/>
      <dgm:spPr/>
      <dgm:t>
        <a:bodyPr/>
        <a:lstStyle/>
        <a:p>
          <a:endParaRPr lang="en-GB"/>
        </a:p>
      </dgm:t>
    </dgm:pt>
    <dgm:pt modelId="{FABAA4D7-E09D-4226-A1B5-8D0DFD472C5E}">
      <dgm:prSet phldrT="[Text]"/>
      <dgm:spPr>
        <a:solidFill>
          <a:srgbClr val="498D82"/>
        </a:solidFill>
      </dgm:spPr>
      <dgm:t>
        <a:bodyPr/>
        <a:lstStyle/>
        <a:p>
          <a:r>
            <a:rPr lang="en-GB" dirty="0"/>
            <a:t>Young person CHECC</a:t>
          </a:r>
        </a:p>
      </dgm:t>
    </dgm:pt>
    <dgm:pt modelId="{678F4C2E-67E8-4AF4-AAB9-26DAE86A66D0}" type="parTrans" cxnId="{922A55EC-21EA-41B2-86A8-617CB90D37CD}">
      <dgm:prSet/>
      <dgm:spPr/>
      <dgm:t>
        <a:bodyPr/>
        <a:lstStyle/>
        <a:p>
          <a:endParaRPr lang="en-GB"/>
        </a:p>
      </dgm:t>
    </dgm:pt>
    <dgm:pt modelId="{706D28E1-65CE-44BF-AE50-DE99CDD4A3BC}" type="sibTrans" cxnId="{922A55EC-21EA-41B2-86A8-617CB90D37CD}">
      <dgm:prSet/>
      <dgm:spPr/>
      <dgm:t>
        <a:bodyPr/>
        <a:lstStyle/>
        <a:p>
          <a:endParaRPr lang="en-GB"/>
        </a:p>
      </dgm:t>
    </dgm:pt>
    <dgm:pt modelId="{4FEC2BF1-10B3-4E75-AF0B-5B07810730F6}">
      <dgm:prSet phldrT="[Text]"/>
      <dgm:spPr>
        <a:solidFill>
          <a:srgbClr val="ACD0CC">
            <a:alpha val="90000"/>
          </a:srgbClr>
        </a:solidFill>
      </dgm:spPr>
      <dgm:t>
        <a:bodyPr/>
        <a:lstStyle/>
        <a:p>
          <a:r>
            <a:rPr lang="en-GB" dirty="0"/>
            <a:t>Transition to adult services</a:t>
          </a:r>
        </a:p>
      </dgm:t>
    </dgm:pt>
    <dgm:pt modelId="{6946482B-8FA6-4326-92A8-49DF2CBD14A9}" type="parTrans" cxnId="{802A7FE4-A079-4201-91D8-9A7C990ABB28}">
      <dgm:prSet/>
      <dgm:spPr/>
      <dgm:t>
        <a:bodyPr/>
        <a:lstStyle/>
        <a:p>
          <a:endParaRPr lang="en-GB"/>
        </a:p>
      </dgm:t>
    </dgm:pt>
    <dgm:pt modelId="{FD7B4B38-5CAE-4BB1-A2F7-6D8F507A2B07}" type="sibTrans" cxnId="{802A7FE4-A079-4201-91D8-9A7C990ABB28}">
      <dgm:prSet/>
      <dgm:spPr/>
      <dgm:t>
        <a:bodyPr/>
        <a:lstStyle/>
        <a:p>
          <a:endParaRPr lang="en-GB"/>
        </a:p>
      </dgm:t>
    </dgm:pt>
    <dgm:pt modelId="{6254989E-9745-49C1-BAD5-1249C9FAACCA}">
      <dgm:prSet phldrT="[Text]"/>
      <dgm:spPr>
        <a:solidFill>
          <a:srgbClr val="ACD0CC">
            <a:alpha val="90000"/>
          </a:srgbClr>
        </a:solidFill>
      </dgm:spPr>
      <dgm:t>
        <a:bodyPr/>
        <a:lstStyle/>
        <a:p>
          <a:r>
            <a:rPr lang="en-GB" dirty="0"/>
            <a:t>Lifestyle concerns</a:t>
          </a:r>
        </a:p>
      </dgm:t>
    </dgm:pt>
    <dgm:pt modelId="{935A8B37-89B6-47A6-91F3-E56A795B10E8}" type="parTrans" cxnId="{F50190EB-E8CD-44A1-8407-3F7AA9E01D74}">
      <dgm:prSet/>
      <dgm:spPr/>
      <dgm:t>
        <a:bodyPr/>
        <a:lstStyle/>
        <a:p>
          <a:endParaRPr lang="en-GB"/>
        </a:p>
      </dgm:t>
    </dgm:pt>
    <dgm:pt modelId="{9541BC6C-54D9-4D09-846C-1C8F6BFF4170}" type="sibTrans" cxnId="{F50190EB-E8CD-44A1-8407-3F7AA9E01D74}">
      <dgm:prSet/>
      <dgm:spPr/>
      <dgm:t>
        <a:bodyPr/>
        <a:lstStyle/>
        <a:p>
          <a:endParaRPr lang="en-GB"/>
        </a:p>
      </dgm:t>
    </dgm:pt>
    <dgm:pt modelId="{BE70697F-D444-4E9A-BE6A-FB79B7727DE1}">
      <dgm:prSet phldrT="[Text]"/>
      <dgm:spPr>
        <a:solidFill>
          <a:srgbClr val="ACD0CC">
            <a:alpha val="89804"/>
          </a:srgbClr>
        </a:solidFill>
        <a:ln>
          <a:solidFill>
            <a:schemeClr val="accent6">
              <a:lumMod val="20000"/>
              <a:lumOff val="80000"/>
              <a:alpha val="90000"/>
            </a:schemeClr>
          </a:solidFill>
        </a:ln>
      </dgm:spPr>
      <dgm:t>
        <a:bodyPr/>
        <a:lstStyle/>
        <a:p>
          <a:r>
            <a:rPr lang="en-GB" dirty="0"/>
            <a:t>Reasonable adjustments </a:t>
          </a:r>
        </a:p>
      </dgm:t>
    </dgm:pt>
    <dgm:pt modelId="{796070B7-FA92-4DFF-BD67-2D3F64147248}" type="parTrans" cxnId="{7220FD13-C32B-40A0-94B1-1BA0205E1344}">
      <dgm:prSet/>
      <dgm:spPr/>
      <dgm:t>
        <a:bodyPr/>
        <a:lstStyle/>
        <a:p>
          <a:endParaRPr lang="en-GB"/>
        </a:p>
      </dgm:t>
    </dgm:pt>
    <dgm:pt modelId="{0A06BCFD-B021-40FF-ACC4-53D67C7A2DAF}" type="sibTrans" cxnId="{7220FD13-C32B-40A0-94B1-1BA0205E1344}">
      <dgm:prSet/>
      <dgm:spPr/>
      <dgm:t>
        <a:bodyPr/>
        <a:lstStyle/>
        <a:p>
          <a:endParaRPr lang="en-GB"/>
        </a:p>
      </dgm:t>
    </dgm:pt>
    <dgm:pt modelId="{0622C0BA-453D-4559-BE0F-FAEFA2B9D36C}">
      <dgm:prSet phldrT="[Text]"/>
      <dgm:spPr>
        <a:solidFill>
          <a:srgbClr val="ACD0CC">
            <a:alpha val="90000"/>
          </a:srgbClr>
        </a:solidFill>
      </dgm:spPr>
      <dgm:t>
        <a:bodyPr/>
        <a:lstStyle/>
        <a:p>
          <a:r>
            <a:rPr lang="en-GB" dirty="0"/>
            <a:t>Medication side effects </a:t>
          </a:r>
        </a:p>
      </dgm:t>
    </dgm:pt>
    <dgm:pt modelId="{5691987D-C657-4EA4-9A3B-6FF32CB5ACEB}" type="parTrans" cxnId="{6BA40AB9-CE70-4431-BDAD-DFF5B861F69C}">
      <dgm:prSet/>
      <dgm:spPr/>
      <dgm:t>
        <a:bodyPr/>
        <a:lstStyle/>
        <a:p>
          <a:endParaRPr lang="en-GB"/>
        </a:p>
      </dgm:t>
    </dgm:pt>
    <dgm:pt modelId="{33D29926-DB85-413E-BCE5-F1B833A4BB6D}" type="sibTrans" cxnId="{6BA40AB9-CE70-4431-BDAD-DFF5B861F69C}">
      <dgm:prSet/>
      <dgm:spPr/>
      <dgm:t>
        <a:bodyPr/>
        <a:lstStyle/>
        <a:p>
          <a:endParaRPr lang="en-GB"/>
        </a:p>
      </dgm:t>
    </dgm:pt>
    <dgm:pt modelId="{DEC94B02-6517-427C-95AF-1FDAC059E633}">
      <dgm:prSet phldrT="[Text]"/>
      <dgm:spPr>
        <a:solidFill>
          <a:srgbClr val="ACD0CC">
            <a:alpha val="90000"/>
          </a:srgbClr>
        </a:solidFill>
      </dgm:spPr>
      <dgm:t>
        <a:bodyPr/>
        <a:lstStyle/>
        <a:p>
          <a:r>
            <a:rPr lang="en-GB" dirty="0"/>
            <a:t>Sleeping issues </a:t>
          </a:r>
        </a:p>
      </dgm:t>
    </dgm:pt>
    <dgm:pt modelId="{01DCE054-C708-4FDD-99D5-FB52A27D214B}" type="parTrans" cxnId="{C37AD318-8C6C-4A80-9AE1-CBE5DF0A59A9}">
      <dgm:prSet/>
      <dgm:spPr/>
      <dgm:t>
        <a:bodyPr/>
        <a:lstStyle/>
        <a:p>
          <a:endParaRPr lang="en-GB"/>
        </a:p>
      </dgm:t>
    </dgm:pt>
    <dgm:pt modelId="{E9682C49-8A66-4980-B204-6FFA5CF256B5}" type="sibTrans" cxnId="{C37AD318-8C6C-4A80-9AE1-CBE5DF0A59A9}">
      <dgm:prSet/>
      <dgm:spPr/>
      <dgm:t>
        <a:bodyPr/>
        <a:lstStyle/>
        <a:p>
          <a:endParaRPr lang="en-GB"/>
        </a:p>
      </dgm:t>
    </dgm:pt>
    <dgm:pt modelId="{CDF78A8D-2CBE-4E19-94CE-325FBE7E7E08}">
      <dgm:prSet phldrT="[Text]"/>
      <dgm:spPr>
        <a:solidFill>
          <a:srgbClr val="ACD0CC">
            <a:alpha val="90000"/>
          </a:srgbClr>
        </a:solidFill>
      </dgm:spPr>
      <dgm:t>
        <a:bodyPr/>
        <a:lstStyle/>
        <a:p>
          <a:r>
            <a:rPr lang="en-GB" dirty="0"/>
            <a:t>Barriers regarding driving and employment </a:t>
          </a:r>
        </a:p>
      </dgm:t>
    </dgm:pt>
    <dgm:pt modelId="{998477D2-64D8-4C1F-B7CF-1DB9CD330C27}" type="parTrans" cxnId="{D514FD7E-BDB1-498C-AD1F-3749005B33E2}">
      <dgm:prSet/>
      <dgm:spPr/>
      <dgm:t>
        <a:bodyPr/>
        <a:lstStyle/>
        <a:p>
          <a:endParaRPr lang="en-GB"/>
        </a:p>
      </dgm:t>
    </dgm:pt>
    <dgm:pt modelId="{F0359C62-C897-4792-BB97-D94D9EFCE335}" type="sibTrans" cxnId="{D514FD7E-BDB1-498C-AD1F-3749005B33E2}">
      <dgm:prSet/>
      <dgm:spPr/>
      <dgm:t>
        <a:bodyPr/>
        <a:lstStyle/>
        <a:p>
          <a:endParaRPr lang="en-GB"/>
        </a:p>
      </dgm:t>
    </dgm:pt>
    <dgm:pt modelId="{44D0B306-C19A-48E5-ACA6-24DB82634F33}" type="pres">
      <dgm:prSet presAssocID="{A4EE5E03-4D11-4754-ABDC-FA37AF13AD4B}" presName="Name0" presStyleCnt="0">
        <dgm:presLayoutVars>
          <dgm:dir/>
          <dgm:animLvl val="lvl"/>
          <dgm:resizeHandles val="exact"/>
        </dgm:presLayoutVars>
      </dgm:prSet>
      <dgm:spPr/>
    </dgm:pt>
    <dgm:pt modelId="{B86556D1-B82F-4C89-A633-87F97ADCAB2E}" type="pres">
      <dgm:prSet presAssocID="{B4BBD4C7-A959-4823-8377-83B2797E37CA}" presName="composite" presStyleCnt="0"/>
      <dgm:spPr/>
    </dgm:pt>
    <dgm:pt modelId="{17542C31-5DCA-4E3D-BC11-1F5F5446165C}" type="pres">
      <dgm:prSet presAssocID="{B4BBD4C7-A959-4823-8377-83B2797E37CA}" presName="parTx" presStyleLbl="alignNode1" presStyleIdx="0" presStyleCnt="3">
        <dgm:presLayoutVars>
          <dgm:chMax val="0"/>
          <dgm:chPref val="0"/>
          <dgm:bulletEnabled val="1"/>
        </dgm:presLayoutVars>
      </dgm:prSet>
      <dgm:spPr/>
    </dgm:pt>
    <dgm:pt modelId="{A2D971C6-F9E6-409C-B9AC-2F1C74C151CF}" type="pres">
      <dgm:prSet presAssocID="{B4BBD4C7-A959-4823-8377-83B2797E37CA}" presName="desTx" presStyleLbl="alignAccFollowNode1" presStyleIdx="0" presStyleCnt="3">
        <dgm:presLayoutVars>
          <dgm:bulletEnabled val="1"/>
        </dgm:presLayoutVars>
      </dgm:prSet>
      <dgm:spPr/>
    </dgm:pt>
    <dgm:pt modelId="{1D835781-0C9C-4AA3-825E-00F9C9808420}" type="pres">
      <dgm:prSet presAssocID="{22F7D775-C62A-456F-B0C9-0CB0B5E945BC}" presName="space" presStyleCnt="0"/>
      <dgm:spPr/>
    </dgm:pt>
    <dgm:pt modelId="{D0257421-E8B5-4C21-846E-95916C57D6CE}" type="pres">
      <dgm:prSet presAssocID="{E3970209-A28C-474E-BD0C-DD9714272361}" presName="composite" presStyleCnt="0"/>
      <dgm:spPr/>
    </dgm:pt>
    <dgm:pt modelId="{46044A1E-0B46-453D-8393-9774AE2039DC}" type="pres">
      <dgm:prSet presAssocID="{E3970209-A28C-474E-BD0C-DD9714272361}" presName="parTx" presStyleLbl="alignNode1" presStyleIdx="1" presStyleCnt="3" custLinFactNeighborX="4419" custLinFactNeighborY="-2445">
        <dgm:presLayoutVars>
          <dgm:chMax val="0"/>
          <dgm:chPref val="0"/>
          <dgm:bulletEnabled val="1"/>
        </dgm:presLayoutVars>
      </dgm:prSet>
      <dgm:spPr/>
    </dgm:pt>
    <dgm:pt modelId="{455936BA-3D6F-49EC-97DB-07D0D73A66B3}" type="pres">
      <dgm:prSet presAssocID="{E3970209-A28C-474E-BD0C-DD9714272361}" presName="desTx" presStyleLbl="alignAccFollowNode1" presStyleIdx="1" presStyleCnt="3" custLinFactNeighborX="4530">
        <dgm:presLayoutVars>
          <dgm:bulletEnabled val="1"/>
        </dgm:presLayoutVars>
      </dgm:prSet>
      <dgm:spPr/>
    </dgm:pt>
    <dgm:pt modelId="{4B15C1B9-140E-4412-A8E8-C6F7F6EE65DE}" type="pres">
      <dgm:prSet presAssocID="{431D87D4-083B-41D1-993A-CF177EE5902F}" presName="space" presStyleCnt="0"/>
      <dgm:spPr/>
    </dgm:pt>
    <dgm:pt modelId="{CC3F68FD-5B64-400A-B020-53439BC3FEF3}" type="pres">
      <dgm:prSet presAssocID="{FABAA4D7-E09D-4226-A1B5-8D0DFD472C5E}" presName="composite" presStyleCnt="0"/>
      <dgm:spPr/>
    </dgm:pt>
    <dgm:pt modelId="{E9038DF6-8616-41EC-B02B-2AB2C29DDC5B}" type="pres">
      <dgm:prSet presAssocID="{FABAA4D7-E09D-4226-A1B5-8D0DFD472C5E}" presName="parTx" presStyleLbl="alignNode1" presStyleIdx="2" presStyleCnt="3">
        <dgm:presLayoutVars>
          <dgm:chMax val="0"/>
          <dgm:chPref val="0"/>
          <dgm:bulletEnabled val="1"/>
        </dgm:presLayoutVars>
      </dgm:prSet>
      <dgm:spPr/>
    </dgm:pt>
    <dgm:pt modelId="{2EBEEAFE-AED1-499F-B503-8D9F93A8C854}" type="pres">
      <dgm:prSet presAssocID="{FABAA4D7-E09D-4226-A1B5-8D0DFD472C5E}" presName="desTx" presStyleLbl="alignAccFollowNode1" presStyleIdx="2" presStyleCnt="3">
        <dgm:presLayoutVars>
          <dgm:bulletEnabled val="1"/>
        </dgm:presLayoutVars>
      </dgm:prSet>
      <dgm:spPr/>
    </dgm:pt>
  </dgm:ptLst>
  <dgm:cxnLst>
    <dgm:cxn modelId="{3FF02B0C-D82D-4899-9202-321D4E6E32AC}" srcId="{B4BBD4C7-A959-4823-8377-83B2797E37CA}" destId="{B0D05B06-BA4B-4B65-8628-039F9815BE2C}" srcOrd="0" destOrd="0" parTransId="{4B533A03-D58F-440D-942B-9C68D6BA8471}" sibTransId="{E4DC2520-083D-4286-AA24-301D91510982}"/>
    <dgm:cxn modelId="{260CDE11-756A-4A28-BC95-C44A31A5FE37}" type="presOf" srcId="{0622C0BA-453D-4559-BE0F-FAEFA2B9D36C}" destId="{455936BA-3D6F-49EC-97DB-07D0D73A66B3}" srcOrd="0" destOrd="2" presId="urn:microsoft.com/office/officeart/2005/8/layout/hList1"/>
    <dgm:cxn modelId="{7220FD13-C32B-40A0-94B1-1BA0205E1344}" srcId="{B4BBD4C7-A959-4823-8377-83B2797E37CA}" destId="{BE70697F-D444-4E9A-BE6A-FB79B7727DE1}" srcOrd="2" destOrd="0" parTransId="{796070B7-FA92-4DFF-BD67-2D3F64147248}" sibTransId="{0A06BCFD-B021-40FF-ACC4-53D67C7A2DAF}"/>
    <dgm:cxn modelId="{C37AD318-8C6C-4A80-9AE1-CBE5DF0A59A9}" srcId="{E3970209-A28C-474E-BD0C-DD9714272361}" destId="{DEC94B02-6517-427C-95AF-1FDAC059E633}" srcOrd="3" destOrd="0" parTransId="{01DCE054-C708-4FDD-99D5-FB52A27D214B}" sibTransId="{E9682C49-8A66-4980-B204-6FFA5CF256B5}"/>
    <dgm:cxn modelId="{783EF725-B3F3-44DA-9F0D-F6F097F72387}" type="presOf" srcId="{B4BBD4C7-A959-4823-8377-83B2797E37CA}" destId="{17542C31-5DCA-4E3D-BC11-1F5F5446165C}" srcOrd="0" destOrd="0" presId="urn:microsoft.com/office/officeart/2005/8/layout/hList1"/>
    <dgm:cxn modelId="{8A82722D-9DA3-4AC8-92D9-5E4DBB73CA52}" type="presOf" srcId="{A4EE5E03-4D11-4754-ABDC-FA37AF13AD4B}" destId="{44D0B306-C19A-48E5-ACA6-24DB82634F33}" srcOrd="0" destOrd="0" presId="urn:microsoft.com/office/officeart/2005/8/layout/hList1"/>
    <dgm:cxn modelId="{7924712E-472E-4AE0-BC98-6252B576D1A0}" type="presOf" srcId="{4FEC2BF1-10B3-4E75-AF0B-5B07810730F6}" destId="{2EBEEAFE-AED1-499F-B503-8D9F93A8C854}" srcOrd="0" destOrd="0" presId="urn:microsoft.com/office/officeart/2005/8/layout/hList1"/>
    <dgm:cxn modelId="{4FF5503B-1052-4478-B9DE-103ADC619578}" type="presOf" srcId="{DEC94B02-6517-427C-95AF-1FDAC059E633}" destId="{455936BA-3D6F-49EC-97DB-07D0D73A66B3}" srcOrd="0" destOrd="3" presId="urn:microsoft.com/office/officeart/2005/8/layout/hList1"/>
    <dgm:cxn modelId="{FE529741-5ADC-4E76-AFDE-08031C0B3B3B}" type="presOf" srcId="{B0D05B06-BA4B-4B65-8628-039F9815BE2C}" destId="{A2D971C6-F9E6-409C-B9AC-2F1C74C151CF}" srcOrd="0" destOrd="0" presId="urn:microsoft.com/office/officeart/2005/8/layout/hList1"/>
    <dgm:cxn modelId="{0D224666-C647-4385-A3E2-11AC91527243}" type="presOf" srcId="{6736636C-E998-4215-BFB0-149EA236F0D0}" destId="{A2D971C6-F9E6-409C-B9AC-2F1C74C151CF}" srcOrd="0" destOrd="1" presId="urn:microsoft.com/office/officeart/2005/8/layout/hList1"/>
    <dgm:cxn modelId="{79EDAA6A-5F02-4F93-8957-CB08DD46B14A}" srcId="{A4EE5E03-4D11-4754-ABDC-FA37AF13AD4B}" destId="{B4BBD4C7-A959-4823-8377-83B2797E37CA}" srcOrd="0" destOrd="0" parTransId="{264EE2F8-AA05-49A2-95BE-1801F9BC17A6}" sibTransId="{22F7D775-C62A-456F-B0C9-0CB0B5E945BC}"/>
    <dgm:cxn modelId="{B86FB16B-1436-41FD-9506-3E3ABA2B9AFC}" srcId="{E3970209-A28C-474E-BD0C-DD9714272361}" destId="{D3FEAE2C-B24E-4C33-90DF-A9778431F4B6}" srcOrd="1" destOrd="0" parTransId="{5FE15D65-73A7-402C-BC6D-5F167DB8715B}" sibTransId="{642DD197-F87F-4BF7-8841-E9718EB7117A}"/>
    <dgm:cxn modelId="{CC5B766D-88D1-48A4-9A1B-0F4972D1AE1B}" type="presOf" srcId="{FABAA4D7-E09D-4226-A1B5-8D0DFD472C5E}" destId="{E9038DF6-8616-41EC-B02B-2AB2C29DDC5B}" srcOrd="0" destOrd="0" presId="urn:microsoft.com/office/officeart/2005/8/layout/hList1"/>
    <dgm:cxn modelId="{4EFCE657-07EB-40C3-861C-927AAE003B15}" type="presOf" srcId="{6254989E-9745-49C1-BAD5-1249C9FAACCA}" destId="{2EBEEAFE-AED1-499F-B503-8D9F93A8C854}" srcOrd="0" destOrd="1" presId="urn:microsoft.com/office/officeart/2005/8/layout/hList1"/>
    <dgm:cxn modelId="{B69B7A7B-04D1-457B-A67F-AF39BEACAD36}" type="presOf" srcId="{CDF78A8D-2CBE-4E19-94CE-325FBE7E7E08}" destId="{2EBEEAFE-AED1-499F-B503-8D9F93A8C854}" srcOrd="0" destOrd="2" presId="urn:microsoft.com/office/officeart/2005/8/layout/hList1"/>
    <dgm:cxn modelId="{2A14887B-18F3-4BF6-9160-B3F8BAF8B7EC}" srcId="{A4EE5E03-4D11-4754-ABDC-FA37AF13AD4B}" destId="{E3970209-A28C-474E-BD0C-DD9714272361}" srcOrd="1" destOrd="0" parTransId="{CF9C760E-9B7E-4F31-92A6-B68C3B187336}" sibTransId="{431D87D4-083B-41D1-993A-CF177EE5902F}"/>
    <dgm:cxn modelId="{D514FD7E-BDB1-498C-AD1F-3749005B33E2}" srcId="{FABAA4D7-E09D-4226-A1B5-8D0DFD472C5E}" destId="{CDF78A8D-2CBE-4E19-94CE-325FBE7E7E08}" srcOrd="2" destOrd="0" parTransId="{998477D2-64D8-4C1F-B7CF-1DB9CD330C27}" sibTransId="{F0359C62-C897-4792-BB97-D94D9EFCE335}"/>
    <dgm:cxn modelId="{76FF2189-1024-4C0A-A41B-9F4C68098CE5}" type="presOf" srcId="{B277B145-C7AB-4B14-9F16-233E0B547F3F}" destId="{455936BA-3D6F-49EC-97DB-07D0D73A66B3}" srcOrd="0" destOrd="0" presId="urn:microsoft.com/office/officeart/2005/8/layout/hList1"/>
    <dgm:cxn modelId="{44898B93-438B-475A-9846-C2FA4C7A5AFD}" srcId="{B4BBD4C7-A959-4823-8377-83B2797E37CA}" destId="{6736636C-E998-4215-BFB0-149EA236F0D0}" srcOrd="1" destOrd="0" parTransId="{7CBA0D45-3718-43CA-9A50-3B73F6CCD4D6}" sibTransId="{7B2FA536-88EB-463D-B44B-186A8D3435A0}"/>
    <dgm:cxn modelId="{CF08C2B2-69FF-4A0A-A3ED-89F718C76A5C}" srcId="{E3970209-A28C-474E-BD0C-DD9714272361}" destId="{B277B145-C7AB-4B14-9F16-233E0B547F3F}" srcOrd="0" destOrd="0" parTransId="{553EAE5D-26A9-4AD4-9179-75BAC3C592C1}" sibTransId="{26760587-7B54-4650-A435-808725FD6F35}"/>
    <dgm:cxn modelId="{6BA40AB9-CE70-4431-BDAD-DFF5B861F69C}" srcId="{E3970209-A28C-474E-BD0C-DD9714272361}" destId="{0622C0BA-453D-4559-BE0F-FAEFA2B9D36C}" srcOrd="2" destOrd="0" parTransId="{5691987D-C657-4EA4-9A3B-6FF32CB5ACEB}" sibTransId="{33D29926-DB85-413E-BCE5-F1B833A4BB6D}"/>
    <dgm:cxn modelId="{793B37DC-0136-4CB7-B7CE-9054E85963AE}" type="presOf" srcId="{E3970209-A28C-474E-BD0C-DD9714272361}" destId="{46044A1E-0B46-453D-8393-9774AE2039DC}" srcOrd="0" destOrd="0" presId="urn:microsoft.com/office/officeart/2005/8/layout/hList1"/>
    <dgm:cxn modelId="{802A7FE4-A079-4201-91D8-9A7C990ABB28}" srcId="{FABAA4D7-E09D-4226-A1B5-8D0DFD472C5E}" destId="{4FEC2BF1-10B3-4E75-AF0B-5B07810730F6}" srcOrd="0" destOrd="0" parTransId="{6946482B-8FA6-4326-92A8-49DF2CBD14A9}" sibTransId="{FD7B4B38-5CAE-4BB1-A2F7-6D8F507A2B07}"/>
    <dgm:cxn modelId="{F50190EB-E8CD-44A1-8407-3F7AA9E01D74}" srcId="{FABAA4D7-E09D-4226-A1B5-8D0DFD472C5E}" destId="{6254989E-9745-49C1-BAD5-1249C9FAACCA}" srcOrd="1" destOrd="0" parTransId="{935A8B37-89B6-47A6-91F3-E56A795B10E8}" sibTransId="{9541BC6C-54D9-4D09-846C-1C8F6BFF4170}"/>
    <dgm:cxn modelId="{922A55EC-21EA-41B2-86A8-617CB90D37CD}" srcId="{A4EE5E03-4D11-4754-ABDC-FA37AF13AD4B}" destId="{FABAA4D7-E09D-4226-A1B5-8D0DFD472C5E}" srcOrd="2" destOrd="0" parTransId="{678F4C2E-67E8-4AF4-AAB9-26DAE86A66D0}" sibTransId="{706D28E1-65CE-44BF-AE50-DE99CDD4A3BC}"/>
    <dgm:cxn modelId="{FA0F2CEE-EE92-44E2-AD81-9C59844B9AB4}" type="presOf" srcId="{D3FEAE2C-B24E-4C33-90DF-A9778431F4B6}" destId="{455936BA-3D6F-49EC-97DB-07D0D73A66B3}" srcOrd="0" destOrd="1" presId="urn:microsoft.com/office/officeart/2005/8/layout/hList1"/>
    <dgm:cxn modelId="{E866D2FE-DDF4-4E1A-B6B8-37DB600F4B31}" type="presOf" srcId="{BE70697F-D444-4E9A-BE6A-FB79B7727DE1}" destId="{A2D971C6-F9E6-409C-B9AC-2F1C74C151CF}" srcOrd="0" destOrd="2" presId="urn:microsoft.com/office/officeart/2005/8/layout/hList1"/>
    <dgm:cxn modelId="{56D89E4E-6BBC-4F85-870A-E83BB1C886C7}" type="presParOf" srcId="{44D0B306-C19A-48E5-ACA6-24DB82634F33}" destId="{B86556D1-B82F-4C89-A633-87F97ADCAB2E}" srcOrd="0" destOrd="0" presId="urn:microsoft.com/office/officeart/2005/8/layout/hList1"/>
    <dgm:cxn modelId="{9CBD8B07-407C-4637-A586-4FBEFA4BE8EA}" type="presParOf" srcId="{B86556D1-B82F-4C89-A633-87F97ADCAB2E}" destId="{17542C31-5DCA-4E3D-BC11-1F5F5446165C}" srcOrd="0" destOrd="0" presId="urn:microsoft.com/office/officeart/2005/8/layout/hList1"/>
    <dgm:cxn modelId="{87DD8611-6026-4116-9403-C83EF02F66DC}" type="presParOf" srcId="{B86556D1-B82F-4C89-A633-87F97ADCAB2E}" destId="{A2D971C6-F9E6-409C-B9AC-2F1C74C151CF}" srcOrd="1" destOrd="0" presId="urn:microsoft.com/office/officeart/2005/8/layout/hList1"/>
    <dgm:cxn modelId="{E60508E2-FE17-412A-90BB-10A82C78E4ED}" type="presParOf" srcId="{44D0B306-C19A-48E5-ACA6-24DB82634F33}" destId="{1D835781-0C9C-4AA3-825E-00F9C9808420}" srcOrd="1" destOrd="0" presId="urn:microsoft.com/office/officeart/2005/8/layout/hList1"/>
    <dgm:cxn modelId="{270A6730-3EA1-4429-BE48-8059254FD27C}" type="presParOf" srcId="{44D0B306-C19A-48E5-ACA6-24DB82634F33}" destId="{D0257421-E8B5-4C21-846E-95916C57D6CE}" srcOrd="2" destOrd="0" presId="urn:microsoft.com/office/officeart/2005/8/layout/hList1"/>
    <dgm:cxn modelId="{2DF99CE3-8638-48CE-A147-1C3AB4007524}" type="presParOf" srcId="{D0257421-E8B5-4C21-846E-95916C57D6CE}" destId="{46044A1E-0B46-453D-8393-9774AE2039DC}" srcOrd="0" destOrd="0" presId="urn:microsoft.com/office/officeart/2005/8/layout/hList1"/>
    <dgm:cxn modelId="{A75C4668-0689-4C3D-B028-D68820B54E04}" type="presParOf" srcId="{D0257421-E8B5-4C21-846E-95916C57D6CE}" destId="{455936BA-3D6F-49EC-97DB-07D0D73A66B3}" srcOrd="1" destOrd="0" presId="urn:microsoft.com/office/officeart/2005/8/layout/hList1"/>
    <dgm:cxn modelId="{6787C210-61CF-4177-9D43-E532AA831B04}" type="presParOf" srcId="{44D0B306-C19A-48E5-ACA6-24DB82634F33}" destId="{4B15C1B9-140E-4412-A8E8-C6F7F6EE65DE}" srcOrd="3" destOrd="0" presId="urn:microsoft.com/office/officeart/2005/8/layout/hList1"/>
    <dgm:cxn modelId="{46C3EEC7-8F6E-4F55-B26B-833801043DDC}" type="presParOf" srcId="{44D0B306-C19A-48E5-ACA6-24DB82634F33}" destId="{CC3F68FD-5B64-400A-B020-53439BC3FEF3}" srcOrd="4" destOrd="0" presId="urn:microsoft.com/office/officeart/2005/8/layout/hList1"/>
    <dgm:cxn modelId="{AC4C205C-1158-43E9-953C-7972158F552D}" type="presParOf" srcId="{CC3F68FD-5B64-400A-B020-53439BC3FEF3}" destId="{E9038DF6-8616-41EC-B02B-2AB2C29DDC5B}" srcOrd="0" destOrd="0" presId="urn:microsoft.com/office/officeart/2005/8/layout/hList1"/>
    <dgm:cxn modelId="{1CDB5444-7127-48C5-8AF7-3EBCD36CABD6}" type="presParOf" srcId="{CC3F68FD-5B64-400A-B020-53439BC3FEF3}" destId="{2EBEEAFE-AED1-499F-B503-8D9F93A8C8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29A9C-A571-46A5-B9A6-A573647651E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6A1E5FC-F2DE-45D0-87B9-40555696CFBB}">
      <dgm:prSet phldrT="[Text]" custT="1"/>
      <dgm:spPr/>
      <dgm:t>
        <a:bodyPr/>
        <a:lstStyle/>
        <a:p>
          <a:r>
            <a:rPr lang="en-GB" sz="2000" dirty="0"/>
            <a:t>Concerns -</a:t>
          </a:r>
        </a:p>
        <a:p>
          <a:r>
            <a:rPr lang="en-GB" sz="2000" dirty="0"/>
            <a:t>Concerns reading, writing, spelling, , maths  29</a:t>
          </a:r>
        </a:p>
      </dgm:t>
    </dgm:pt>
    <dgm:pt modelId="{A638F5CF-843D-4A32-BABC-824BF2647D72}" type="parTrans" cxnId="{050F1B72-D853-4426-8F3F-228C6B789C28}">
      <dgm:prSet/>
      <dgm:spPr/>
      <dgm:t>
        <a:bodyPr/>
        <a:lstStyle/>
        <a:p>
          <a:endParaRPr lang="en-GB"/>
        </a:p>
      </dgm:t>
    </dgm:pt>
    <dgm:pt modelId="{B51F029B-4EC3-4FBF-BE49-B1F73A9E6FEB}" type="sibTrans" cxnId="{050F1B72-D853-4426-8F3F-228C6B789C28}">
      <dgm:prSet/>
      <dgm:spPr/>
      <dgm:t>
        <a:bodyPr/>
        <a:lstStyle/>
        <a:p>
          <a:endParaRPr lang="en-GB"/>
        </a:p>
      </dgm:t>
    </dgm:pt>
    <dgm:pt modelId="{64E16281-6048-4A3B-BBC8-19A0EDB7C93D}">
      <dgm:prSet phldrT="[Text]" custT="1"/>
      <dgm:spPr>
        <a:solidFill>
          <a:srgbClr val="FFC000"/>
        </a:solidFill>
      </dgm:spPr>
      <dgm:t>
        <a:bodyPr/>
        <a:lstStyle/>
        <a:p>
          <a:r>
            <a:rPr lang="en-GB" sz="1800" dirty="0"/>
            <a:t>Wider cognitive concerns 22</a:t>
          </a:r>
        </a:p>
      </dgm:t>
    </dgm:pt>
    <dgm:pt modelId="{DA617C16-E0EE-409C-A9F7-BB10B4FF365E}" type="parTrans" cxnId="{E2D20666-FD44-4685-9F87-7AF84133068C}">
      <dgm:prSet/>
      <dgm:spPr/>
      <dgm:t>
        <a:bodyPr/>
        <a:lstStyle/>
        <a:p>
          <a:endParaRPr lang="en-GB"/>
        </a:p>
      </dgm:t>
    </dgm:pt>
    <dgm:pt modelId="{7C9658D6-C508-4CC3-A13F-40D3120472DE}" type="sibTrans" cxnId="{E2D20666-FD44-4685-9F87-7AF84133068C}">
      <dgm:prSet/>
      <dgm:spPr/>
      <dgm:t>
        <a:bodyPr/>
        <a:lstStyle/>
        <a:p>
          <a:endParaRPr lang="en-GB"/>
        </a:p>
      </dgm:t>
    </dgm:pt>
    <dgm:pt modelId="{EAD6DF6A-A977-4E5E-B37C-737A57F10109}">
      <dgm:prSet phldrT="[Text]" custT="1"/>
      <dgm:spPr>
        <a:solidFill>
          <a:srgbClr val="FF0000"/>
        </a:solidFill>
      </dgm:spPr>
      <dgm:t>
        <a:bodyPr/>
        <a:lstStyle/>
        <a:p>
          <a:r>
            <a:rPr lang="en-GB" sz="1800" dirty="0"/>
            <a:t>10 significant impact 6/8 </a:t>
          </a:r>
          <a:r>
            <a:rPr lang="en-GB" sz="800" dirty="0"/>
            <a:t>+</a:t>
          </a:r>
          <a:endParaRPr lang="en-GB" sz="1000" dirty="0"/>
        </a:p>
      </dgm:t>
    </dgm:pt>
    <dgm:pt modelId="{44899A92-38D4-46A8-87BC-89D6B38F5E4B}" type="parTrans" cxnId="{B9465E17-0179-48AC-91B9-1049D8E681D9}">
      <dgm:prSet/>
      <dgm:spPr/>
      <dgm:t>
        <a:bodyPr/>
        <a:lstStyle/>
        <a:p>
          <a:endParaRPr lang="en-GB"/>
        </a:p>
      </dgm:t>
    </dgm:pt>
    <dgm:pt modelId="{8BA480D3-9D8F-444E-BF4F-4DA5C7FB75C4}" type="sibTrans" cxnId="{B9465E17-0179-48AC-91B9-1049D8E681D9}">
      <dgm:prSet/>
      <dgm:spPr/>
      <dgm:t>
        <a:bodyPr/>
        <a:lstStyle/>
        <a:p>
          <a:endParaRPr lang="en-GB"/>
        </a:p>
      </dgm:t>
    </dgm:pt>
    <dgm:pt modelId="{5D17BABA-EA97-4542-8CF1-8F255F52D128}" type="pres">
      <dgm:prSet presAssocID="{72B29A9C-A571-46A5-B9A6-A573647651EF}" presName="Name0" presStyleCnt="0">
        <dgm:presLayoutVars>
          <dgm:chMax val="7"/>
          <dgm:resizeHandles val="exact"/>
        </dgm:presLayoutVars>
      </dgm:prSet>
      <dgm:spPr/>
    </dgm:pt>
    <dgm:pt modelId="{AE53F1F9-B244-4287-B6C4-79EF5E14EC63}" type="pres">
      <dgm:prSet presAssocID="{72B29A9C-A571-46A5-B9A6-A573647651EF}" presName="comp1" presStyleCnt="0"/>
      <dgm:spPr/>
    </dgm:pt>
    <dgm:pt modelId="{4E9A42BF-2E1A-4DDB-AC99-4BBFC550F64F}" type="pres">
      <dgm:prSet presAssocID="{72B29A9C-A571-46A5-B9A6-A573647651EF}" presName="circle1" presStyleLbl="node1" presStyleIdx="0" presStyleCnt="3" custScaleX="106616" custLinFactNeighborX="9292"/>
      <dgm:spPr/>
    </dgm:pt>
    <dgm:pt modelId="{8FAA4B81-8160-4196-B94F-1FFDC8FE9429}" type="pres">
      <dgm:prSet presAssocID="{72B29A9C-A571-46A5-B9A6-A573647651EF}" presName="c1text" presStyleLbl="node1" presStyleIdx="0" presStyleCnt="3">
        <dgm:presLayoutVars>
          <dgm:bulletEnabled val="1"/>
        </dgm:presLayoutVars>
      </dgm:prSet>
      <dgm:spPr/>
    </dgm:pt>
    <dgm:pt modelId="{3DFC8798-A670-49A2-9F40-4816DF379F62}" type="pres">
      <dgm:prSet presAssocID="{72B29A9C-A571-46A5-B9A6-A573647651EF}" presName="comp2" presStyleCnt="0"/>
      <dgm:spPr/>
    </dgm:pt>
    <dgm:pt modelId="{430BE3E3-F062-473A-807B-8FF9DD72A197}" type="pres">
      <dgm:prSet presAssocID="{72B29A9C-A571-46A5-B9A6-A573647651EF}" presName="circle2" presStyleLbl="node1" presStyleIdx="1" presStyleCnt="3" custScaleX="118550" custScaleY="74371" custLinFactNeighborX="0" custLinFactNeighborY="6168"/>
      <dgm:spPr/>
    </dgm:pt>
    <dgm:pt modelId="{E9CC9127-FC5B-4C70-9A6D-CE79F252B778}" type="pres">
      <dgm:prSet presAssocID="{72B29A9C-A571-46A5-B9A6-A573647651EF}" presName="c2text" presStyleLbl="node1" presStyleIdx="1" presStyleCnt="3">
        <dgm:presLayoutVars>
          <dgm:bulletEnabled val="1"/>
        </dgm:presLayoutVars>
      </dgm:prSet>
      <dgm:spPr/>
    </dgm:pt>
    <dgm:pt modelId="{089C0644-1603-41D8-A41E-06116DD6D3F9}" type="pres">
      <dgm:prSet presAssocID="{72B29A9C-A571-46A5-B9A6-A573647651EF}" presName="comp3" presStyleCnt="0"/>
      <dgm:spPr/>
    </dgm:pt>
    <dgm:pt modelId="{4FDA9E06-4F86-400F-8168-908D6EF809D7}" type="pres">
      <dgm:prSet presAssocID="{72B29A9C-A571-46A5-B9A6-A573647651EF}" presName="circle3" presStyleLbl="node1" presStyleIdx="2" presStyleCnt="3" custScaleY="67793" custLinFactNeighborX="43" custLinFactNeighborY="6023"/>
      <dgm:spPr/>
    </dgm:pt>
    <dgm:pt modelId="{6F19FEB1-4C61-4CC3-96B7-6F1D6AEA75DF}" type="pres">
      <dgm:prSet presAssocID="{72B29A9C-A571-46A5-B9A6-A573647651EF}" presName="c3text" presStyleLbl="node1" presStyleIdx="2" presStyleCnt="3">
        <dgm:presLayoutVars>
          <dgm:bulletEnabled val="1"/>
        </dgm:presLayoutVars>
      </dgm:prSet>
      <dgm:spPr/>
    </dgm:pt>
  </dgm:ptLst>
  <dgm:cxnLst>
    <dgm:cxn modelId="{B9465E17-0179-48AC-91B9-1049D8E681D9}" srcId="{72B29A9C-A571-46A5-B9A6-A573647651EF}" destId="{EAD6DF6A-A977-4E5E-B37C-737A57F10109}" srcOrd="2" destOrd="0" parTransId="{44899A92-38D4-46A8-87BC-89D6B38F5E4B}" sibTransId="{8BA480D3-9D8F-444E-BF4F-4DA5C7FB75C4}"/>
    <dgm:cxn modelId="{1AEAEB27-E211-4CE8-BDFC-4E392C7BB2C6}" type="presOf" srcId="{EAD6DF6A-A977-4E5E-B37C-737A57F10109}" destId="{4FDA9E06-4F86-400F-8168-908D6EF809D7}" srcOrd="0" destOrd="0" presId="urn:microsoft.com/office/officeart/2005/8/layout/venn2"/>
    <dgm:cxn modelId="{ED4FA062-B76F-4B17-9EB9-085F2B70236C}" type="presOf" srcId="{72B29A9C-A571-46A5-B9A6-A573647651EF}" destId="{5D17BABA-EA97-4542-8CF1-8F255F52D128}" srcOrd="0" destOrd="0" presId="urn:microsoft.com/office/officeart/2005/8/layout/venn2"/>
    <dgm:cxn modelId="{E2D20666-FD44-4685-9F87-7AF84133068C}" srcId="{72B29A9C-A571-46A5-B9A6-A573647651EF}" destId="{64E16281-6048-4A3B-BBC8-19A0EDB7C93D}" srcOrd="1" destOrd="0" parTransId="{DA617C16-E0EE-409C-A9F7-BB10B4FF365E}" sibTransId="{7C9658D6-C508-4CC3-A13F-40D3120472DE}"/>
    <dgm:cxn modelId="{050F1B72-D853-4426-8F3F-228C6B789C28}" srcId="{72B29A9C-A571-46A5-B9A6-A573647651EF}" destId="{06A1E5FC-F2DE-45D0-87B9-40555696CFBB}" srcOrd="0" destOrd="0" parTransId="{A638F5CF-843D-4A32-BABC-824BF2647D72}" sibTransId="{B51F029B-4EC3-4FBF-BE49-B1F73A9E6FEB}"/>
    <dgm:cxn modelId="{02BD6C72-0A51-42BD-8035-E739F72941BD}" type="presOf" srcId="{64E16281-6048-4A3B-BBC8-19A0EDB7C93D}" destId="{430BE3E3-F062-473A-807B-8FF9DD72A197}" srcOrd="0" destOrd="0" presId="urn:microsoft.com/office/officeart/2005/8/layout/venn2"/>
    <dgm:cxn modelId="{F35EBF87-DD8C-40F2-B318-E0DCD3ECEB1C}" type="presOf" srcId="{06A1E5FC-F2DE-45D0-87B9-40555696CFBB}" destId="{8FAA4B81-8160-4196-B94F-1FFDC8FE9429}" srcOrd="1" destOrd="0" presId="urn:microsoft.com/office/officeart/2005/8/layout/venn2"/>
    <dgm:cxn modelId="{6DB8E097-E8A2-4241-AEFA-1ABE3AFE6007}" type="presOf" srcId="{64E16281-6048-4A3B-BBC8-19A0EDB7C93D}" destId="{E9CC9127-FC5B-4C70-9A6D-CE79F252B778}" srcOrd="1" destOrd="0" presId="urn:microsoft.com/office/officeart/2005/8/layout/venn2"/>
    <dgm:cxn modelId="{EEBD37AF-25B1-495D-93CB-9502EEBAAF45}" type="presOf" srcId="{EAD6DF6A-A977-4E5E-B37C-737A57F10109}" destId="{6F19FEB1-4C61-4CC3-96B7-6F1D6AEA75DF}" srcOrd="1" destOrd="0" presId="urn:microsoft.com/office/officeart/2005/8/layout/venn2"/>
    <dgm:cxn modelId="{850A81DE-C522-44A9-9757-87EAABCDB9D4}" type="presOf" srcId="{06A1E5FC-F2DE-45D0-87B9-40555696CFBB}" destId="{4E9A42BF-2E1A-4DDB-AC99-4BBFC550F64F}" srcOrd="0" destOrd="0" presId="urn:microsoft.com/office/officeart/2005/8/layout/venn2"/>
    <dgm:cxn modelId="{925531EF-A925-451F-8004-0852F90D6FA5}" type="presParOf" srcId="{5D17BABA-EA97-4542-8CF1-8F255F52D128}" destId="{AE53F1F9-B244-4287-B6C4-79EF5E14EC63}" srcOrd="0" destOrd="0" presId="urn:microsoft.com/office/officeart/2005/8/layout/venn2"/>
    <dgm:cxn modelId="{F5634E72-BD4B-44D2-8187-97539D641FC0}" type="presParOf" srcId="{AE53F1F9-B244-4287-B6C4-79EF5E14EC63}" destId="{4E9A42BF-2E1A-4DDB-AC99-4BBFC550F64F}" srcOrd="0" destOrd="0" presId="urn:microsoft.com/office/officeart/2005/8/layout/venn2"/>
    <dgm:cxn modelId="{9D4B13AA-9C9F-424A-93D3-60F60B7CA0D0}" type="presParOf" srcId="{AE53F1F9-B244-4287-B6C4-79EF5E14EC63}" destId="{8FAA4B81-8160-4196-B94F-1FFDC8FE9429}" srcOrd="1" destOrd="0" presId="urn:microsoft.com/office/officeart/2005/8/layout/venn2"/>
    <dgm:cxn modelId="{04E01DBC-6820-4FD8-BEA8-896D98CB6BD5}" type="presParOf" srcId="{5D17BABA-EA97-4542-8CF1-8F255F52D128}" destId="{3DFC8798-A670-49A2-9F40-4816DF379F62}" srcOrd="1" destOrd="0" presId="urn:microsoft.com/office/officeart/2005/8/layout/venn2"/>
    <dgm:cxn modelId="{795BE072-CE4B-4FA7-996A-6F70608D70FB}" type="presParOf" srcId="{3DFC8798-A670-49A2-9F40-4816DF379F62}" destId="{430BE3E3-F062-473A-807B-8FF9DD72A197}" srcOrd="0" destOrd="0" presId="urn:microsoft.com/office/officeart/2005/8/layout/venn2"/>
    <dgm:cxn modelId="{4918252D-8DEF-4EF7-B63B-7CAE0A7BF337}" type="presParOf" srcId="{3DFC8798-A670-49A2-9F40-4816DF379F62}" destId="{E9CC9127-FC5B-4C70-9A6D-CE79F252B778}" srcOrd="1" destOrd="0" presId="urn:microsoft.com/office/officeart/2005/8/layout/venn2"/>
    <dgm:cxn modelId="{5797609A-DF17-4280-8931-9FE87ECB0F7F}" type="presParOf" srcId="{5D17BABA-EA97-4542-8CF1-8F255F52D128}" destId="{089C0644-1603-41D8-A41E-06116DD6D3F9}" srcOrd="2" destOrd="0" presId="urn:microsoft.com/office/officeart/2005/8/layout/venn2"/>
    <dgm:cxn modelId="{9377E362-F450-4A96-A116-3BF01F731A23}" type="presParOf" srcId="{089C0644-1603-41D8-A41E-06116DD6D3F9}" destId="{4FDA9E06-4F86-400F-8168-908D6EF809D7}" srcOrd="0" destOrd="0" presId="urn:microsoft.com/office/officeart/2005/8/layout/venn2"/>
    <dgm:cxn modelId="{46040166-AACC-4D8A-918C-1EBB4AC77A33}" type="presParOf" srcId="{089C0644-1603-41D8-A41E-06116DD6D3F9}" destId="{6F19FEB1-4C61-4CC3-96B7-6F1D6AEA75DF}"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42BF-2E1A-4DDB-AC99-4BBFC550F64F}">
      <dsp:nvSpPr>
        <dsp:cNvPr id="0" name=""/>
        <dsp:cNvSpPr/>
      </dsp:nvSpPr>
      <dsp:spPr>
        <a:xfrm>
          <a:off x="173809" y="0"/>
          <a:ext cx="2897116" cy="25017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concerns – reading, writing, spelling, , maths  29</a:t>
          </a:r>
        </a:p>
      </dsp:txBody>
      <dsp:txXfrm>
        <a:off x="1116096" y="125088"/>
        <a:ext cx="1012542" cy="375264"/>
      </dsp:txXfrm>
    </dsp:sp>
    <dsp:sp modelId="{430BE3E3-F062-473A-807B-8FF9DD72A197}">
      <dsp:nvSpPr>
        <dsp:cNvPr id="0" name=""/>
        <dsp:cNvSpPr/>
      </dsp:nvSpPr>
      <dsp:spPr>
        <a:xfrm>
          <a:off x="441467" y="891747"/>
          <a:ext cx="2224380" cy="124332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Wider cognitive concerns 22</a:t>
          </a:r>
        </a:p>
      </dsp:txBody>
      <dsp:txXfrm>
        <a:off x="1035376" y="969455"/>
        <a:ext cx="1036561" cy="233123"/>
      </dsp:txXfrm>
    </dsp:sp>
    <dsp:sp modelId="{4FDA9E06-4F86-400F-8168-908D6EF809D7}">
      <dsp:nvSpPr>
        <dsp:cNvPr id="0" name=""/>
        <dsp:cNvSpPr/>
      </dsp:nvSpPr>
      <dsp:spPr>
        <a:xfrm>
          <a:off x="940112" y="1382224"/>
          <a:ext cx="1250881" cy="988196"/>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dirty="0"/>
            <a:t>10 significant impact </a:t>
          </a:r>
          <a:r>
            <a:rPr lang="en-GB" sz="1100" kern="1200" dirty="0"/>
            <a:t>6/8</a:t>
          </a:r>
          <a:r>
            <a:rPr lang="en-GB" sz="800" kern="1200" dirty="0"/>
            <a:t> +</a:t>
          </a:r>
          <a:endParaRPr lang="en-GB" sz="1000" kern="1200" dirty="0"/>
        </a:p>
      </dsp:txBody>
      <dsp:txXfrm>
        <a:off x="1123299" y="1629273"/>
        <a:ext cx="884506" cy="494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42C31-5DCA-4E3D-BC11-1F5F5446165C}">
      <dsp:nvSpPr>
        <dsp:cNvPr id="0" name=""/>
        <dsp:cNvSpPr/>
      </dsp:nvSpPr>
      <dsp:spPr>
        <a:xfrm>
          <a:off x="3286" y="208181"/>
          <a:ext cx="3203971" cy="1014295"/>
        </a:xfrm>
        <a:prstGeom prst="rect">
          <a:avLst/>
        </a:prstGeom>
        <a:solidFill>
          <a:srgbClr val="498D8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Nursery/School CHECC</a:t>
          </a:r>
        </a:p>
      </dsp:txBody>
      <dsp:txXfrm>
        <a:off x="3286" y="208181"/>
        <a:ext cx="3203971" cy="1014295"/>
      </dsp:txXfrm>
    </dsp:sp>
    <dsp:sp modelId="{A2D971C6-F9E6-409C-B9AC-2F1C74C151CF}">
      <dsp:nvSpPr>
        <dsp:cNvPr id="0" name=""/>
        <dsp:cNvSpPr/>
      </dsp:nvSpPr>
      <dsp:spPr>
        <a:xfrm>
          <a:off x="3286" y="1222476"/>
          <a:ext cx="3203971" cy="2920679"/>
        </a:xfrm>
        <a:prstGeom prst="rect">
          <a:avLst/>
        </a:prstGeom>
        <a:solidFill>
          <a:srgbClr val="ACD0CC">
            <a:alpha val="89804"/>
          </a:srgbClr>
        </a:solidFill>
        <a:ln w="12700" cap="flat" cmpd="sng" algn="ctr">
          <a:solidFill>
            <a:schemeClr val="accent6">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Early years </a:t>
          </a:r>
        </a:p>
        <a:p>
          <a:pPr marL="285750" lvl="1" indent="-285750" algn="l" defTabSz="1244600">
            <a:lnSpc>
              <a:spcPct val="90000"/>
            </a:lnSpc>
            <a:spcBef>
              <a:spcPct val="0"/>
            </a:spcBef>
            <a:spcAft>
              <a:spcPct val="15000"/>
            </a:spcAft>
            <a:buChar char="•"/>
          </a:pPr>
          <a:r>
            <a:rPr lang="en-GB" sz="2800" kern="1200" dirty="0"/>
            <a:t>National Curriculum attainment</a:t>
          </a:r>
        </a:p>
        <a:p>
          <a:pPr marL="285750" lvl="1" indent="-285750" algn="l" defTabSz="1244600">
            <a:lnSpc>
              <a:spcPct val="90000"/>
            </a:lnSpc>
            <a:spcBef>
              <a:spcPct val="0"/>
            </a:spcBef>
            <a:spcAft>
              <a:spcPct val="15000"/>
            </a:spcAft>
            <a:buChar char="•"/>
          </a:pPr>
          <a:r>
            <a:rPr lang="en-GB" sz="2800" kern="1200" dirty="0"/>
            <a:t>Reasonable adjustments </a:t>
          </a:r>
        </a:p>
      </dsp:txBody>
      <dsp:txXfrm>
        <a:off x="3286" y="1222476"/>
        <a:ext cx="3203971" cy="2920679"/>
      </dsp:txXfrm>
    </dsp:sp>
    <dsp:sp modelId="{46044A1E-0B46-453D-8393-9774AE2039DC}">
      <dsp:nvSpPr>
        <dsp:cNvPr id="0" name=""/>
        <dsp:cNvSpPr/>
      </dsp:nvSpPr>
      <dsp:spPr>
        <a:xfrm>
          <a:off x="3797397" y="183381"/>
          <a:ext cx="3203971" cy="1014295"/>
        </a:xfrm>
        <a:prstGeom prst="rect">
          <a:avLst/>
        </a:prstGeom>
        <a:solidFill>
          <a:srgbClr val="498D8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Parent/carer CHECC</a:t>
          </a:r>
        </a:p>
      </dsp:txBody>
      <dsp:txXfrm>
        <a:off x="3797397" y="183381"/>
        <a:ext cx="3203971" cy="1014295"/>
      </dsp:txXfrm>
    </dsp:sp>
    <dsp:sp modelId="{455936BA-3D6F-49EC-97DB-07D0D73A66B3}">
      <dsp:nvSpPr>
        <dsp:cNvPr id="0" name=""/>
        <dsp:cNvSpPr/>
      </dsp:nvSpPr>
      <dsp:spPr>
        <a:xfrm>
          <a:off x="3800953" y="1222476"/>
          <a:ext cx="3203971" cy="2920679"/>
        </a:xfrm>
        <a:prstGeom prst="rect">
          <a:avLst/>
        </a:prstGeom>
        <a:solidFill>
          <a:srgbClr val="ACD0C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Milestones </a:t>
          </a:r>
        </a:p>
        <a:p>
          <a:pPr marL="285750" lvl="1" indent="-285750" algn="l" defTabSz="1244600">
            <a:lnSpc>
              <a:spcPct val="90000"/>
            </a:lnSpc>
            <a:spcBef>
              <a:spcPct val="0"/>
            </a:spcBef>
            <a:spcAft>
              <a:spcPct val="15000"/>
            </a:spcAft>
            <a:buChar char="•"/>
          </a:pPr>
          <a:r>
            <a:rPr lang="en-GB" sz="2800" kern="1200" dirty="0"/>
            <a:t>Emotional well-being </a:t>
          </a:r>
        </a:p>
        <a:p>
          <a:pPr marL="285750" lvl="1" indent="-285750" algn="l" defTabSz="1244600">
            <a:lnSpc>
              <a:spcPct val="90000"/>
            </a:lnSpc>
            <a:spcBef>
              <a:spcPct val="0"/>
            </a:spcBef>
            <a:spcAft>
              <a:spcPct val="15000"/>
            </a:spcAft>
            <a:buChar char="•"/>
          </a:pPr>
          <a:r>
            <a:rPr lang="en-GB" sz="2800" kern="1200" dirty="0"/>
            <a:t>Medication side effects </a:t>
          </a:r>
        </a:p>
        <a:p>
          <a:pPr marL="285750" lvl="1" indent="-285750" algn="l" defTabSz="1244600">
            <a:lnSpc>
              <a:spcPct val="90000"/>
            </a:lnSpc>
            <a:spcBef>
              <a:spcPct val="0"/>
            </a:spcBef>
            <a:spcAft>
              <a:spcPct val="15000"/>
            </a:spcAft>
            <a:buChar char="•"/>
          </a:pPr>
          <a:r>
            <a:rPr lang="en-GB" sz="2800" kern="1200" dirty="0"/>
            <a:t>Sleeping issues </a:t>
          </a:r>
        </a:p>
      </dsp:txBody>
      <dsp:txXfrm>
        <a:off x="3800953" y="1222476"/>
        <a:ext cx="3203971" cy="2920679"/>
      </dsp:txXfrm>
    </dsp:sp>
    <dsp:sp modelId="{E9038DF6-8616-41EC-B02B-2AB2C29DDC5B}">
      <dsp:nvSpPr>
        <dsp:cNvPr id="0" name=""/>
        <dsp:cNvSpPr/>
      </dsp:nvSpPr>
      <dsp:spPr>
        <a:xfrm>
          <a:off x="7308342" y="208181"/>
          <a:ext cx="3203971" cy="1014295"/>
        </a:xfrm>
        <a:prstGeom prst="rect">
          <a:avLst/>
        </a:prstGeom>
        <a:solidFill>
          <a:srgbClr val="498D8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t>Young person CHECC</a:t>
          </a:r>
        </a:p>
      </dsp:txBody>
      <dsp:txXfrm>
        <a:off x="7308342" y="208181"/>
        <a:ext cx="3203971" cy="1014295"/>
      </dsp:txXfrm>
    </dsp:sp>
    <dsp:sp modelId="{2EBEEAFE-AED1-499F-B503-8D9F93A8C854}">
      <dsp:nvSpPr>
        <dsp:cNvPr id="0" name=""/>
        <dsp:cNvSpPr/>
      </dsp:nvSpPr>
      <dsp:spPr>
        <a:xfrm>
          <a:off x="7308342" y="1222476"/>
          <a:ext cx="3203971" cy="2920679"/>
        </a:xfrm>
        <a:prstGeom prst="rect">
          <a:avLst/>
        </a:prstGeom>
        <a:solidFill>
          <a:srgbClr val="ACD0C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Transition to adult services</a:t>
          </a:r>
        </a:p>
        <a:p>
          <a:pPr marL="285750" lvl="1" indent="-285750" algn="l" defTabSz="1244600">
            <a:lnSpc>
              <a:spcPct val="90000"/>
            </a:lnSpc>
            <a:spcBef>
              <a:spcPct val="0"/>
            </a:spcBef>
            <a:spcAft>
              <a:spcPct val="15000"/>
            </a:spcAft>
            <a:buChar char="•"/>
          </a:pPr>
          <a:r>
            <a:rPr lang="en-GB" sz="2800" kern="1200" dirty="0"/>
            <a:t>Lifestyle concerns</a:t>
          </a:r>
        </a:p>
        <a:p>
          <a:pPr marL="285750" lvl="1" indent="-285750" algn="l" defTabSz="1244600">
            <a:lnSpc>
              <a:spcPct val="90000"/>
            </a:lnSpc>
            <a:spcBef>
              <a:spcPct val="0"/>
            </a:spcBef>
            <a:spcAft>
              <a:spcPct val="15000"/>
            </a:spcAft>
            <a:buChar char="•"/>
          </a:pPr>
          <a:r>
            <a:rPr lang="en-GB" sz="2800" kern="1200" dirty="0"/>
            <a:t>Barriers regarding driving and employment </a:t>
          </a:r>
        </a:p>
      </dsp:txBody>
      <dsp:txXfrm>
        <a:off x="7308342" y="1222476"/>
        <a:ext cx="3203971" cy="2920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42BF-2E1A-4DDB-AC99-4BBFC550F64F}">
      <dsp:nvSpPr>
        <dsp:cNvPr id="0" name=""/>
        <dsp:cNvSpPr/>
      </dsp:nvSpPr>
      <dsp:spPr>
        <a:xfrm>
          <a:off x="-5" y="0"/>
          <a:ext cx="4238181" cy="39751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Concerns -</a:t>
          </a:r>
        </a:p>
        <a:p>
          <a:pPr marL="0" lvl="0" indent="0" algn="ctr" defTabSz="889000">
            <a:lnSpc>
              <a:spcPct val="90000"/>
            </a:lnSpc>
            <a:spcBef>
              <a:spcPct val="0"/>
            </a:spcBef>
            <a:spcAft>
              <a:spcPct val="35000"/>
            </a:spcAft>
            <a:buNone/>
          </a:pPr>
          <a:r>
            <a:rPr lang="en-GB" sz="2000" kern="1200" dirty="0"/>
            <a:t>Concerns reading, writing, spelling, , maths  29</a:t>
          </a:r>
        </a:p>
      </dsp:txBody>
      <dsp:txXfrm>
        <a:off x="1378463" y="198759"/>
        <a:ext cx="1481244" cy="596277"/>
      </dsp:txXfrm>
    </dsp:sp>
    <dsp:sp modelId="{430BE3E3-F062-473A-807B-8FF9DD72A197}">
      <dsp:nvSpPr>
        <dsp:cNvPr id="0" name=""/>
        <dsp:cNvSpPr/>
      </dsp:nvSpPr>
      <dsp:spPr>
        <a:xfrm>
          <a:off x="351868" y="1559737"/>
          <a:ext cx="3534434" cy="221728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Wider cognitive concerns 22</a:t>
          </a:r>
        </a:p>
      </dsp:txBody>
      <dsp:txXfrm>
        <a:off x="1295562" y="1698318"/>
        <a:ext cx="1647046" cy="415741"/>
      </dsp:txXfrm>
    </dsp:sp>
    <dsp:sp modelId="{4FDA9E06-4F86-400F-8168-908D6EF809D7}">
      <dsp:nvSpPr>
        <dsp:cNvPr id="0" name=""/>
        <dsp:cNvSpPr/>
      </dsp:nvSpPr>
      <dsp:spPr>
        <a:xfrm>
          <a:off x="1126144" y="2427375"/>
          <a:ext cx="1987591" cy="134744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10 significant impact 6/8 </a:t>
          </a:r>
          <a:r>
            <a:rPr lang="en-GB" sz="800" kern="1200" dirty="0"/>
            <a:t>+</a:t>
          </a:r>
          <a:endParaRPr lang="en-GB" sz="1000" kern="1200" dirty="0"/>
        </a:p>
      </dsp:txBody>
      <dsp:txXfrm>
        <a:off x="1417220" y="2764237"/>
        <a:ext cx="1405439" cy="67372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5F63C5-64A3-4BC5-95B7-50DDB461217B}"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365562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5F63C5-64A3-4BC5-95B7-50DDB461217B}"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253896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5F63C5-64A3-4BC5-95B7-50DDB461217B}"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19141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5F63C5-64A3-4BC5-95B7-50DDB461217B}"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64991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F63C5-64A3-4BC5-95B7-50DDB461217B}"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66595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5F63C5-64A3-4BC5-95B7-50DDB461217B}"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5760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5F63C5-64A3-4BC5-95B7-50DDB461217B}"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208665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5F63C5-64A3-4BC5-95B7-50DDB461217B}"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139215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F63C5-64A3-4BC5-95B7-50DDB461217B}"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22243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F63C5-64A3-4BC5-95B7-50DDB461217B}"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417776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F63C5-64A3-4BC5-95B7-50DDB461217B}"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5CA682-ACC1-4EDC-938F-9B4B51AACA49}" type="slidenum">
              <a:rPr lang="en-GB" smtClean="0"/>
              <a:t>‹#›</a:t>
            </a:fld>
            <a:endParaRPr lang="en-GB"/>
          </a:p>
        </p:txBody>
      </p:sp>
    </p:spTree>
    <p:extLst>
      <p:ext uri="{BB962C8B-B14F-4D97-AF65-F5344CB8AC3E}">
        <p14:creationId xmlns:p14="http://schemas.microsoft.com/office/powerpoint/2010/main" val="32300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F63C5-64A3-4BC5-95B7-50DDB461217B}" type="datetimeFigureOut">
              <a:rPr lang="en-GB" smtClean="0"/>
              <a:t>14/03/2023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CA682-ACC1-4EDC-938F-9B4B51AACA49}" type="slidenum">
              <a:rPr lang="en-GB" smtClean="0"/>
              <a:t>‹#›</a:t>
            </a:fld>
            <a:endParaRPr lang="en-GB"/>
          </a:p>
        </p:txBody>
      </p:sp>
    </p:spTree>
    <p:extLst>
      <p:ext uri="{BB962C8B-B14F-4D97-AF65-F5344CB8AC3E}">
        <p14:creationId xmlns:p14="http://schemas.microsoft.com/office/powerpoint/2010/main" val="308331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dlet.com/melissarumsby/n7v4c0zn3nrfs6s6"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diagramLayout" Target="../diagrams/layout1.xml"/><Relationship Id="rId12" Type="http://schemas.openxmlformats.org/officeDocument/2006/relationships/image" Target="../media/image2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xml"/><Relationship Id="rId11" Type="http://schemas.openxmlformats.org/officeDocument/2006/relationships/image" Target="../media/image24.jpeg"/><Relationship Id="rId5" Type="http://schemas.openxmlformats.org/officeDocument/2006/relationships/chart" Target="../charts/chart1.xml"/><Relationship Id="rId10" Type="http://schemas.microsoft.com/office/2007/relationships/diagramDrawing" Target="../diagrams/drawing1.xml"/><Relationship Id="rId4" Type="http://schemas.openxmlformats.org/officeDocument/2006/relationships/image" Target="../media/image23.jpe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8.png"/><Relationship Id="rId7" Type="http://schemas.openxmlformats.org/officeDocument/2006/relationships/diagramQuickStyle" Target="../diagrams/quickStyle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chart" Target="../charts/chart2.xml"/><Relationship Id="rId4" Type="http://schemas.microsoft.com/office/2007/relationships/hdphoto" Target="../media/hdphoto1.wdp"/><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x.doi.org/10.1111/dmcn.122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9EC2-F748-43B3-86A2-3C35BE5292C4}"/>
              </a:ext>
            </a:extLst>
          </p:cNvPr>
          <p:cNvSpPr>
            <a:spLocks noGrp="1"/>
          </p:cNvSpPr>
          <p:nvPr>
            <p:ph type="ctrTitle"/>
          </p:nvPr>
        </p:nvSpPr>
        <p:spPr>
          <a:xfrm>
            <a:off x="1443990" y="5180806"/>
            <a:ext cx="9144000" cy="1077912"/>
          </a:xfrm>
        </p:spPr>
        <p:txBody>
          <a:bodyPr>
            <a:normAutofit/>
          </a:bodyPr>
          <a:lstStyle/>
          <a:p>
            <a:r>
              <a:rPr lang="en-GB" sz="2000" dirty="0"/>
              <a:t>Gabriel Whitlingum - Consultant in Paediatric Neurodisability </a:t>
            </a:r>
            <a:br>
              <a:rPr lang="en-GB" sz="2000" dirty="0"/>
            </a:br>
            <a:r>
              <a:rPr lang="en-GB" sz="2000" dirty="0"/>
              <a:t>Evelina London Children’s Hospital/ Hampshire hospitals NHS trust</a:t>
            </a:r>
            <a:br>
              <a:rPr lang="en-GB" sz="1400" dirty="0"/>
            </a:br>
            <a:endParaRPr lang="en-GB" sz="1400" dirty="0"/>
          </a:p>
        </p:txBody>
      </p:sp>
      <p:sp>
        <p:nvSpPr>
          <p:cNvPr id="3" name="Subtitle 2">
            <a:extLst>
              <a:ext uri="{FF2B5EF4-FFF2-40B4-BE49-F238E27FC236}">
                <a16:creationId xmlns:a16="http://schemas.microsoft.com/office/drawing/2014/main" id="{AA80B450-2866-468F-8787-D06D229B3283}"/>
              </a:ext>
            </a:extLst>
          </p:cNvPr>
          <p:cNvSpPr>
            <a:spLocks noGrp="1"/>
          </p:cNvSpPr>
          <p:nvPr>
            <p:ph type="subTitle" idx="1"/>
          </p:nvPr>
        </p:nvSpPr>
        <p:spPr>
          <a:xfrm>
            <a:off x="1099930" y="3429000"/>
            <a:ext cx="9488060" cy="1866692"/>
          </a:xfrm>
        </p:spPr>
        <p:txBody>
          <a:bodyPr/>
          <a:lstStyle/>
          <a:p>
            <a:r>
              <a:rPr lang="en-GB" dirty="0"/>
              <a:t>CHECC - Child and Young person Epilepsy Concerns Checklist. Information gathering to explore wider needs </a:t>
            </a:r>
            <a:br>
              <a:rPr lang="en-GB" dirty="0"/>
            </a:br>
            <a:endParaRPr lang="en-GB" dirty="0"/>
          </a:p>
          <a:p>
            <a:r>
              <a:rPr lang="en-GB" dirty="0"/>
              <a:t> </a:t>
            </a:r>
          </a:p>
        </p:txBody>
      </p:sp>
      <p:sp>
        <p:nvSpPr>
          <p:cNvPr id="4" name="TextBox 3">
            <a:extLst>
              <a:ext uri="{FF2B5EF4-FFF2-40B4-BE49-F238E27FC236}">
                <a16:creationId xmlns:a16="http://schemas.microsoft.com/office/drawing/2014/main" id="{20C39047-0E52-5441-FD06-BBA172868663}"/>
              </a:ext>
            </a:extLst>
          </p:cNvPr>
          <p:cNvSpPr txBox="1"/>
          <p:nvPr/>
        </p:nvSpPr>
        <p:spPr>
          <a:xfrm>
            <a:off x="2411895" y="1080979"/>
            <a:ext cx="6811617" cy="1384995"/>
          </a:xfrm>
          <a:prstGeom prst="rect">
            <a:avLst/>
          </a:prstGeom>
          <a:noFill/>
        </p:spPr>
        <p:txBody>
          <a:bodyPr wrap="square" rtlCol="0">
            <a:spAutoFit/>
          </a:bodyPr>
          <a:lstStyle/>
          <a:p>
            <a:pPr algn="ctr"/>
            <a:r>
              <a:rPr lang="en-GB" sz="3200" b="1" dirty="0"/>
              <a:t>British Paediatric Epilepsy Group</a:t>
            </a:r>
          </a:p>
          <a:p>
            <a:endParaRPr lang="en-GB" sz="2800" b="1" dirty="0"/>
          </a:p>
          <a:p>
            <a:pPr algn="ctr"/>
            <a:r>
              <a:rPr lang="en-GB" sz="2400" dirty="0"/>
              <a:t>17</a:t>
            </a:r>
            <a:r>
              <a:rPr lang="en-GB" sz="2400" baseline="30000" dirty="0"/>
              <a:t>th</a:t>
            </a:r>
            <a:r>
              <a:rPr lang="en-GB" sz="2400" dirty="0"/>
              <a:t> March 2023</a:t>
            </a:r>
          </a:p>
        </p:txBody>
      </p:sp>
    </p:spTree>
    <p:extLst>
      <p:ext uri="{BB962C8B-B14F-4D97-AF65-F5344CB8AC3E}">
        <p14:creationId xmlns:p14="http://schemas.microsoft.com/office/powerpoint/2010/main" val="285599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0AB7-81A8-83CD-0793-9D7F14642674}"/>
              </a:ext>
            </a:extLst>
          </p:cNvPr>
          <p:cNvSpPr>
            <a:spLocks noGrp="1"/>
          </p:cNvSpPr>
          <p:nvPr>
            <p:ph type="title"/>
          </p:nvPr>
        </p:nvSpPr>
        <p:spPr/>
        <p:txBody>
          <a:bodyPr/>
          <a:lstStyle/>
          <a:p>
            <a:r>
              <a:rPr lang="en-GB" sz="2800" u="sng" dirty="0">
                <a:solidFill>
                  <a:srgbClr val="0000FF"/>
                </a:solidFill>
                <a:effectLst/>
                <a:latin typeface="Calibri" panose="020F0502020204030204" pitchFamily="34" charset="0"/>
                <a:ea typeface="Calibri" panose="020F0502020204030204" pitchFamily="34" charset="0"/>
                <a:hlinkClick r:id="rId2"/>
              </a:rPr>
              <a:t>Local resource - Epilepsy (padlet.com</a:t>
            </a:r>
            <a:r>
              <a:rPr lang="en-GB" sz="2800" u="sng" dirty="0">
                <a:solidFill>
                  <a:srgbClr val="0000FF"/>
                </a:solidFill>
                <a:effectLst/>
                <a:latin typeface="Calibri" panose="020F0502020204030204" pitchFamily="34" charset="0"/>
                <a:ea typeface="Calibri" panose="020F0502020204030204" pitchFamily="34" charset="0"/>
              </a:rPr>
              <a:t>)</a:t>
            </a:r>
            <a:br>
              <a:rPr lang="en-GB" sz="4400" u="sng" dirty="0">
                <a:solidFill>
                  <a:srgbClr val="0000FF"/>
                </a:solidFill>
                <a:effectLst/>
                <a:latin typeface="Calibri" panose="020F050202020403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D1A492A7-1E2A-FCF4-D1AC-4B36B2196DBB}"/>
              </a:ext>
            </a:extLst>
          </p:cNvPr>
          <p:cNvSpPr>
            <a:spLocks noGrp="1"/>
          </p:cNvSpPr>
          <p:nvPr>
            <p:ph idx="1"/>
          </p:nvPr>
        </p:nvSpPr>
        <p:spPr/>
        <p:txBody>
          <a:bodyPr/>
          <a:lstStyle/>
          <a:p>
            <a:r>
              <a:rPr lang="en-GB" sz="1800" u="sng" dirty="0">
                <a:solidFill>
                  <a:srgbClr val="0000FF"/>
                </a:solidFill>
                <a:effectLst/>
                <a:latin typeface="Calibri" panose="020F0502020204030204" pitchFamily="34" charset="0"/>
                <a:ea typeface="Calibri" panose="020F0502020204030204" pitchFamily="34" charset="0"/>
                <a:hlinkClick r:id="rId2"/>
              </a:rPr>
              <a:t>)</a:t>
            </a:r>
            <a:endParaRPr lang="en-GB" sz="1800" dirty="0">
              <a:effectLst/>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4B0AB1CC-9FE7-6053-0604-07A6AC593AD6}"/>
              </a:ext>
            </a:extLst>
          </p:cNvPr>
          <p:cNvPicPr>
            <a:picLocks noChangeAspect="1"/>
          </p:cNvPicPr>
          <p:nvPr/>
        </p:nvPicPr>
        <p:blipFill>
          <a:blip r:embed="rId3"/>
          <a:stretch>
            <a:fillRect/>
          </a:stretch>
        </p:blipFill>
        <p:spPr>
          <a:xfrm>
            <a:off x="10183286" y="1532587"/>
            <a:ext cx="1507400" cy="1509823"/>
          </a:xfrm>
          <a:prstGeom prst="rect">
            <a:avLst/>
          </a:prstGeom>
        </p:spPr>
      </p:pic>
      <p:pic>
        <p:nvPicPr>
          <p:cNvPr id="7" name="Picture 6">
            <a:extLst>
              <a:ext uri="{FF2B5EF4-FFF2-40B4-BE49-F238E27FC236}">
                <a16:creationId xmlns:a16="http://schemas.microsoft.com/office/drawing/2014/main" id="{6287F1BC-5B8A-60CF-9D6B-C64491388413}"/>
              </a:ext>
            </a:extLst>
          </p:cNvPr>
          <p:cNvPicPr>
            <a:picLocks noChangeAspect="1"/>
          </p:cNvPicPr>
          <p:nvPr/>
        </p:nvPicPr>
        <p:blipFill>
          <a:blip r:embed="rId4"/>
          <a:stretch>
            <a:fillRect/>
          </a:stretch>
        </p:blipFill>
        <p:spPr>
          <a:xfrm>
            <a:off x="1057904" y="1027906"/>
            <a:ext cx="8404147" cy="5637244"/>
          </a:xfrm>
          <a:prstGeom prst="rect">
            <a:avLst/>
          </a:prstGeom>
        </p:spPr>
      </p:pic>
    </p:spTree>
    <p:extLst>
      <p:ext uri="{BB962C8B-B14F-4D97-AF65-F5344CB8AC3E}">
        <p14:creationId xmlns:p14="http://schemas.microsoft.com/office/powerpoint/2010/main" val="16896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3F686-F195-4DC8-B287-1B34D8758A39}"/>
              </a:ext>
            </a:extLst>
          </p:cNvPr>
          <p:cNvSpPr>
            <a:spLocks noGrp="1"/>
          </p:cNvSpPr>
          <p:nvPr>
            <p:ph idx="1"/>
          </p:nvPr>
        </p:nvSpPr>
        <p:spPr>
          <a:xfrm>
            <a:off x="922020" y="1253331"/>
            <a:ext cx="10515600" cy="4351338"/>
          </a:xfrm>
        </p:spPr>
        <p:txBody>
          <a:bodyPr>
            <a:normAutofit lnSpcReduction="10000"/>
          </a:bodyPr>
          <a:lstStyle/>
          <a:p>
            <a:r>
              <a:rPr lang="en-GB" dirty="0"/>
              <a:t>MICE</a:t>
            </a:r>
          </a:p>
          <a:p>
            <a:r>
              <a:rPr lang="en-GB" dirty="0"/>
              <a:t>Paves</a:t>
            </a:r>
          </a:p>
          <a:p>
            <a:r>
              <a:rPr lang="en-GB" dirty="0"/>
              <a:t>ABLE</a:t>
            </a:r>
          </a:p>
          <a:p>
            <a:endParaRPr lang="en-GB" dirty="0"/>
          </a:p>
          <a:p>
            <a:r>
              <a:rPr lang="en-GB" dirty="0"/>
              <a:t>SDQ</a:t>
            </a:r>
          </a:p>
          <a:p>
            <a:r>
              <a:rPr lang="en-GB" dirty="0"/>
              <a:t>DAWBA</a:t>
            </a:r>
          </a:p>
          <a:p>
            <a:r>
              <a:rPr lang="en-GB" dirty="0"/>
              <a:t>RCADS</a:t>
            </a:r>
          </a:p>
          <a:p>
            <a:r>
              <a:rPr lang="en-GB" dirty="0"/>
              <a:t>CONNERS</a:t>
            </a:r>
          </a:p>
          <a:p>
            <a:r>
              <a:rPr lang="en-GB" dirty="0"/>
              <a:t>CCC</a:t>
            </a:r>
          </a:p>
          <a:p>
            <a:endParaRPr lang="en-GB" dirty="0"/>
          </a:p>
        </p:txBody>
      </p:sp>
      <p:pic>
        <p:nvPicPr>
          <p:cNvPr id="5" name="Picture 4">
            <a:extLst>
              <a:ext uri="{FF2B5EF4-FFF2-40B4-BE49-F238E27FC236}">
                <a16:creationId xmlns:a16="http://schemas.microsoft.com/office/drawing/2014/main" id="{B37E2EB9-2652-4BFC-89A4-02D48CDC3AB2}"/>
              </a:ext>
            </a:extLst>
          </p:cNvPr>
          <p:cNvPicPr>
            <a:picLocks noChangeAspect="1"/>
          </p:cNvPicPr>
          <p:nvPr/>
        </p:nvPicPr>
        <p:blipFill>
          <a:blip r:embed="rId2"/>
          <a:stretch>
            <a:fillRect/>
          </a:stretch>
        </p:blipFill>
        <p:spPr>
          <a:xfrm>
            <a:off x="6642825" y="843876"/>
            <a:ext cx="1569180" cy="2585124"/>
          </a:xfrm>
          <a:prstGeom prst="rect">
            <a:avLst/>
          </a:prstGeom>
        </p:spPr>
      </p:pic>
      <p:pic>
        <p:nvPicPr>
          <p:cNvPr id="7" name="Picture 6">
            <a:extLst>
              <a:ext uri="{FF2B5EF4-FFF2-40B4-BE49-F238E27FC236}">
                <a16:creationId xmlns:a16="http://schemas.microsoft.com/office/drawing/2014/main" id="{B8222B20-C280-4D39-A041-10E43A3AC9A9}"/>
              </a:ext>
            </a:extLst>
          </p:cNvPr>
          <p:cNvPicPr>
            <a:picLocks noChangeAspect="1"/>
          </p:cNvPicPr>
          <p:nvPr/>
        </p:nvPicPr>
        <p:blipFill>
          <a:blip r:embed="rId3"/>
          <a:stretch>
            <a:fillRect/>
          </a:stretch>
        </p:blipFill>
        <p:spPr>
          <a:xfrm>
            <a:off x="3617685" y="3887488"/>
            <a:ext cx="7536180" cy="2333009"/>
          </a:xfrm>
          <a:prstGeom prst="rect">
            <a:avLst/>
          </a:prstGeom>
        </p:spPr>
      </p:pic>
      <p:pic>
        <p:nvPicPr>
          <p:cNvPr id="11" name="Picture 10">
            <a:extLst>
              <a:ext uri="{FF2B5EF4-FFF2-40B4-BE49-F238E27FC236}">
                <a16:creationId xmlns:a16="http://schemas.microsoft.com/office/drawing/2014/main" id="{61D92A61-2824-4626-AF98-055D6704B13C}"/>
              </a:ext>
            </a:extLst>
          </p:cNvPr>
          <p:cNvPicPr>
            <a:picLocks noChangeAspect="1"/>
          </p:cNvPicPr>
          <p:nvPr/>
        </p:nvPicPr>
        <p:blipFill>
          <a:blip r:embed="rId4"/>
          <a:stretch>
            <a:fillRect/>
          </a:stretch>
        </p:blipFill>
        <p:spPr>
          <a:xfrm>
            <a:off x="2979420" y="493225"/>
            <a:ext cx="3449585" cy="2887662"/>
          </a:xfrm>
          <a:prstGeom prst="rect">
            <a:avLst/>
          </a:prstGeom>
        </p:spPr>
      </p:pic>
      <p:pic>
        <p:nvPicPr>
          <p:cNvPr id="4" name="Picture 3">
            <a:extLst>
              <a:ext uri="{FF2B5EF4-FFF2-40B4-BE49-F238E27FC236}">
                <a16:creationId xmlns:a16="http://schemas.microsoft.com/office/drawing/2014/main" id="{209B7231-6D58-41C8-AC37-CE940F53FA90}"/>
              </a:ext>
            </a:extLst>
          </p:cNvPr>
          <p:cNvPicPr>
            <a:picLocks noChangeAspect="1"/>
          </p:cNvPicPr>
          <p:nvPr/>
        </p:nvPicPr>
        <p:blipFill>
          <a:blip r:embed="rId5"/>
          <a:stretch>
            <a:fillRect/>
          </a:stretch>
        </p:blipFill>
        <p:spPr>
          <a:xfrm>
            <a:off x="8486405" y="493632"/>
            <a:ext cx="3443468" cy="2476880"/>
          </a:xfrm>
          <a:prstGeom prst="rect">
            <a:avLst/>
          </a:prstGeom>
        </p:spPr>
      </p:pic>
    </p:spTree>
    <p:extLst>
      <p:ext uri="{BB962C8B-B14F-4D97-AF65-F5344CB8AC3E}">
        <p14:creationId xmlns:p14="http://schemas.microsoft.com/office/powerpoint/2010/main" val="145135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6E2D-CF5A-FA89-E575-93CD192BC63E}"/>
              </a:ext>
            </a:extLst>
          </p:cNvPr>
          <p:cNvSpPr>
            <a:spLocks noGrp="1"/>
          </p:cNvSpPr>
          <p:nvPr>
            <p:ph type="title"/>
          </p:nvPr>
        </p:nvSpPr>
        <p:spPr/>
        <p:txBody>
          <a:bodyPr/>
          <a:lstStyle/>
          <a:p>
            <a:pPr marL="228600" marR="0" lvl="0" indent="-228600" defTabSz="914400" rtl="0" eaLnBrk="1" fontAlgn="auto" latinLnBrk="0" hangingPunct="1">
              <a:lnSpc>
                <a:spcPct val="107000"/>
              </a:lnSpc>
              <a:spcBef>
                <a:spcPts val="1000"/>
              </a:spcBef>
              <a:spcAft>
                <a:spcPts val="800"/>
              </a:spcAft>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CHECC (</a:t>
            </a:r>
            <a:r>
              <a:rPr kumimoji="0" lang="en-GB"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ild and young person </a:t>
            </a:r>
            <a:r>
              <a:rPr kumimoji="0" lang="en-GB"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pilepsy </a:t>
            </a:r>
            <a:r>
              <a:rPr kumimoji="0" lang="en-GB"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oncerns </a:t>
            </a:r>
            <a:r>
              <a:rPr kumimoji="0" lang="en-GB" sz="18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hecklist) to identify wider needs of epilepsy patients</a:t>
            </a:r>
            <a:b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8FA7A52-A17D-2841-04B2-C4EC8C9B1629}"/>
              </a:ext>
            </a:extLst>
          </p:cNvPr>
          <p:cNvSpPr>
            <a:spLocks noGrp="1"/>
          </p:cNvSpPr>
          <p:nvPr>
            <p:ph idx="1"/>
          </p:nvPr>
        </p:nvSpPr>
        <p:spPr>
          <a:xfrm>
            <a:off x="838200" y="1323077"/>
            <a:ext cx="10515600" cy="5169798"/>
          </a:xfrm>
        </p:spPr>
        <p:txBody>
          <a:bodyPr>
            <a:normAutofit fontScale="92500" lnSpcReduction="20000"/>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CHECC was developed with input from parents, epilepsy charities and professionals including paediatric neurologist, neuropsychiatrist, psychologist, epilepsy nurse, general and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neurodisability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paediatrician .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Three different versions of the checklist were created (parent/carer, education and young person version).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questions were included in each version. All checklists had a specific space to set their top three goals.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Sent to certain families and education providers for children and young people with epilepsy.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Seen in a DGH epilepsy clinic supported by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neurodisability</a:t>
            </a:r>
            <a:r>
              <a:rPr lang="en-GB" sz="1800" dirty="0">
                <a:effectLst/>
                <a:latin typeface="Calibri" panose="020F0502020204030204" pitchFamily="34" charset="0"/>
                <a:ea typeface="Calibri" panose="020F0502020204030204" pitchFamily="34" charset="0"/>
                <a:cs typeface="Times New Roman" panose="02020603050405020304" pitchFamily="18" charset="0"/>
              </a:rPr>
              <a:t> epilepsy paediatrician and epilepsy nurse.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acilitate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information sharing between education and epilepsy services </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Identify concerns relating to epilepsy, neurodevelopment and mental health. </a:t>
            </a: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Confirm support such as special educational needs provision. </a:t>
            </a: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ighlight</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areas that require further evaluation such as (ID/LD), (ASD), (ADHD) (DCD) as well as mental health or epilepsy treatment concerns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8319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descr="gstfco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75" y="253900"/>
            <a:ext cx="2116377" cy="37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504" y="1391330"/>
            <a:ext cx="2749862" cy="2677656"/>
          </a:xfrm>
          <a:prstGeom prst="rect">
            <a:avLst/>
          </a:prstGeom>
          <a:noFill/>
        </p:spPr>
        <p:txBody>
          <a:bodyPr wrap="square" rtlCol="0">
            <a:spAutoFit/>
          </a:bodyPr>
          <a:lstStyle/>
          <a:p>
            <a:r>
              <a:rPr lang="en-GB" sz="800" dirty="0"/>
              <a:t>With thanks to:</a:t>
            </a:r>
          </a:p>
          <a:p>
            <a:endParaRPr lang="en-GB" sz="800" dirty="0"/>
          </a:p>
          <a:p>
            <a:r>
              <a:rPr lang="en-GB" sz="800" dirty="0"/>
              <a:t>Dr Ashley Liew – Consultant Neuropsychiatrist Evelina/GSTT</a:t>
            </a:r>
          </a:p>
          <a:p>
            <a:r>
              <a:rPr lang="en-GB" sz="800" dirty="0"/>
              <a:t>DR Elaine Hughes – Consultant Paediatric Neurologist Evelina /GSTT </a:t>
            </a:r>
            <a:r>
              <a:rPr lang="en-GB" sz="800" dirty="0" err="1"/>
              <a:t>ans</a:t>
            </a:r>
            <a:r>
              <a:rPr lang="en-GB" sz="800" dirty="0"/>
              <a:t> SETPEG chair</a:t>
            </a:r>
          </a:p>
          <a:p>
            <a:r>
              <a:rPr lang="en-GB" sz="800" dirty="0"/>
              <a:t>Dr </a:t>
            </a:r>
            <a:r>
              <a:rPr lang="en-GB" sz="800" dirty="0" err="1"/>
              <a:t>Dionysious</a:t>
            </a:r>
            <a:r>
              <a:rPr lang="en-GB" sz="800" dirty="0"/>
              <a:t> </a:t>
            </a:r>
            <a:r>
              <a:rPr lang="en-GB" sz="800" dirty="0" err="1"/>
              <a:t>Grigoratas</a:t>
            </a:r>
            <a:r>
              <a:rPr lang="en-GB" sz="800" dirty="0"/>
              <a:t> – Consultant paediatrician spec interest in epilepsy</a:t>
            </a:r>
          </a:p>
          <a:p>
            <a:r>
              <a:rPr lang="en-GB" sz="800" dirty="0"/>
              <a:t>Helen Evans - </a:t>
            </a:r>
            <a:r>
              <a:rPr lang="en-GB" sz="800" dirty="0" err="1"/>
              <a:t>Dravet</a:t>
            </a:r>
            <a:r>
              <a:rPr lang="en-GB" sz="800" dirty="0"/>
              <a:t> Syndrome UK</a:t>
            </a:r>
          </a:p>
          <a:p>
            <a:r>
              <a:rPr lang="en-GB" sz="800" dirty="0"/>
              <a:t>Amy </a:t>
            </a:r>
            <a:r>
              <a:rPr lang="en-GB" sz="800" dirty="0" err="1"/>
              <a:t>MuggeridgeLara</a:t>
            </a:r>
            <a:r>
              <a:rPr lang="en-GB" sz="800" dirty="0"/>
              <a:t> Carr - Young Epilepsy</a:t>
            </a:r>
          </a:p>
          <a:p>
            <a:r>
              <a:rPr lang="en-GB" sz="800" dirty="0"/>
              <a:t>Medicines in schools alliance</a:t>
            </a:r>
          </a:p>
          <a:p>
            <a:r>
              <a:rPr lang="en-GB" sz="800" dirty="0"/>
              <a:t>Experts by experience  (RCPCH &amp; Us) – Emma Sparrow and parent representative Venner Turner</a:t>
            </a:r>
          </a:p>
          <a:p>
            <a:endParaRPr lang="en-GB" sz="800" dirty="0"/>
          </a:p>
          <a:p>
            <a:r>
              <a:rPr lang="en-GB" sz="800" dirty="0"/>
              <a:t>Sharon Seton CCN sister and Paediatric Epilepsy nurse specialist HHFT</a:t>
            </a:r>
          </a:p>
          <a:p>
            <a:r>
              <a:rPr lang="en-GB" sz="800" dirty="0"/>
              <a:t>Dr Brigitte Vollmer Consultant Paediatric Neurologist Neonatal neurologist University Hospitals Southampton (UHS)</a:t>
            </a:r>
          </a:p>
          <a:p>
            <a:r>
              <a:rPr lang="en-GB" sz="800" dirty="0"/>
              <a:t>Dr Alice Lording Consultant Paediatric Neurologist –UHS</a:t>
            </a:r>
          </a:p>
          <a:p>
            <a:r>
              <a:rPr lang="en-GB" sz="800" dirty="0"/>
              <a:t>Dr Danielle </a:t>
            </a:r>
            <a:r>
              <a:rPr lang="en-GB" sz="800" dirty="0" err="1"/>
              <a:t>McLymont</a:t>
            </a:r>
            <a:r>
              <a:rPr lang="en-GB" sz="800" dirty="0"/>
              <a:t> – Principal Clinical Psychologist HHFT</a:t>
            </a:r>
          </a:p>
          <a:p>
            <a:r>
              <a:rPr lang="en-GB" sz="800" dirty="0"/>
              <a:t>Rebecca Case Epilepsy Nurse specialist  – Portsmouth HFT</a:t>
            </a:r>
          </a:p>
          <a:p>
            <a:r>
              <a:rPr lang="en-GB" sz="800" dirty="0"/>
              <a:t>Melissa Dean SALT – Hampshire HHFT</a:t>
            </a:r>
          </a:p>
        </p:txBody>
      </p:sp>
      <p:sp>
        <p:nvSpPr>
          <p:cNvPr id="6" name="TextBox 5"/>
          <p:cNvSpPr txBox="1"/>
          <p:nvPr/>
        </p:nvSpPr>
        <p:spPr>
          <a:xfrm>
            <a:off x="2772893" y="191889"/>
            <a:ext cx="8641928" cy="738664"/>
          </a:xfrm>
          <a:prstGeom prst="rect">
            <a:avLst/>
          </a:prstGeom>
          <a:solidFill>
            <a:schemeClr val="accent6">
              <a:lumMod val="60000"/>
              <a:lumOff val="40000"/>
            </a:schemeClr>
          </a:solidFill>
        </p:spPr>
        <p:txBody>
          <a:bodyPr wrap="square" rtlCol="0">
            <a:spAutoFit/>
          </a:bodyPr>
          <a:lstStyle/>
          <a:p>
            <a:r>
              <a:rPr lang="en-GB" sz="1400" b="1" dirty="0"/>
              <a:t>CHECC (Child and young person Epilepsy Concerns Checklist) to identify wider needs of epilepsy patients</a:t>
            </a:r>
            <a:br>
              <a:rPr lang="en-GB" sz="1400" b="1" dirty="0"/>
            </a:br>
            <a:endParaRPr lang="en-GB" sz="1400" b="1" dirty="0"/>
          </a:p>
          <a:p>
            <a:r>
              <a:rPr lang="en-GB" sz="1400" dirty="0"/>
              <a:t>Dr Gabriel Whitlingum et al – Consultant in Paediatric </a:t>
            </a:r>
            <a:r>
              <a:rPr lang="en-GB" sz="1400" dirty="0" err="1"/>
              <a:t>Neurodisability</a:t>
            </a:r>
            <a:r>
              <a:rPr lang="en-GB" sz="1400" dirty="0"/>
              <a:t> Evelina London Children’s Hospital &amp; HHFT</a:t>
            </a:r>
          </a:p>
        </p:txBody>
      </p:sp>
      <p:sp>
        <p:nvSpPr>
          <p:cNvPr id="7" name="TextBox 6"/>
          <p:cNvSpPr txBox="1"/>
          <p:nvPr/>
        </p:nvSpPr>
        <p:spPr>
          <a:xfrm>
            <a:off x="2772893" y="981423"/>
            <a:ext cx="4899378" cy="3323987"/>
          </a:xfrm>
          <a:prstGeom prst="rect">
            <a:avLst/>
          </a:prstGeom>
          <a:solidFill>
            <a:schemeClr val="accent5">
              <a:lumMod val="60000"/>
              <a:lumOff val="40000"/>
              <a:alpha val="56000"/>
            </a:schemeClr>
          </a:solidFill>
          <a:ln w="12700">
            <a:solidFill>
              <a:schemeClr val="accent1"/>
            </a:solidFill>
          </a:ln>
        </p:spPr>
        <p:txBody>
          <a:bodyPr wrap="square" rtlCol="0">
            <a:spAutoFit/>
          </a:bodyPr>
          <a:lstStyle/>
          <a:p>
            <a:r>
              <a:rPr lang="en-GB" sz="1000" dirty="0"/>
              <a:t>CHECC aims to facilitate information sharing between education and epilepsy services to identify concerns relating to epilepsy, neurodevelopment and mental health..</a:t>
            </a:r>
          </a:p>
          <a:p>
            <a:br>
              <a:rPr lang="en-GB" sz="1000" dirty="0"/>
            </a:br>
            <a:r>
              <a:rPr lang="en-GB" sz="1000" dirty="0"/>
              <a:t>Carer, young person and school/nursery versions have been developed to include neurodevelopment, emotion and behaviour concerns as well as safety, general health transition and goal setting. </a:t>
            </a:r>
          </a:p>
          <a:p>
            <a:br>
              <a:rPr lang="en-GB" sz="1000" dirty="0"/>
            </a:br>
            <a:r>
              <a:rPr lang="en-GB" sz="1000" dirty="0"/>
              <a:t>41 children had the CHECC completed by their teachers and or SENCOs. Emotional or behaviour concerns were reported in 20, social interaction and/or communication concerns in 25 , attention and concentration 32 and Special Educational Needs in 16. </a:t>
            </a:r>
          </a:p>
          <a:p>
            <a:endParaRPr lang="en-GB" sz="1000" dirty="0"/>
          </a:p>
          <a:p>
            <a:r>
              <a:rPr lang="en-GB" sz="1000" dirty="0"/>
              <a:t>29 had concerns with the core skills </a:t>
            </a:r>
            <a:r>
              <a:rPr lang="en-GB" sz="1000" dirty="0" err="1"/>
              <a:t>e.g</a:t>
            </a:r>
            <a:r>
              <a:rPr lang="en-GB" sz="1000" dirty="0"/>
              <a:t> reading, writing, spelling and/or maths and 22 indicated concerns with overall cognitive skills with 8 indicating that further cognitive evaluation would be helpful. </a:t>
            </a:r>
          </a:p>
          <a:p>
            <a:endParaRPr lang="en-GB" sz="1000" dirty="0"/>
          </a:p>
          <a:p>
            <a:r>
              <a:rPr lang="en-GB" sz="1000" dirty="0"/>
              <a:t>There were no reported concerns re safety, supervision or care plans in general,. All of the 12 respondents who gave feedback on education CHECC, indicated that it was potentially helpful.. 2 were unclear – though this was an earlier version of the </a:t>
            </a:r>
            <a:r>
              <a:rPr lang="en-GB" sz="1000" dirty="0" err="1"/>
              <a:t>checkilst</a:t>
            </a:r>
            <a:r>
              <a:rPr lang="en-GB" sz="1000" dirty="0"/>
              <a:t> </a:t>
            </a:r>
          </a:p>
          <a:p>
            <a:endParaRPr lang="en-GB" sz="1000" dirty="0"/>
          </a:p>
          <a:p>
            <a:r>
              <a:rPr lang="en-GB" sz="1000" dirty="0"/>
              <a:t>This pilot study indicates that he CHECC may be an acceptable and effective tool for collating education professional concerns about the child or young person with epilepsy.</a:t>
            </a:r>
          </a:p>
        </p:txBody>
      </p:sp>
      <p:graphicFrame>
        <p:nvGraphicFramePr>
          <p:cNvPr id="15" name="Chart 14"/>
          <p:cNvGraphicFramePr/>
          <p:nvPr>
            <p:extLst>
              <p:ext uri="{D42A27DB-BD31-4B8C-83A1-F6EECF244321}">
                <p14:modId xmlns:p14="http://schemas.microsoft.com/office/powerpoint/2010/main" val="2158436692"/>
              </p:ext>
            </p:extLst>
          </p:nvPr>
        </p:nvGraphicFramePr>
        <p:xfrm>
          <a:off x="106583" y="4296404"/>
          <a:ext cx="2220777" cy="2442666"/>
        </p:xfrm>
        <a:graphic>
          <a:graphicData uri="http://schemas.openxmlformats.org/drawingml/2006/chart">
            <c:chart xmlns:c="http://schemas.openxmlformats.org/drawingml/2006/chart" xmlns:r="http://schemas.openxmlformats.org/officeDocument/2006/relationships" r:id="rId5"/>
          </a:graphicData>
        </a:graphic>
      </p:graphicFrame>
      <p:sp>
        <p:nvSpPr>
          <p:cNvPr id="16" name="Content Placeholder 2"/>
          <p:cNvSpPr txBox="1">
            <a:spLocks/>
          </p:cNvSpPr>
          <p:nvPr/>
        </p:nvSpPr>
        <p:spPr>
          <a:xfrm>
            <a:off x="9390283" y="2753071"/>
            <a:ext cx="2831619" cy="4079702"/>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b="1" dirty="0"/>
              <a:t>How parents and voluntary organisations contributed</a:t>
            </a:r>
          </a:p>
          <a:p>
            <a:r>
              <a:rPr lang="en-GB" sz="3600" dirty="0"/>
              <a:t>Discussion with colleagues–evaluation tool for children with wider needs in the context of epilepsy </a:t>
            </a:r>
          </a:p>
          <a:p>
            <a:r>
              <a:rPr lang="en-GB" sz="3600" dirty="0"/>
              <a:t>Combined Tool developed in consultation and shared with local working group – epilepsy nurse x 2, psychologist, educational psychologist</a:t>
            </a:r>
          </a:p>
          <a:p>
            <a:r>
              <a:rPr lang="en-GB" sz="3600" dirty="0"/>
              <a:t>Shared with Dravet UK,– supportive though commented that some families may prefer to discuss family /parental stress of parental mental health with </a:t>
            </a:r>
            <a:r>
              <a:rPr lang="en-GB" sz="3600" dirty="0" err="1"/>
              <a:t>gp</a:t>
            </a:r>
            <a:r>
              <a:rPr lang="en-GB" sz="3600" dirty="0"/>
              <a:t> rather than paediatrician.</a:t>
            </a:r>
          </a:p>
          <a:p>
            <a:r>
              <a:rPr lang="en-GB" sz="3600" dirty="0"/>
              <a:t>Shared with BACD and BACCH</a:t>
            </a:r>
          </a:p>
          <a:p>
            <a:r>
              <a:rPr lang="en-GB" sz="3600" b="1" dirty="0"/>
              <a:t>Feedback from RCPCH &amp;Us/Experts by experience and epilepsy programme board parent/care reps, as </a:t>
            </a:r>
            <a:r>
              <a:rPr lang="en-GB" sz="3600" b="1" dirty="0" err="1"/>
              <a:t>wlell</a:t>
            </a:r>
            <a:r>
              <a:rPr lang="en-GB" sz="3600" b="1" dirty="0"/>
              <a:t> as schools and parents</a:t>
            </a:r>
            <a:endParaRPr lang="en-GB" sz="3600" dirty="0"/>
          </a:p>
          <a:p>
            <a:r>
              <a:rPr lang="en-GB" sz="3600" dirty="0"/>
              <a:t>  Pilot tools refined following initial feedback with development of separate schools version, young person’s version, parents version</a:t>
            </a:r>
          </a:p>
          <a:p>
            <a:endParaRPr lang="en-GB" sz="3600" dirty="0"/>
          </a:p>
          <a:p>
            <a:r>
              <a:rPr lang="en-GB" sz="3600" dirty="0"/>
              <a:t>£ versions – Care, education, </a:t>
            </a:r>
            <a:r>
              <a:rPr lang="en-GB" sz="3600" dirty="0" err="1"/>
              <a:t>cyp</a:t>
            </a:r>
            <a:r>
              <a:rPr lang="en-GB" sz="3600" dirty="0"/>
              <a:t> developed</a:t>
            </a:r>
          </a:p>
          <a:p>
            <a:endParaRPr lang="en-GB" sz="3600" dirty="0"/>
          </a:p>
          <a:p>
            <a:r>
              <a:rPr lang="en-GB" sz="3600" dirty="0"/>
              <a:t>CYP </a:t>
            </a:r>
            <a:r>
              <a:rPr lang="en-GB" sz="3600" dirty="0" err="1"/>
              <a:t>versionFeedback</a:t>
            </a:r>
            <a:r>
              <a:rPr lang="en-GB" sz="3600" dirty="0"/>
              <a:t> from Young Epilepsy group</a:t>
            </a:r>
          </a:p>
          <a:p>
            <a:endParaRPr lang="en-GB" sz="3600" dirty="0"/>
          </a:p>
          <a:p>
            <a:endParaRPr lang="en-GB" dirty="0"/>
          </a:p>
        </p:txBody>
      </p:sp>
      <p:sp>
        <p:nvSpPr>
          <p:cNvPr id="17" name="Oval Callout 16"/>
          <p:cNvSpPr/>
          <p:nvPr/>
        </p:nvSpPr>
        <p:spPr>
          <a:xfrm>
            <a:off x="7536823" y="4996269"/>
            <a:ext cx="2103160" cy="1700032"/>
          </a:xfrm>
          <a:prstGeom prst="wedgeEllipseCallout">
            <a:avLst>
              <a:gd name="adj1" fmla="val 37242"/>
              <a:gd name="adj2" fmla="val -8915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“We went through </a:t>
            </a:r>
            <a:r>
              <a:rPr lang="en-GB" sz="900" dirty="0" err="1"/>
              <a:t>CheCC</a:t>
            </a:r>
            <a:r>
              <a:rPr lang="en-GB" sz="900" dirty="0"/>
              <a:t> form together. It helped spotlight what were thought to be minor longstanding issues about social anxiety and routines noted from about 4 years which were having a real impact.” Parent 15 year old with anxiety and possible features of ASD &amp; ADHD</a:t>
            </a:r>
          </a:p>
        </p:txBody>
      </p:sp>
      <p:sp>
        <p:nvSpPr>
          <p:cNvPr id="18" name="Oval Callout 17"/>
          <p:cNvSpPr/>
          <p:nvPr/>
        </p:nvSpPr>
        <p:spPr>
          <a:xfrm>
            <a:off x="7801517" y="2277399"/>
            <a:ext cx="1429408" cy="1151601"/>
          </a:xfrm>
          <a:prstGeom prst="wedgeEllipseCallout">
            <a:avLst>
              <a:gd name="adj1" fmla="val 52521"/>
              <a:gd name="adj2" fmla="val 815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“I </a:t>
            </a:r>
            <a:r>
              <a:rPr lang="en-GB" sz="900" dirty="0"/>
              <a:t>wish I had this when my child started nursery” </a:t>
            </a:r>
          </a:p>
          <a:p>
            <a:pPr algn="ctr"/>
            <a:r>
              <a:rPr lang="en-GB" sz="900" dirty="0"/>
              <a:t>Parent of child with SCN1a epilepsy now a teenager</a:t>
            </a:r>
          </a:p>
        </p:txBody>
      </p:sp>
      <p:sp>
        <p:nvSpPr>
          <p:cNvPr id="19" name="Rounded Rectangular Callout 18"/>
          <p:cNvSpPr/>
          <p:nvPr/>
        </p:nvSpPr>
        <p:spPr>
          <a:xfrm>
            <a:off x="8891940" y="1011715"/>
            <a:ext cx="3184446" cy="807248"/>
          </a:xfrm>
          <a:prstGeom prst="wedgeRoundRectCallout">
            <a:avLst>
              <a:gd name="adj1" fmla="val -5671"/>
              <a:gd name="adj2" fmla="val 150477"/>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“The more people that can use it the quicker the treatment can be accessed….. they can then send the information to the specialist if they are in an area with a long waiting list or very few epilepsy nurses.”  Parent of child with early onset epilepsy, global delay and </a:t>
            </a:r>
            <a:r>
              <a:rPr lang="en-GB" sz="900" dirty="0" err="1"/>
              <a:t>asd</a:t>
            </a:r>
            <a:endParaRPr lang="en-GB" sz="900" dirty="0"/>
          </a:p>
        </p:txBody>
      </p:sp>
      <p:sp>
        <p:nvSpPr>
          <p:cNvPr id="20" name="Content Placeholder 2"/>
          <p:cNvSpPr txBox="1">
            <a:spLocks/>
          </p:cNvSpPr>
          <p:nvPr/>
        </p:nvSpPr>
        <p:spPr>
          <a:xfrm>
            <a:off x="4988542" y="4469614"/>
            <a:ext cx="1380499" cy="2292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a:p>
            <a:endParaRPr lang="en-GB" dirty="0"/>
          </a:p>
          <a:p>
            <a:endParaRPr lang="en-GB" dirty="0"/>
          </a:p>
          <a:p>
            <a:endParaRPr lang="en-GB" dirty="0"/>
          </a:p>
        </p:txBody>
      </p:sp>
      <p:sp>
        <p:nvSpPr>
          <p:cNvPr id="21" name="TextBox 20"/>
          <p:cNvSpPr txBox="1"/>
          <p:nvPr/>
        </p:nvSpPr>
        <p:spPr>
          <a:xfrm>
            <a:off x="5210629" y="4534826"/>
            <a:ext cx="2309734" cy="2031325"/>
          </a:xfrm>
          <a:prstGeom prst="rect">
            <a:avLst/>
          </a:prstGeom>
          <a:solidFill>
            <a:schemeClr val="accent2">
              <a:lumMod val="60000"/>
              <a:lumOff val="40000"/>
            </a:schemeClr>
          </a:solidFill>
        </p:spPr>
        <p:txBody>
          <a:bodyPr wrap="square" rtlCol="0">
            <a:spAutoFit/>
          </a:bodyPr>
          <a:lstStyle/>
          <a:p>
            <a:r>
              <a:rPr lang="en-GB" sz="1400" dirty="0"/>
              <a:t> Formal assessment results</a:t>
            </a:r>
          </a:p>
          <a:p>
            <a:endParaRPr lang="en-GB" sz="1400" dirty="0"/>
          </a:p>
          <a:p>
            <a:r>
              <a:rPr lang="en-GB" sz="1400" dirty="0"/>
              <a:t>5 confirming </a:t>
            </a:r>
            <a:r>
              <a:rPr lang="en-GB" sz="1400" dirty="0" err="1"/>
              <a:t>ld</a:t>
            </a:r>
            <a:r>
              <a:rPr lang="en-GB" sz="1400" dirty="0"/>
              <a:t> , (2 awaited).</a:t>
            </a:r>
          </a:p>
          <a:p>
            <a:endParaRPr lang="en-GB" sz="1400" dirty="0"/>
          </a:p>
          <a:p>
            <a:r>
              <a:rPr lang="en-GB" sz="1400" dirty="0"/>
              <a:t>5 ASD , 2 in progress</a:t>
            </a:r>
          </a:p>
          <a:p>
            <a:endParaRPr lang="en-GB" sz="1400" dirty="0"/>
          </a:p>
          <a:p>
            <a:r>
              <a:rPr lang="en-GB" sz="1400" dirty="0"/>
              <a:t>6 ADHD/ADD</a:t>
            </a:r>
          </a:p>
          <a:p>
            <a:r>
              <a:rPr lang="en-GB" sz="1400" dirty="0"/>
              <a:t>2 DCD both with </a:t>
            </a:r>
            <a:r>
              <a:rPr lang="en-GB" sz="1400" dirty="0" err="1"/>
              <a:t>ld</a:t>
            </a:r>
            <a:r>
              <a:rPr lang="en-GB" sz="1400" dirty="0"/>
              <a:t> or </a:t>
            </a:r>
            <a:r>
              <a:rPr lang="en-GB" sz="1400" dirty="0" err="1"/>
              <a:t>adhd</a:t>
            </a:r>
            <a:endParaRPr lang="en-GB" sz="1400" dirty="0"/>
          </a:p>
          <a:p>
            <a:r>
              <a:rPr lang="en-GB" sz="1400" dirty="0"/>
              <a:t>3 low mood/depression</a:t>
            </a:r>
          </a:p>
        </p:txBody>
      </p:sp>
      <p:graphicFrame>
        <p:nvGraphicFramePr>
          <p:cNvPr id="22" name="Diagram 21"/>
          <p:cNvGraphicFramePr/>
          <p:nvPr>
            <p:extLst>
              <p:ext uri="{D42A27DB-BD31-4B8C-83A1-F6EECF244321}">
                <p14:modId xmlns:p14="http://schemas.microsoft.com/office/powerpoint/2010/main" val="2905013577"/>
              </p:ext>
            </p:extLst>
          </p:nvPr>
        </p:nvGraphicFramePr>
        <p:xfrm>
          <a:off x="2204764" y="4364896"/>
          <a:ext cx="3131106" cy="2501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13" descr="HHFT logo">
            <a:extLst>
              <a:ext uri="{FF2B5EF4-FFF2-40B4-BE49-F238E27FC236}">
                <a16:creationId xmlns:a16="http://schemas.microsoft.com/office/drawing/2014/main" id="{6F8249EB-6162-4F55-8D45-C2A5A927EE45}"/>
              </a:ext>
            </a:extLst>
          </p:cNvPr>
          <p:cNvPicPr/>
          <p:nvPr/>
        </p:nvPicPr>
        <p:blipFill>
          <a:blip r:embed="rId11" cstate="print"/>
          <a:srcRect/>
          <a:stretch>
            <a:fillRect/>
          </a:stretch>
        </p:blipFill>
        <p:spPr bwMode="auto">
          <a:xfrm>
            <a:off x="242775" y="804609"/>
            <a:ext cx="2113505" cy="359303"/>
          </a:xfrm>
          <a:prstGeom prst="rect">
            <a:avLst/>
          </a:prstGeom>
          <a:noFill/>
          <a:ln w="9525">
            <a:noFill/>
            <a:miter lim="800000"/>
            <a:headEnd/>
            <a:tailEnd/>
          </a:ln>
        </p:spPr>
      </p:pic>
      <p:pic>
        <p:nvPicPr>
          <p:cNvPr id="2" name="Bpna ChECC narrative edited">
            <a:hlinkClick r:id="" action="ppaction://media"/>
            <a:extLst>
              <a:ext uri="{FF2B5EF4-FFF2-40B4-BE49-F238E27FC236}">
                <a16:creationId xmlns:a16="http://schemas.microsoft.com/office/drawing/2014/main" id="{A64FC7F3-4EB0-4336-9561-9A2C8604C46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094975" y="3860014"/>
            <a:ext cx="609600" cy="609600"/>
          </a:xfrm>
          <a:prstGeom prst="rect">
            <a:avLst/>
          </a:prstGeom>
        </p:spPr>
      </p:pic>
      <p:pic>
        <p:nvPicPr>
          <p:cNvPr id="8" name="Picture 7">
            <a:extLst>
              <a:ext uri="{FF2B5EF4-FFF2-40B4-BE49-F238E27FC236}">
                <a16:creationId xmlns:a16="http://schemas.microsoft.com/office/drawing/2014/main" id="{CE24256C-B9ED-41B7-969A-CB4CA5F3379E}"/>
              </a:ext>
            </a:extLst>
          </p:cNvPr>
          <p:cNvPicPr>
            <a:picLocks noChangeAspect="1"/>
          </p:cNvPicPr>
          <p:nvPr/>
        </p:nvPicPr>
        <p:blipFill>
          <a:blip r:embed="rId13"/>
          <a:stretch>
            <a:fillRect/>
          </a:stretch>
        </p:blipFill>
        <p:spPr>
          <a:xfrm>
            <a:off x="7842685" y="1375056"/>
            <a:ext cx="745718" cy="749404"/>
          </a:xfrm>
          <a:prstGeom prst="rect">
            <a:avLst/>
          </a:prstGeom>
        </p:spPr>
      </p:pic>
      <p:sp>
        <p:nvSpPr>
          <p:cNvPr id="9" name="TextBox 8">
            <a:extLst>
              <a:ext uri="{FF2B5EF4-FFF2-40B4-BE49-F238E27FC236}">
                <a16:creationId xmlns:a16="http://schemas.microsoft.com/office/drawing/2014/main" id="{CFB19345-634B-4362-B3C3-03D8E187E49A}"/>
              </a:ext>
            </a:extLst>
          </p:cNvPr>
          <p:cNvSpPr txBox="1"/>
          <p:nvPr/>
        </p:nvSpPr>
        <p:spPr>
          <a:xfrm>
            <a:off x="7754312" y="984260"/>
            <a:ext cx="1086294" cy="369332"/>
          </a:xfrm>
          <a:prstGeom prst="rect">
            <a:avLst/>
          </a:prstGeom>
          <a:noFill/>
        </p:spPr>
        <p:txBody>
          <a:bodyPr wrap="square" rtlCol="0">
            <a:spAutoFit/>
          </a:bodyPr>
          <a:lstStyle/>
          <a:p>
            <a:r>
              <a:rPr lang="en-GB" sz="900" dirty="0"/>
              <a:t>HHFT Epilepsy Padlet resource </a:t>
            </a:r>
          </a:p>
        </p:txBody>
      </p:sp>
    </p:spTree>
    <p:extLst>
      <p:ext uri="{BB962C8B-B14F-4D97-AF65-F5344CB8AC3E}">
        <p14:creationId xmlns:p14="http://schemas.microsoft.com/office/powerpoint/2010/main" val="22028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47C3E-D79A-94A4-BF1D-2D7B5D92E06F}"/>
              </a:ext>
            </a:extLst>
          </p:cNvPr>
          <p:cNvSpPr>
            <a:spLocks noGrp="1"/>
          </p:cNvSpPr>
          <p:nvPr>
            <p:ph idx="1"/>
          </p:nvPr>
        </p:nvSpPr>
        <p:spPr>
          <a:xfrm>
            <a:off x="838200" y="569842"/>
            <a:ext cx="10515600" cy="5989983"/>
          </a:xfrm>
        </p:spPr>
        <p:txBody>
          <a:bodyPr>
            <a:normAutofit fontScale="85000" lnSpcReduction="20000"/>
          </a:bodyPr>
          <a:lstStyle/>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41 children had the CHECC completed by their teachers and or SENCOs. </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Emotional or behaviour concerns were reported in 20, </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social interaction and/or communication concerns in 25 , </a:t>
            </a: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attention and concentration 32 and Special Educational Needs in 16. </a:t>
            </a:r>
          </a:p>
          <a:p>
            <a:pPr algn="just">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29 had concerns with the core skills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800" dirty="0">
                <a:effectLst/>
                <a:latin typeface="Calibri" panose="020F0502020204030204" pitchFamily="34" charset="0"/>
                <a:ea typeface="Calibri" panose="020F0502020204030204" pitchFamily="34" charset="0"/>
                <a:cs typeface="Times New Roman" panose="02020603050405020304" pitchFamily="18" charset="0"/>
              </a:rPr>
              <a:t> reading, writing, spelling and/or maths and 22 indicated concerns with overall cognitive skills with 8 indicating that further cognitive evaluation would be helpful. </a:t>
            </a:r>
          </a:p>
          <a:p>
            <a:pPr algn="just">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There were no reported concerns re safety, supervision or care plans in general,. All of the 12 respondents who gave feedback on education CHECC, indicated that it was potentially helpful.. 2 were unclear – though this was an earlier version of the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checkilst</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5269-FFE3-85D7-06C4-D6B7AE0531E8}"/>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D2F724FE-973D-9D46-40B1-BE7190ED553B}"/>
              </a:ext>
            </a:extLst>
          </p:cNvPr>
          <p:cNvGraphicFramePr>
            <a:graphicFrameLocks noGrp="1"/>
          </p:cNvGraphicFramePr>
          <p:nvPr>
            <p:ph idx="1"/>
            <p:extLst>
              <p:ext uri="{D42A27DB-BD31-4B8C-83A1-F6EECF244321}">
                <p14:modId xmlns:p14="http://schemas.microsoft.com/office/powerpoint/2010/main" val="26939941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99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4108F1-0842-49D2-9D40-00ED0CCD8001}"/>
              </a:ext>
            </a:extLst>
          </p:cNvPr>
          <p:cNvPicPr>
            <a:picLocks noChangeAspect="1"/>
          </p:cNvPicPr>
          <p:nvPr/>
        </p:nvPicPr>
        <p:blipFill>
          <a:blip r:embed="rId2">
            <a:duotone>
              <a:prstClr val="black"/>
              <a:schemeClr val="accent6">
                <a:tint val="45000"/>
                <a:satMod val="400000"/>
              </a:schemeClr>
            </a:duotone>
          </a:blip>
          <a:stretch>
            <a:fillRect/>
          </a:stretch>
        </p:blipFill>
        <p:spPr>
          <a:xfrm>
            <a:off x="8225404" y="2719699"/>
            <a:ext cx="3194768" cy="3975182"/>
          </a:xfrm>
          <a:prstGeom prst="rect">
            <a:avLst/>
          </a:prstGeom>
        </p:spPr>
      </p:pic>
      <p:sp>
        <p:nvSpPr>
          <p:cNvPr id="7" name="Oval Callout 17">
            <a:extLst>
              <a:ext uri="{FF2B5EF4-FFF2-40B4-BE49-F238E27FC236}">
                <a16:creationId xmlns:a16="http://schemas.microsoft.com/office/drawing/2014/main" id="{86421BFB-AC95-4B5F-A41B-864DFFF20A87}"/>
              </a:ext>
            </a:extLst>
          </p:cNvPr>
          <p:cNvSpPr/>
          <p:nvPr/>
        </p:nvSpPr>
        <p:spPr>
          <a:xfrm>
            <a:off x="4355760" y="4652010"/>
            <a:ext cx="2795835" cy="2205990"/>
          </a:xfrm>
          <a:prstGeom prst="wedgeEllipseCallout">
            <a:avLst>
              <a:gd name="adj1" fmla="val 15143"/>
              <a:gd name="adj2" fmla="val -7632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wish I had this when my child started nursery” </a:t>
            </a:r>
          </a:p>
          <a:p>
            <a:pPr algn="ctr"/>
            <a:r>
              <a:rPr lang="en-GB" sz="1600" dirty="0"/>
              <a:t>Parent of child with SCN1a epilepsy now a teenager</a:t>
            </a:r>
          </a:p>
        </p:txBody>
      </p:sp>
      <p:pic>
        <p:nvPicPr>
          <p:cNvPr id="8" name="Picture 7">
            <a:extLst>
              <a:ext uri="{FF2B5EF4-FFF2-40B4-BE49-F238E27FC236}">
                <a16:creationId xmlns:a16="http://schemas.microsoft.com/office/drawing/2014/main" id="{41F1AD8B-702E-48C7-B0C3-0A53AAE42E3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64980" y="163119"/>
            <a:ext cx="4788405" cy="2669798"/>
          </a:xfrm>
          <a:prstGeom prst="rect">
            <a:avLst/>
          </a:prstGeom>
          <a:noFill/>
        </p:spPr>
      </p:pic>
      <p:graphicFrame>
        <p:nvGraphicFramePr>
          <p:cNvPr id="9" name="Diagram 8">
            <a:extLst>
              <a:ext uri="{FF2B5EF4-FFF2-40B4-BE49-F238E27FC236}">
                <a16:creationId xmlns:a16="http://schemas.microsoft.com/office/drawing/2014/main" id="{E8905C7B-131D-A3E8-0E25-2BEEB903A0F1}"/>
              </a:ext>
            </a:extLst>
          </p:cNvPr>
          <p:cNvGraphicFramePr/>
          <p:nvPr>
            <p:extLst>
              <p:ext uri="{D42A27DB-BD31-4B8C-83A1-F6EECF244321}">
                <p14:modId xmlns:p14="http://schemas.microsoft.com/office/powerpoint/2010/main" val="403966437"/>
              </p:ext>
            </p:extLst>
          </p:nvPr>
        </p:nvGraphicFramePr>
        <p:xfrm>
          <a:off x="4933627" y="221009"/>
          <a:ext cx="4238171" cy="39751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Chart 9">
            <a:extLst>
              <a:ext uri="{FF2B5EF4-FFF2-40B4-BE49-F238E27FC236}">
                <a16:creationId xmlns:a16="http://schemas.microsoft.com/office/drawing/2014/main" id="{2E849F9E-1F64-A9A4-925D-C613D0029B97}"/>
              </a:ext>
            </a:extLst>
          </p:cNvPr>
          <p:cNvGraphicFramePr/>
          <p:nvPr>
            <p:extLst>
              <p:ext uri="{D42A27DB-BD31-4B8C-83A1-F6EECF244321}">
                <p14:modId xmlns:p14="http://schemas.microsoft.com/office/powerpoint/2010/main" val="1842497311"/>
              </p:ext>
            </p:extLst>
          </p:nvPr>
        </p:nvGraphicFramePr>
        <p:xfrm>
          <a:off x="436932" y="2980104"/>
          <a:ext cx="3739703" cy="3343811"/>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0">
            <a:extLst>
              <a:ext uri="{FF2B5EF4-FFF2-40B4-BE49-F238E27FC236}">
                <a16:creationId xmlns:a16="http://schemas.microsoft.com/office/drawing/2014/main" id="{EA6F3C82-EA6B-CC97-4BB0-BB08AEF16B9B}"/>
              </a:ext>
            </a:extLst>
          </p:cNvPr>
          <p:cNvSpPr txBox="1"/>
          <p:nvPr/>
        </p:nvSpPr>
        <p:spPr>
          <a:xfrm>
            <a:off x="9362720" y="472668"/>
            <a:ext cx="2631762" cy="2031325"/>
          </a:xfrm>
          <a:prstGeom prst="rect">
            <a:avLst/>
          </a:prstGeom>
          <a:solidFill>
            <a:schemeClr val="accent2">
              <a:lumMod val="60000"/>
              <a:lumOff val="40000"/>
            </a:schemeClr>
          </a:solidFill>
        </p:spPr>
        <p:txBody>
          <a:bodyPr wrap="square" rtlCol="0">
            <a:spAutoFit/>
          </a:bodyPr>
          <a:lstStyle/>
          <a:p>
            <a:r>
              <a:rPr lang="en-GB" sz="1400" dirty="0"/>
              <a:t> Formal assessment results</a:t>
            </a:r>
          </a:p>
          <a:p>
            <a:endParaRPr lang="en-GB" sz="1400" dirty="0"/>
          </a:p>
          <a:p>
            <a:r>
              <a:rPr lang="en-GB" sz="1400" dirty="0"/>
              <a:t>5 confirming </a:t>
            </a:r>
            <a:r>
              <a:rPr lang="en-GB" sz="1400" dirty="0" err="1"/>
              <a:t>ld</a:t>
            </a:r>
            <a:r>
              <a:rPr lang="en-GB" sz="1400" dirty="0"/>
              <a:t> , (2 awaited).</a:t>
            </a:r>
          </a:p>
          <a:p>
            <a:endParaRPr lang="en-GB" sz="1400" dirty="0"/>
          </a:p>
          <a:p>
            <a:r>
              <a:rPr lang="en-GB" sz="1400" dirty="0"/>
              <a:t>5 ASD , 2 in progress</a:t>
            </a:r>
          </a:p>
          <a:p>
            <a:endParaRPr lang="en-GB" sz="1400" dirty="0"/>
          </a:p>
          <a:p>
            <a:r>
              <a:rPr lang="en-GB" sz="1400" dirty="0"/>
              <a:t>6 ADHD/ADD</a:t>
            </a:r>
          </a:p>
          <a:p>
            <a:r>
              <a:rPr lang="en-GB" sz="1400" dirty="0"/>
              <a:t>2 DCD both with </a:t>
            </a:r>
            <a:r>
              <a:rPr lang="en-GB" sz="1400" dirty="0" err="1"/>
              <a:t>ld</a:t>
            </a:r>
            <a:r>
              <a:rPr lang="en-GB" sz="1400" dirty="0"/>
              <a:t> or </a:t>
            </a:r>
            <a:r>
              <a:rPr lang="en-GB" sz="1400" dirty="0" err="1"/>
              <a:t>adhd</a:t>
            </a:r>
            <a:endParaRPr lang="en-GB" sz="1400" dirty="0"/>
          </a:p>
          <a:p>
            <a:r>
              <a:rPr lang="en-GB" sz="1400" dirty="0"/>
              <a:t>3 low mood/depression</a:t>
            </a:r>
          </a:p>
        </p:txBody>
      </p:sp>
    </p:spTree>
    <p:extLst>
      <p:ext uri="{BB962C8B-B14F-4D97-AF65-F5344CB8AC3E}">
        <p14:creationId xmlns:p14="http://schemas.microsoft.com/office/powerpoint/2010/main" val="126274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2A21-295F-46EE-9110-8C6EA8FF70C1}"/>
              </a:ext>
            </a:extLst>
          </p:cNvPr>
          <p:cNvSpPr>
            <a:spLocks noGrp="1"/>
          </p:cNvSpPr>
          <p:nvPr>
            <p:ph type="title"/>
          </p:nvPr>
        </p:nvSpPr>
        <p:spPr/>
        <p:txBody>
          <a:bodyPr/>
          <a:lstStyle/>
          <a:p>
            <a:r>
              <a:rPr lang="en-GB" dirty="0"/>
              <a:t>8 </a:t>
            </a:r>
            <a:r>
              <a:rPr lang="en-GB" dirty="0" err="1"/>
              <a:t>yo</a:t>
            </a:r>
            <a:r>
              <a:rPr lang="en-GB" dirty="0"/>
              <a:t> male cp</a:t>
            </a:r>
          </a:p>
        </p:txBody>
      </p:sp>
      <p:sp>
        <p:nvSpPr>
          <p:cNvPr id="3" name="Content Placeholder 2">
            <a:extLst>
              <a:ext uri="{FF2B5EF4-FFF2-40B4-BE49-F238E27FC236}">
                <a16:creationId xmlns:a16="http://schemas.microsoft.com/office/drawing/2014/main" id="{E1700347-C549-4594-869F-6E4A63A01F3F}"/>
              </a:ext>
            </a:extLst>
          </p:cNvPr>
          <p:cNvSpPr>
            <a:spLocks noGrp="1"/>
          </p:cNvSpPr>
          <p:nvPr>
            <p:ph idx="1"/>
          </p:nvPr>
        </p:nvSpPr>
        <p:spPr/>
        <p:txBody>
          <a:bodyPr>
            <a:normAutofit fontScale="92500" lnSpcReduction="10000"/>
          </a:bodyPr>
          <a:lstStyle/>
          <a:p>
            <a:r>
              <a:rPr lang="en-GB" dirty="0"/>
              <a:t>Bilateral </a:t>
            </a:r>
            <a:r>
              <a:rPr lang="en-GB" dirty="0" err="1"/>
              <a:t>pvl</a:t>
            </a:r>
            <a:r>
              <a:rPr lang="en-GB" dirty="0"/>
              <a:t> and </a:t>
            </a:r>
            <a:r>
              <a:rPr lang="en-GB" dirty="0" err="1"/>
              <a:t>Mts</a:t>
            </a:r>
            <a:endParaRPr lang="en-GB" dirty="0"/>
          </a:p>
          <a:p>
            <a:r>
              <a:rPr lang="en-GB" dirty="0"/>
              <a:t>Seizure stable 1.5 years</a:t>
            </a:r>
          </a:p>
          <a:p>
            <a:r>
              <a:rPr lang="en-GB" dirty="0"/>
              <a:t>Transition y6 to </a:t>
            </a:r>
            <a:r>
              <a:rPr lang="en-GB" dirty="0" err="1"/>
              <a:t>yr</a:t>
            </a:r>
            <a:r>
              <a:rPr lang="en-GB" dirty="0"/>
              <a:t> 7 difficult</a:t>
            </a:r>
          </a:p>
          <a:p>
            <a:r>
              <a:rPr lang="en-GB" dirty="0"/>
              <a:t>Increased seizures focal motor circling arm, unilateral face twitching, </a:t>
            </a:r>
            <a:r>
              <a:rPr lang="en-GB" dirty="0" err="1"/>
              <a:t>abdo</a:t>
            </a:r>
            <a:r>
              <a:rPr lang="en-GB" dirty="0"/>
              <a:t> aura</a:t>
            </a:r>
          </a:p>
          <a:p>
            <a:r>
              <a:rPr lang="en-GB" dirty="0"/>
              <a:t>24hr </a:t>
            </a:r>
            <a:r>
              <a:rPr lang="en-GB" dirty="0" err="1"/>
              <a:t>eeg</a:t>
            </a:r>
            <a:r>
              <a:rPr lang="en-GB" dirty="0"/>
              <a:t> – </a:t>
            </a:r>
            <a:r>
              <a:rPr lang="en-GB" dirty="0" err="1"/>
              <a:t>abdo</a:t>
            </a:r>
            <a:r>
              <a:rPr lang="en-GB" dirty="0"/>
              <a:t> episodes not </a:t>
            </a:r>
            <a:r>
              <a:rPr lang="en-GB" dirty="0" err="1"/>
              <a:t>eeg</a:t>
            </a:r>
            <a:r>
              <a:rPr lang="en-GB" dirty="0"/>
              <a:t> changes but </a:t>
            </a:r>
            <a:r>
              <a:rPr lang="en-GB" dirty="0" err="1"/>
              <a:t>fronto</a:t>
            </a:r>
            <a:r>
              <a:rPr lang="en-GB" dirty="0"/>
              <a:t> temporal changes (previously reported occipital change)</a:t>
            </a:r>
          </a:p>
          <a:p>
            <a:r>
              <a:rPr lang="en-GB" dirty="0" err="1"/>
              <a:t>Cbz</a:t>
            </a:r>
            <a:r>
              <a:rPr lang="en-GB" dirty="0"/>
              <a:t>, lev max</a:t>
            </a:r>
          </a:p>
          <a:p>
            <a:r>
              <a:rPr lang="en-GB" dirty="0"/>
              <a:t>Plan </a:t>
            </a:r>
            <a:r>
              <a:rPr lang="en-GB" dirty="0" err="1"/>
              <a:t>vt</a:t>
            </a:r>
            <a:r>
              <a:rPr lang="en-GB" dirty="0"/>
              <a:t> cess?</a:t>
            </a:r>
          </a:p>
          <a:p>
            <a:r>
              <a:rPr lang="en-GB" dirty="0"/>
              <a:t>Reduce </a:t>
            </a:r>
            <a:r>
              <a:rPr lang="en-GB" dirty="0" err="1"/>
              <a:t>cbz</a:t>
            </a:r>
            <a:r>
              <a:rPr lang="en-GB" dirty="0"/>
              <a:t> ?</a:t>
            </a:r>
            <a:r>
              <a:rPr lang="en-GB" dirty="0" err="1"/>
              <a:t>lmt</a:t>
            </a:r>
            <a:r>
              <a:rPr lang="en-GB" dirty="0"/>
              <a:t>/</a:t>
            </a:r>
            <a:r>
              <a:rPr lang="en-GB" dirty="0" err="1"/>
              <a:t>zns</a:t>
            </a:r>
            <a:r>
              <a:rPr lang="en-GB" dirty="0"/>
              <a:t>/</a:t>
            </a:r>
            <a:r>
              <a:rPr lang="en-GB" dirty="0" err="1"/>
              <a:t>vpa</a:t>
            </a:r>
            <a:endParaRPr lang="en-GB" dirty="0"/>
          </a:p>
          <a:p>
            <a:endParaRPr lang="en-GB" dirty="0"/>
          </a:p>
        </p:txBody>
      </p:sp>
    </p:spTree>
    <p:extLst>
      <p:ext uri="{BB962C8B-B14F-4D97-AF65-F5344CB8AC3E}">
        <p14:creationId xmlns:p14="http://schemas.microsoft.com/office/powerpoint/2010/main" val="353687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D264-DAAB-40DC-ABEB-1E569BCCFE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58A880-894F-4614-BB0E-B19F5E60EA69}"/>
              </a:ext>
            </a:extLst>
          </p:cNvPr>
          <p:cNvSpPr>
            <a:spLocks noGrp="1"/>
          </p:cNvSpPr>
          <p:nvPr>
            <p:ph idx="1"/>
          </p:nvPr>
        </p:nvSpPr>
        <p:spPr/>
        <p:txBody>
          <a:bodyPr>
            <a:normAutofit fontScale="85000" lnSpcReduction="10000"/>
          </a:bodyPr>
          <a:lstStyle/>
          <a:p>
            <a:r>
              <a:rPr lang="en-GB" dirty="0"/>
              <a:t>Sib 7 year old  </a:t>
            </a:r>
            <a:r>
              <a:rPr lang="en-GB" dirty="0" err="1"/>
              <a:t>asd</a:t>
            </a:r>
            <a:r>
              <a:rPr lang="en-GB" dirty="0"/>
              <a:t> </a:t>
            </a:r>
            <a:r>
              <a:rPr lang="en-GB" dirty="0" err="1"/>
              <a:t>assement</a:t>
            </a:r>
            <a:r>
              <a:rPr lang="en-GB" dirty="0"/>
              <a:t> </a:t>
            </a:r>
            <a:r>
              <a:rPr lang="en-GB" dirty="0" err="1"/>
              <a:t>camhs</a:t>
            </a:r>
            <a:r>
              <a:rPr lang="en-GB" dirty="0"/>
              <a:t> –</a:t>
            </a:r>
            <a:r>
              <a:rPr lang="en-GB" dirty="0" err="1"/>
              <a:t>ot</a:t>
            </a:r>
            <a:r>
              <a:rPr lang="en-GB" dirty="0"/>
              <a:t> met awaiting </a:t>
            </a:r>
            <a:r>
              <a:rPr lang="en-GB" dirty="0" err="1"/>
              <a:t>adhd</a:t>
            </a:r>
            <a:r>
              <a:rPr lang="en-GB" dirty="0"/>
              <a:t>,</a:t>
            </a:r>
          </a:p>
          <a:p>
            <a:endParaRPr lang="en-GB" dirty="0"/>
          </a:p>
          <a:p>
            <a:r>
              <a:rPr lang="en-GB" dirty="0"/>
              <a:t>Parent long </a:t>
            </a:r>
            <a:r>
              <a:rPr lang="en-GB" dirty="0" err="1"/>
              <a:t>dw</a:t>
            </a:r>
            <a:r>
              <a:rPr lang="en-GB" dirty="0"/>
              <a:t> </a:t>
            </a:r>
            <a:r>
              <a:rPr lang="en-GB" dirty="0" err="1"/>
              <a:t>paed</a:t>
            </a:r>
            <a:r>
              <a:rPr lang="en-GB" dirty="0"/>
              <a:t> neuro re cess and </a:t>
            </a:r>
            <a:r>
              <a:rPr lang="en-GB" dirty="0" err="1"/>
              <a:t>rx</a:t>
            </a:r>
            <a:endParaRPr lang="en-GB" dirty="0"/>
          </a:p>
          <a:p>
            <a:r>
              <a:rPr lang="en-GB" dirty="0"/>
              <a:t>Follow up to discuss neuro dev </a:t>
            </a:r>
          </a:p>
          <a:p>
            <a:r>
              <a:rPr lang="en-GB" dirty="0"/>
              <a:t>“School asked if he was having autism assessment” Did they send you anything</a:t>
            </a:r>
          </a:p>
          <a:p>
            <a:r>
              <a:rPr lang="en-GB" dirty="0"/>
              <a:t>Academically always behind, always shy, socially immature/awkward, play by self even before epilepsy and during remission period</a:t>
            </a:r>
          </a:p>
          <a:p>
            <a:r>
              <a:rPr lang="en-GB" dirty="0"/>
              <a:t>Time staring school – cluster of seizures with post ictal aura few/week. Even when nil seizures seemed fatigued after school.</a:t>
            </a:r>
          </a:p>
          <a:p>
            <a:endParaRPr lang="en-GB" dirty="0"/>
          </a:p>
          <a:p>
            <a:r>
              <a:rPr lang="en-GB" dirty="0" err="1"/>
              <a:t>Checc</a:t>
            </a:r>
            <a:r>
              <a:rPr lang="en-GB" dirty="0"/>
              <a:t> school Dec 2021</a:t>
            </a:r>
          </a:p>
          <a:p>
            <a:endParaRPr lang="en-GB" dirty="0"/>
          </a:p>
        </p:txBody>
      </p:sp>
    </p:spTree>
    <p:extLst>
      <p:ext uri="{BB962C8B-B14F-4D97-AF65-F5344CB8AC3E}">
        <p14:creationId xmlns:p14="http://schemas.microsoft.com/office/powerpoint/2010/main" val="425649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F0BEC-C7A2-496C-9D22-0B5FE35B0D09}"/>
              </a:ext>
            </a:extLst>
          </p:cNvPr>
          <p:cNvSpPr>
            <a:spLocks noGrp="1"/>
          </p:cNvSpPr>
          <p:nvPr>
            <p:ph idx="1"/>
          </p:nvPr>
        </p:nvSpPr>
        <p:spPr>
          <a:xfrm>
            <a:off x="228600" y="157163"/>
            <a:ext cx="6200775" cy="6515100"/>
          </a:xfrm>
        </p:spPr>
        <p:txBody>
          <a:bodyPr>
            <a:normAutofit fontScale="85000" lnSpcReduction="20000"/>
          </a:bodyPr>
          <a:lstStyle/>
          <a:p>
            <a:r>
              <a:rPr lang="en-GB" dirty="0" err="1"/>
              <a:t>Senco</a:t>
            </a:r>
            <a:r>
              <a:rPr lang="en-GB" dirty="0"/>
              <a:t> name plus email</a:t>
            </a:r>
          </a:p>
          <a:p>
            <a:endParaRPr lang="en-GB" dirty="0"/>
          </a:p>
          <a:p>
            <a:r>
              <a:rPr lang="en-GB" dirty="0"/>
              <a:t>Behaviour </a:t>
            </a:r>
          </a:p>
          <a:p>
            <a:pPr lvl="1"/>
            <a:r>
              <a:rPr lang="en-GB" dirty="0"/>
              <a:t>Anxiety, mood swings, low mood</a:t>
            </a:r>
          </a:p>
          <a:p>
            <a:pPr lvl="1"/>
            <a:r>
              <a:rPr lang="en-GB" dirty="0"/>
              <a:t>Vulnerable and easily led</a:t>
            </a:r>
          </a:p>
          <a:p>
            <a:pPr lvl="1"/>
            <a:endParaRPr lang="en-GB" dirty="0"/>
          </a:p>
          <a:p>
            <a:pPr lvl="1"/>
            <a:r>
              <a:rPr lang="en-GB" dirty="0"/>
              <a:t>Comm and interaction</a:t>
            </a:r>
          </a:p>
          <a:p>
            <a:pPr lvl="2"/>
            <a:r>
              <a:rPr lang="en-GB" dirty="0">
                <a:highlight>
                  <a:srgbClr val="FFFF00"/>
                </a:highlight>
              </a:rPr>
              <a:t>Lack of social chat</a:t>
            </a:r>
          </a:p>
          <a:p>
            <a:pPr lvl="2"/>
            <a:r>
              <a:rPr lang="en-GB" dirty="0">
                <a:highlight>
                  <a:srgbClr val="FFFF00"/>
                </a:highlight>
              </a:rPr>
              <a:t>Difficulties getting on with peers</a:t>
            </a:r>
          </a:p>
          <a:p>
            <a:pPr lvl="2"/>
            <a:r>
              <a:rPr lang="en-GB" dirty="0" err="1">
                <a:highlight>
                  <a:srgbClr val="FFFF00"/>
                </a:highlight>
              </a:rPr>
              <a:t>Ot</a:t>
            </a:r>
            <a:r>
              <a:rPr lang="en-GB" dirty="0">
                <a:highlight>
                  <a:srgbClr val="FFFF00"/>
                </a:highlight>
              </a:rPr>
              <a:t> like change – middle</a:t>
            </a:r>
          </a:p>
          <a:p>
            <a:pPr lvl="2"/>
            <a:endParaRPr lang="en-GB" dirty="0">
              <a:highlight>
                <a:srgbClr val="FFFF00"/>
              </a:highlight>
            </a:endParaRPr>
          </a:p>
          <a:p>
            <a:pPr lvl="2"/>
            <a:r>
              <a:rPr lang="en-GB" dirty="0">
                <a:highlight>
                  <a:srgbClr val="FFFF00"/>
                </a:highlight>
              </a:rPr>
              <a:t>Attn/</a:t>
            </a:r>
            <a:r>
              <a:rPr lang="en-GB" dirty="0" err="1">
                <a:highlight>
                  <a:srgbClr val="FFFF00"/>
                </a:highlight>
              </a:rPr>
              <a:t>conc</a:t>
            </a:r>
            <a:r>
              <a:rPr lang="en-GB" dirty="0">
                <a:highlight>
                  <a:srgbClr val="FFFF00"/>
                </a:highlight>
              </a:rPr>
              <a:t> – </a:t>
            </a:r>
          </a:p>
          <a:p>
            <a:pPr lvl="2"/>
            <a:r>
              <a:rPr lang="en-GB" dirty="0">
                <a:highlight>
                  <a:srgbClr val="FFFF00"/>
                </a:highlight>
              </a:rPr>
              <a:t>Acting as if not heard</a:t>
            </a:r>
          </a:p>
          <a:p>
            <a:pPr lvl="2"/>
            <a:r>
              <a:rPr lang="en-GB" dirty="0">
                <a:highlight>
                  <a:srgbClr val="FFFF00"/>
                </a:highlight>
              </a:rPr>
              <a:t>Impulsivity/butting in</a:t>
            </a:r>
          </a:p>
          <a:p>
            <a:pPr lvl="2"/>
            <a:endParaRPr lang="en-GB" dirty="0"/>
          </a:p>
          <a:p>
            <a:pPr lvl="2"/>
            <a:r>
              <a:rPr lang="en-GB" dirty="0"/>
              <a:t>School difficulties – </a:t>
            </a:r>
            <a:r>
              <a:rPr lang="en-GB" dirty="0" err="1"/>
              <a:t>r,w,s,m,breaks,friendships</a:t>
            </a:r>
            <a:endParaRPr lang="en-GB" dirty="0"/>
          </a:p>
          <a:p>
            <a:pPr lvl="2"/>
            <a:r>
              <a:rPr lang="en-GB" dirty="0"/>
              <a:t>Has SEN support with pupil plan and medical care plan (midazolam)</a:t>
            </a:r>
          </a:p>
          <a:p>
            <a:pPr lvl="2"/>
            <a:r>
              <a:rPr lang="en-GB" dirty="0"/>
              <a:t>Cats year 6 </a:t>
            </a:r>
          </a:p>
          <a:p>
            <a:pPr lvl="2"/>
            <a:r>
              <a:rPr lang="en-GB" dirty="0"/>
              <a:t>Verbal 78</a:t>
            </a:r>
          </a:p>
          <a:p>
            <a:pPr lvl="2"/>
            <a:r>
              <a:rPr lang="en-GB" dirty="0"/>
              <a:t>Non verbal 81</a:t>
            </a:r>
          </a:p>
          <a:p>
            <a:pPr lvl="2"/>
            <a:r>
              <a:rPr lang="en-GB" dirty="0" err="1"/>
              <a:t>Quantative</a:t>
            </a:r>
            <a:r>
              <a:rPr lang="en-GB" dirty="0"/>
              <a:t> r 91</a:t>
            </a:r>
          </a:p>
          <a:p>
            <a:pPr lvl="2"/>
            <a:r>
              <a:rPr lang="en-GB" dirty="0"/>
              <a:t>Spatial 63</a:t>
            </a:r>
          </a:p>
        </p:txBody>
      </p:sp>
      <p:sp>
        <p:nvSpPr>
          <p:cNvPr id="4" name="Content Placeholder 2">
            <a:extLst>
              <a:ext uri="{FF2B5EF4-FFF2-40B4-BE49-F238E27FC236}">
                <a16:creationId xmlns:a16="http://schemas.microsoft.com/office/drawing/2014/main" id="{7CC3FD02-8DCB-4CA2-B56F-1AC9ABBDECB8}"/>
              </a:ext>
            </a:extLst>
          </p:cNvPr>
          <p:cNvSpPr txBox="1">
            <a:spLocks/>
          </p:cNvSpPr>
          <p:nvPr/>
        </p:nvSpPr>
        <p:spPr>
          <a:xfrm>
            <a:off x="6753225" y="1410494"/>
            <a:ext cx="4633913"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F0000"/>
                </a:solidFill>
              </a:rPr>
              <a:t>Memory</a:t>
            </a:r>
          </a:p>
          <a:p>
            <a:r>
              <a:rPr lang="en-GB" dirty="0">
                <a:solidFill>
                  <a:srgbClr val="FF0000"/>
                </a:solidFill>
              </a:rPr>
              <a:t>No concerns re epilepsy care /support, school trips, managing seizure/staff training</a:t>
            </a:r>
          </a:p>
          <a:p>
            <a:endParaRPr lang="en-GB" dirty="0">
              <a:solidFill>
                <a:srgbClr val="FF0000"/>
              </a:solidFill>
            </a:endParaRPr>
          </a:p>
          <a:p>
            <a:r>
              <a:rPr lang="en-GB" dirty="0">
                <a:solidFill>
                  <a:srgbClr val="FF0000"/>
                </a:solidFill>
              </a:rPr>
              <a:t>7/8 barrier to participation</a:t>
            </a:r>
          </a:p>
          <a:p>
            <a:endParaRPr lang="en-GB" dirty="0"/>
          </a:p>
          <a:p>
            <a:r>
              <a:rPr lang="en-GB" dirty="0">
                <a:highlight>
                  <a:srgbClr val="FFFF00"/>
                </a:highlight>
              </a:rPr>
              <a:t>Top 3</a:t>
            </a:r>
          </a:p>
          <a:p>
            <a:r>
              <a:rPr lang="en-GB" dirty="0">
                <a:highlight>
                  <a:srgbClr val="FFFF00"/>
                </a:highlight>
              </a:rPr>
              <a:t>Social communication </a:t>
            </a:r>
          </a:p>
          <a:p>
            <a:r>
              <a:rPr lang="en-GB" dirty="0">
                <a:highlight>
                  <a:srgbClr val="FFFF00"/>
                </a:highlight>
              </a:rPr>
              <a:t>Understanding of needs and difficulties and what relate to </a:t>
            </a:r>
            <a:r>
              <a:rPr lang="en-GB" dirty="0" err="1">
                <a:highlight>
                  <a:srgbClr val="FFFF00"/>
                </a:highlight>
              </a:rPr>
              <a:t>seizurres</a:t>
            </a:r>
            <a:r>
              <a:rPr lang="en-GB" dirty="0">
                <a:highlight>
                  <a:srgbClr val="FFFF00"/>
                </a:highlight>
              </a:rPr>
              <a:t>, meds, anxiety, sleep</a:t>
            </a:r>
          </a:p>
          <a:p>
            <a:r>
              <a:rPr lang="en-GB" dirty="0">
                <a:highlight>
                  <a:srgbClr val="FFFF00"/>
                </a:highlight>
              </a:rPr>
              <a:t>Referral to </a:t>
            </a:r>
            <a:r>
              <a:rPr lang="en-GB" dirty="0" err="1">
                <a:highlight>
                  <a:srgbClr val="FFFF00"/>
                </a:highlight>
              </a:rPr>
              <a:t>ot</a:t>
            </a:r>
            <a:endParaRPr lang="en-GB" dirty="0">
              <a:highlight>
                <a:srgbClr val="FFFF00"/>
              </a:highlight>
            </a:endParaRPr>
          </a:p>
        </p:txBody>
      </p:sp>
    </p:spTree>
    <p:extLst>
      <p:ext uri="{BB962C8B-B14F-4D97-AF65-F5344CB8AC3E}">
        <p14:creationId xmlns:p14="http://schemas.microsoft.com/office/powerpoint/2010/main" val="324222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D54EFD0-2F30-9E6A-345B-D367525C942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2000" dirty="0"/>
              <a:t>https://www.england.nhs.uk/wp-content/uploads/2013/06/e09-paedi-neurodisability.pdf</a:t>
            </a:r>
            <a:br>
              <a:rPr lang="en-GB" altLang="en-US" dirty="0"/>
            </a:br>
            <a:endParaRPr lang="en-GB" altLang="en-US" dirty="0"/>
          </a:p>
        </p:txBody>
      </p:sp>
      <p:pic>
        <p:nvPicPr>
          <p:cNvPr id="86019" name="Content Placeholder 4">
            <a:extLst>
              <a:ext uri="{FF2B5EF4-FFF2-40B4-BE49-F238E27FC236}">
                <a16:creationId xmlns:a16="http://schemas.microsoft.com/office/drawing/2014/main" id="{F461B87A-3CC6-8C3A-5EE5-61333D43A6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109" y="4129084"/>
            <a:ext cx="4891631" cy="1486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a:extLst>
              <a:ext uri="{FF2B5EF4-FFF2-40B4-BE49-F238E27FC236}">
                <a16:creationId xmlns:a16="http://schemas.microsoft.com/office/drawing/2014/main" id="{D6A7BE4C-002A-65C6-6C29-538E52D81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57" y="1090526"/>
            <a:ext cx="6793394" cy="218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9C20E73-215B-76F6-0A19-523EAE7AE324}"/>
              </a:ext>
            </a:extLst>
          </p:cNvPr>
          <p:cNvSpPr txBox="1"/>
          <p:nvPr/>
        </p:nvSpPr>
        <p:spPr>
          <a:xfrm>
            <a:off x="9218780" y="1414511"/>
            <a:ext cx="2654188" cy="769441"/>
          </a:xfrm>
          <a:prstGeom prst="rect">
            <a:avLst/>
          </a:prstGeom>
          <a:noFill/>
        </p:spPr>
        <p:txBody>
          <a:bodyPr wrap="none" rtlCol="0">
            <a:spAutoFit/>
          </a:bodyPr>
          <a:lstStyle/>
          <a:p>
            <a:r>
              <a:rPr lang="en-GB" sz="4400" dirty="0"/>
              <a:t>DESSCRIBE</a:t>
            </a:r>
          </a:p>
        </p:txBody>
      </p:sp>
      <p:pic>
        <p:nvPicPr>
          <p:cNvPr id="3" name="Content Placeholder 3">
            <a:extLst>
              <a:ext uri="{FF2B5EF4-FFF2-40B4-BE49-F238E27FC236}">
                <a16:creationId xmlns:a16="http://schemas.microsoft.com/office/drawing/2014/main" id="{2BE67BB5-CB15-8ABB-BB90-6A41A6DDD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525" y="2632910"/>
            <a:ext cx="5284475" cy="40822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4EF52-BE59-4A0F-BCD7-F9CBD4281224}"/>
              </a:ext>
            </a:extLst>
          </p:cNvPr>
          <p:cNvSpPr>
            <a:spLocks noGrp="1"/>
          </p:cNvSpPr>
          <p:nvPr>
            <p:ph idx="1"/>
          </p:nvPr>
        </p:nvSpPr>
        <p:spPr/>
        <p:txBody>
          <a:bodyPr>
            <a:normAutofit fontScale="85000" lnSpcReduction="20000"/>
          </a:bodyPr>
          <a:lstStyle/>
          <a:p>
            <a:r>
              <a:rPr lang="en-GB" dirty="0"/>
              <a:t>Comments</a:t>
            </a:r>
          </a:p>
          <a:p>
            <a:r>
              <a:rPr lang="en-GB" dirty="0"/>
              <a:t>Useful. Length – just right</a:t>
            </a:r>
          </a:p>
          <a:p>
            <a:r>
              <a:rPr lang="en-GB" dirty="0"/>
              <a:t>When – before appointment</a:t>
            </a:r>
          </a:p>
          <a:p>
            <a:r>
              <a:rPr lang="en-GB" dirty="0"/>
              <a:t>Completion preference paper , weblink, app – website</a:t>
            </a:r>
          </a:p>
          <a:p>
            <a:endParaRPr lang="en-GB" dirty="0"/>
          </a:p>
          <a:p>
            <a:r>
              <a:rPr lang="en-GB" dirty="0"/>
              <a:t>Expectations support, suggestions, possible cog assessment</a:t>
            </a:r>
          </a:p>
          <a:p>
            <a:endParaRPr lang="en-GB" dirty="0"/>
          </a:p>
          <a:p>
            <a:r>
              <a:rPr lang="en-GB" dirty="0"/>
              <a:t>Plan </a:t>
            </a:r>
            <a:r>
              <a:rPr lang="en-GB" dirty="0" err="1"/>
              <a:t>ados</a:t>
            </a:r>
            <a:r>
              <a:rPr lang="en-GB" dirty="0"/>
              <a:t>, nice </a:t>
            </a:r>
            <a:r>
              <a:rPr lang="en-GB" dirty="0" err="1"/>
              <a:t>asd</a:t>
            </a:r>
            <a:r>
              <a:rPr lang="en-GB" dirty="0"/>
              <a:t> signs and symptoms, Connors, joint psychology review</a:t>
            </a:r>
          </a:p>
          <a:p>
            <a:r>
              <a:rPr lang="en-GB" i="1" dirty="0"/>
              <a:t>Cog likely by </a:t>
            </a:r>
            <a:r>
              <a:rPr lang="en-GB" i="1" dirty="0" err="1"/>
              <a:t>neuropsych</a:t>
            </a:r>
            <a:r>
              <a:rPr lang="en-GB" i="1" dirty="0"/>
              <a:t> cess. Vt listed</a:t>
            </a:r>
          </a:p>
          <a:p>
            <a:r>
              <a:rPr lang="en-GB" dirty="0" err="1"/>
              <a:t>Ot</a:t>
            </a:r>
            <a:r>
              <a:rPr lang="en-GB" dirty="0"/>
              <a:t> referral</a:t>
            </a:r>
          </a:p>
          <a:p>
            <a:r>
              <a:rPr lang="en-GB" dirty="0"/>
              <a:t>Explain formulation  - likely additional </a:t>
            </a:r>
            <a:r>
              <a:rPr lang="en-GB" dirty="0" err="1"/>
              <a:t>neurodev</a:t>
            </a:r>
            <a:endParaRPr lang="en-GB" dirty="0"/>
          </a:p>
          <a:p>
            <a:endParaRPr lang="en-GB" dirty="0"/>
          </a:p>
        </p:txBody>
      </p:sp>
    </p:spTree>
    <p:extLst>
      <p:ext uri="{BB962C8B-B14F-4D97-AF65-F5344CB8AC3E}">
        <p14:creationId xmlns:p14="http://schemas.microsoft.com/office/powerpoint/2010/main" val="208376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2FB9-6127-4F88-949B-8FA146020019}"/>
              </a:ext>
            </a:extLst>
          </p:cNvPr>
          <p:cNvSpPr>
            <a:spLocks noGrp="1"/>
          </p:cNvSpPr>
          <p:nvPr>
            <p:ph type="title"/>
          </p:nvPr>
        </p:nvSpPr>
        <p:spPr/>
        <p:txBody>
          <a:bodyPr/>
          <a:lstStyle/>
          <a:p>
            <a:r>
              <a:rPr lang="en-GB" dirty="0"/>
              <a:t>6 </a:t>
            </a:r>
            <a:r>
              <a:rPr lang="en-GB" dirty="0" err="1"/>
              <a:t>yo</a:t>
            </a:r>
            <a:r>
              <a:rPr lang="en-GB" dirty="0"/>
              <a:t> female</a:t>
            </a:r>
          </a:p>
        </p:txBody>
      </p:sp>
      <p:sp>
        <p:nvSpPr>
          <p:cNvPr id="3" name="Content Placeholder 2">
            <a:extLst>
              <a:ext uri="{FF2B5EF4-FFF2-40B4-BE49-F238E27FC236}">
                <a16:creationId xmlns:a16="http://schemas.microsoft.com/office/drawing/2014/main" id="{467C2727-EB02-4D4D-A5BC-5A8B7E5A0AF4}"/>
              </a:ext>
            </a:extLst>
          </p:cNvPr>
          <p:cNvSpPr>
            <a:spLocks noGrp="1"/>
          </p:cNvSpPr>
          <p:nvPr>
            <p:ph idx="1"/>
          </p:nvPr>
        </p:nvSpPr>
        <p:spPr/>
        <p:txBody>
          <a:bodyPr/>
          <a:lstStyle/>
          <a:p>
            <a:r>
              <a:rPr lang="en-GB" dirty="0"/>
              <a:t>Scn1a </a:t>
            </a:r>
            <a:r>
              <a:rPr lang="en-GB" dirty="0" err="1"/>
              <a:t>dravets</a:t>
            </a:r>
            <a:endParaRPr lang="en-GB" dirty="0"/>
          </a:p>
          <a:p>
            <a:r>
              <a:rPr lang="en-GB" dirty="0" err="1"/>
              <a:t>Cbd</a:t>
            </a:r>
            <a:r>
              <a:rPr lang="en-GB" dirty="0"/>
              <a:t> weaning</a:t>
            </a:r>
          </a:p>
          <a:p>
            <a:r>
              <a:rPr lang="en-GB" dirty="0"/>
              <a:t>Top, </a:t>
            </a:r>
            <a:r>
              <a:rPr lang="en-GB" dirty="0" err="1"/>
              <a:t>stp</a:t>
            </a:r>
            <a:r>
              <a:rPr lang="en-GB" dirty="0"/>
              <a:t>, </a:t>
            </a:r>
            <a:r>
              <a:rPr lang="en-GB" dirty="0" err="1"/>
              <a:t>clb</a:t>
            </a:r>
            <a:r>
              <a:rPr lang="en-GB" dirty="0"/>
              <a:t>, </a:t>
            </a:r>
          </a:p>
          <a:p>
            <a:r>
              <a:rPr lang="en-GB" dirty="0"/>
              <a:t>To start fenfluramine</a:t>
            </a:r>
          </a:p>
          <a:p>
            <a:endParaRPr lang="en-GB" dirty="0"/>
          </a:p>
          <a:p>
            <a:r>
              <a:rPr lang="en-GB" dirty="0"/>
              <a:t>Jan 2021</a:t>
            </a:r>
          </a:p>
          <a:p>
            <a:r>
              <a:rPr lang="en-GB" dirty="0" err="1"/>
              <a:t>Checc</a:t>
            </a:r>
            <a:endParaRPr lang="en-GB" dirty="0"/>
          </a:p>
          <a:p>
            <a:endParaRPr lang="en-GB" dirty="0"/>
          </a:p>
          <a:p>
            <a:endParaRPr lang="en-GB" dirty="0"/>
          </a:p>
        </p:txBody>
      </p:sp>
    </p:spTree>
    <p:extLst>
      <p:ext uri="{BB962C8B-B14F-4D97-AF65-F5344CB8AC3E}">
        <p14:creationId xmlns:p14="http://schemas.microsoft.com/office/powerpoint/2010/main" val="157400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CA39B4-1CF9-49CD-8312-B0EDA0EAFD8B}"/>
              </a:ext>
            </a:extLst>
          </p:cNvPr>
          <p:cNvPicPr>
            <a:picLocks noChangeAspect="1"/>
          </p:cNvPicPr>
          <p:nvPr/>
        </p:nvPicPr>
        <p:blipFill>
          <a:blip r:embed="rId2"/>
          <a:stretch>
            <a:fillRect/>
          </a:stretch>
        </p:blipFill>
        <p:spPr>
          <a:xfrm>
            <a:off x="1365839" y="8929"/>
            <a:ext cx="4603552" cy="6858000"/>
          </a:xfrm>
          <a:prstGeom prst="rect">
            <a:avLst/>
          </a:prstGeom>
        </p:spPr>
      </p:pic>
      <p:pic>
        <p:nvPicPr>
          <p:cNvPr id="6" name="Picture 5">
            <a:extLst>
              <a:ext uri="{FF2B5EF4-FFF2-40B4-BE49-F238E27FC236}">
                <a16:creationId xmlns:a16="http://schemas.microsoft.com/office/drawing/2014/main" id="{6C80D60B-41F3-4568-AACD-F8AF9B7DC7F8}"/>
              </a:ext>
            </a:extLst>
          </p:cNvPr>
          <p:cNvPicPr>
            <a:picLocks noChangeAspect="1"/>
          </p:cNvPicPr>
          <p:nvPr/>
        </p:nvPicPr>
        <p:blipFill>
          <a:blip r:embed="rId3"/>
          <a:stretch>
            <a:fillRect/>
          </a:stretch>
        </p:blipFill>
        <p:spPr>
          <a:xfrm>
            <a:off x="6712341" y="1494829"/>
            <a:ext cx="5267401" cy="4682134"/>
          </a:xfrm>
          <a:prstGeom prst="rect">
            <a:avLst/>
          </a:prstGeom>
        </p:spPr>
      </p:pic>
    </p:spTree>
    <p:extLst>
      <p:ext uri="{BB962C8B-B14F-4D97-AF65-F5344CB8AC3E}">
        <p14:creationId xmlns:p14="http://schemas.microsoft.com/office/powerpoint/2010/main" val="1534260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16906-1602-4977-A657-3C127D470E1B}"/>
              </a:ext>
            </a:extLst>
          </p:cNvPr>
          <p:cNvSpPr>
            <a:spLocks noGrp="1"/>
          </p:cNvSpPr>
          <p:nvPr>
            <p:ph idx="1"/>
          </p:nvPr>
        </p:nvSpPr>
        <p:spPr>
          <a:xfrm>
            <a:off x="152400" y="266218"/>
            <a:ext cx="11711940" cy="6732270"/>
          </a:xfrm>
        </p:spPr>
        <p:txBody>
          <a:bodyPr>
            <a:normAutofit fontScale="32500" lnSpcReduction="20000"/>
          </a:bodyPr>
          <a:lstStyle/>
          <a:p>
            <a:r>
              <a:rPr lang="en-GB" sz="4300" dirty="0"/>
              <a:t>As this is a draft tool please comment on whether you found this checklist helpful and how?</a:t>
            </a:r>
          </a:p>
          <a:p>
            <a:r>
              <a:rPr lang="en-GB" sz="4300" dirty="0">
                <a:solidFill>
                  <a:srgbClr val="FF0000"/>
                </a:solidFill>
              </a:rPr>
              <a:t>The checklist is helpful as it allows you to identify areas of difficulty in your child and areas which you should perhaps pay more attention too </a:t>
            </a:r>
          </a:p>
          <a:p>
            <a:r>
              <a:rPr lang="en-GB" sz="4300" dirty="0"/>
              <a:t>If you did not feel it was useful at this moment when do you feel is the best time to complete this?</a:t>
            </a:r>
          </a:p>
          <a:p>
            <a:r>
              <a:rPr lang="en-GB" sz="4300" dirty="0">
                <a:solidFill>
                  <a:srgbClr val="FF0000"/>
                </a:solidFill>
              </a:rPr>
              <a:t>Reflecting on some of the early milestones is quite difficult to remember. The questions are quite open and don’t allow for elaboration but it’s a nice starting point. </a:t>
            </a:r>
          </a:p>
          <a:p>
            <a:r>
              <a:rPr lang="en-GB" sz="4300" dirty="0"/>
              <a:t>Was this about right or too short or too lengthy to complete?</a:t>
            </a:r>
          </a:p>
          <a:p>
            <a:r>
              <a:rPr lang="en-GB" sz="4300" dirty="0">
                <a:solidFill>
                  <a:srgbClr val="FF0000"/>
                </a:solidFill>
              </a:rPr>
              <a:t>Yes about the correct length. Any longer and it requires too much time to complete </a:t>
            </a:r>
          </a:p>
          <a:p>
            <a:r>
              <a:rPr lang="en-GB" sz="4300" dirty="0"/>
              <a:t>When do you think this questionnaire would be useful? For example, before the clinic appointment, in the waiting room, after meetings with school, concerns in-between appointments?</a:t>
            </a:r>
          </a:p>
          <a:p>
            <a:r>
              <a:rPr lang="en-GB" sz="4300" dirty="0">
                <a:solidFill>
                  <a:srgbClr val="FF0000"/>
                </a:solidFill>
              </a:rPr>
              <a:t>Before appointments or after concerns raised would be helpful to allow services/hospital/neuro to see gap/problems  in areas that are of importance. Preferably Not whilst waiting for an appointment- it requires too much thought (I certainly don’t have that time whilst watching O in a hospital/unfamiliar setting!) and you wouldn’t think that your answers/responses had been considered if the person just skimmed it during an appointment but if it is used as a discussion tool then it could be helpful prior to an appointment if given to complete before. </a:t>
            </a:r>
          </a:p>
          <a:p>
            <a:r>
              <a:rPr lang="en-GB" sz="4300" dirty="0"/>
              <a:t>How would you like to complete this checklist? For example, on paper, using a website link or app? </a:t>
            </a:r>
          </a:p>
          <a:p>
            <a:r>
              <a:rPr lang="en-GB" sz="4300" dirty="0">
                <a:solidFill>
                  <a:srgbClr val="FF0000"/>
                </a:solidFill>
              </a:rPr>
              <a:t>Through email- open and complete in word as can do on the phone/computer or can print if required. </a:t>
            </a:r>
          </a:p>
          <a:p>
            <a:r>
              <a:rPr lang="en-GB" sz="4300" dirty="0"/>
              <a:t>What are your expectations after completing this?</a:t>
            </a:r>
          </a:p>
          <a:p>
            <a:r>
              <a:rPr lang="en-GB" sz="4300" dirty="0">
                <a:solidFill>
                  <a:srgbClr val="FF0000"/>
                </a:solidFill>
              </a:rPr>
              <a:t>That it is used to highlight gaps in support the child is receiving and highlights areas of difficulty that are on interest and could be early warning signs that a child is going to have difficulty </a:t>
            </a:r>
          </a:p>
          <a:p>
            <a:r>
              <a:rPr lang="en-GB" sz="4300" dirty="0"/>
              <a:t>Do you have any other comments to help us develop this further?</a:t>
            </a:r>
          </a:p>
          <a:p>
            <a:r>
              <a:rPr lang="en-GB" sz="4300" dirty="0"/>
              <a:t>O had continuous evaluation and dialogue revolving around potential ASD symptoms from an early age during epilepsy clinic appointments. This continued with pre school making observation; portage and onto school. </a:t>
            </a:r>
            <a:r>
              <a:rPr lang="en-GB" sz="4300" dirty="0">
                <a:solidFill>
                  <a:srgbClr val="FF0000"/>
                </a:solidFill>
              </a:rPr>
              <a:t>Whilst we didn’t complete this exact check list for the purposes of assessment we have completed similar previously and they’re very helpful in helping to notice the gaps and highlight the areas of difficulty that our children with epilepsy have. Creating a working diagnosis of ASD previously helped to cement the diagnosis received during an ADOS assessment that was requested due to services and people involved with O’s care being aware of the difficulties and Barriers she has faced. The diagnosis is really important to help people better understand O and support her better even though people were already aware that due to her epilepsy/medication/</a:t>
            </a:r>
            <a:r>
              <a:rPr lang="en-GB" sz="4300" dirty="0" err="1">
                <a:solidFill>
                  <a:srgbClr val="FF0000"/>
                </a:solidFill>
              </a:rPr>
              <a:t>dravet</a:t>
            </a:r>
            <a:r>
              <a:rPr lang="en-GB" sz="4300" dirty="0">
                <a:solidFill>
                  <a:srgbClr val="FF0000"/>
                </a:solidFill>
              </a:rPr>
              <a:t> diagnosis  she had lots of </a:t>
            </a:r>
            <a:r>
              <a:rPr lang="en-GB" sz="4300" dirty="0" err="1">
                <a:solidFill>
                  <a:srgbClr val="FF0000"/>
                </a:solidFill>
              </a:rPr>
              <a:t>cormobidities</a:t>
            </a:r>
            <a:r>
              <a:rPr lang="en-GB" sz="4300" dirty="0">
                <a:solidFill>
                  <a:srgbClr val="FF0000"/>
                </a:solidFill>
              </a:rPr>
              <a:t> that made life more difficult for her she could still be seen as being difficult or resistant but there is a reason for that behaviour. </a:t>
            </a:r>
          </a:p>
          <a:p>
            <a:r>
              <a:rPr lang="en-GB" sz="4300" dirty="0">
                <a:solidFill>
                  <a:srgbClr val="FF0000"/>
                </a:solidFill>
              </a:rPr>
              <a:t>Overall, </a:t>
            </a:r>
            <a:r>
              <a:rPr lang="en-GB" sz="4300" dirty="0" err="1">
                <a:solidFill>
                  <a:srgbClr val="FF0000"/>
                </a:solidFill>
              </a:rPr>
              <a:t>Os</a:t>
            </a:r>
            <a:r>
              <a:rPr lang="en-GB" sz="4300" dirty="0">
                <a:solidFill>
                  <a:srgbClr val="FF0000"/>
                </a:solidFill>
              </a:rPr>
              <a:t> development has always been a priority whilst balancing seizures and behaviour/mood/cognitive changes from medication and I have always felt that her development has been prioritised. I feel, perhaps due to covid, it took a long time to get to the point of an ADOS assessment but appreciate the difference in children becomes more obvious the older they get. </a:t>
            </a:r>
          </a:p>
          <a:p>
            <a:endParaRPr lang="en-GB" dirty="0"/>
          </a:p>
          <a:p>
            <a:endParaRPr lang="en-GB" dirty="0"/>
          </a:p>
        </p:txBody>
      </p:sp>
    </p:spTree>
    <p:extLst>
      <p:ext uri="{BB962C8B-B14F-4D97-AF65-F5344CB8AC3E}">
        <p14:creationId xmlns:p14="http://schemas.microsoft.com/office/powerpoint/2010/main" val="14470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51145-3805-455D-91EB-4CB359B9CAD1}"/>
              </a:ext>
            </a:extLst>
          </p:cNvPr>
          <p:cNvSpPr>
            <a:spLocks noGrp="1"/>
          </p:cNvSpPr>
          <p:nvPr>
            <p:ph idx="1"/>
          </p:nvPr>
        </p:nvSpPr>
        <p:spPr>
          <a:xfrm>
            <a:off x="0" y="0"/>
            <a:ext cx="12332970" cy="4351338"/>
          </a:xfrm>
        </p:spPr>
        <p:txBody>
          <a:bodyPr>
            <a:normAutofit fontScale="25000" lnSpcReduction="20000"/>
          </a:bodyPr>
          <a:lstStyle/>
          <a:p>
            <a:pPr marL="0" indent="0">
              <a:buNone/>
            </a:pPr>
            <a:r>
              <a:rPr lang="en-GB" sz="5600" dirty="0"/>
              <a:t>Goal-setting</a:t>
            </a:r>
          </a:p>
          <a:p>
            <a:r>
              <a:rPr lang="en-GB" sz="5600" dirty="0"/>
              <a:t>Of all the concerns listed above, what are your top priorities to work on next?</a:t>
            </a:r>
          </a:p>
          <a:p>
            <a:r>
              <a:rPr lang="en-GB" sz="5600" dirty="0">
                <a:solidFill>
                  <a:srgbClr val="FF0000"/>
                </a:solidFill>
              </a:rPr>
              <a:t>1.	 </a:t>
            </a:r>
            <a:r>
              <a:rPr lang="en-GB" sz="5600" dirty="0" err="1">
                <a:solidFill>
                  <a:srgbClr val="FF0000"/>
                </a:solidFill>
              </a:rPr>
              <a:t>Reslience</a:t>
            </a:r>
            <a:r>
              <a:rPr lang="en-GB" sz="5600" dirty="0">
                <a:solidFill>
                  <a:srgbClr val="FF0000"/>
                </a:solidFill>
              </a:rPr>
              <a:t> and growth mindset</a:t>
            </a:r>
          </a:p>
          <a:p>
            <a:r>
              <a:rPr lang="en-GB" sz="5600" dirty="0">
                <a:solidFill>
                  <a:srgbClr val="FF0000"/>
                </a:solidFill>
              </a:rPr>
              <a:t>2.	  Acquisition of social skills to support interaction</a:t>
            </a:r>
          </a:p>
          <a:p>
            <a:r>
              <a:rPr lang="en-GB" sz="5600" dirty="0">
                <a:solidFill>
                  <a:srgbClr val="FF0000"/>
                </a:solidFill>
              </a:rPr>
              <a:t>3.	Language - receptive and undertaking adult directed tasks </a:t>
            </a:r>
          </a:p>
          <a:p>
            <a:r>
              <a:rPr lang="en-GB" sz="5600" dirty="0"/>
              <a:t>As this is a draft tool please comment on whether you found this checklist helpful and how?</a:t>
            </a:r>
          </a:p>
          <a:p>
            <a:r>
              <a:rPr lang="en-GB" sz="5600" dirty="0">
                <a:solidFill>
                  <a:srgbClr val="FF0000"/>
                </a:solidFill>
              </a:rPr>
              <a:t>Yes</a:t>
            </a:r>
          </a:p>
          <a:p>
            <a:r>
              <a:rPr lang="en-GB" sz="5600" dirty="0"/>
              <a:t>If you did not feel it was useful at this moment when do you feel is the best time to complete this?</a:t>
            </a:r>
          </a:p>
          <a:p>
            <a:endParaRPr lang="en-GB" sz="5600" dirty="0"/>
          </a:p>
          <a:p>
            <a:r>
              <a:rPr lang="en-GB" sz="5600" dirty="0"/>
              <a:t>Was this about right or too short or too lengthy to complete?</a:t>
            </a:r>
          </a:p>
          <a:p>
            <a:r>
              <a:rPr lang="en-GB" sz="5600" dirty="0">
                <a:solidFill>
                  <a:srgbClr val="FF0000"/>
                </a:solidFill>
              </a:rPr>
              <a:t>Fine</a:t>
            </a:r>
          </a:p>
          <a:p>
            <a:r>
              <a:rPr lang="en-GB" sz="5600" dirty="0"/>
              <a:t>When do you think this questionnaire would be useful? For example, before the clinic appointment, in the waiting room, after meetings with school, concerns in-between appointments?</a:t>
            </a:r>
          </a:p>
          <a:p>
            <a:r>
              <a:rPr lang="en-GB" sz="5600" dirty="0">
                <a:solidFill>
                  <a:srgbClr val="FF0000"/>
                </a:solidFill>
              </a:rPr>
              <a:t>N/A</a:t>
            </a:r>
          </a:p>
          <a:p>
            <a:r>
              <a:rPr lang="en-GB" sz="5600" dirty="0"/>
              <a:t>How would you like to complete this checklist? For example, on paper, using a website link or app? </a:t>
            </a:r>
          </a:p>
          <a:p>
            <a:r>
              <a:rPr lang="en-GB" sz="5600" dirty="0">
                <a:solidFill>
                  <a:srgbClr val="FF0000"/>
                </a:solidFill>
              </a:rPr>
              <a:t>Website link</a:t>
            </a:r>
          </a:p>
          <a:p>
            <a:r>
              <a:rPr lang="en-GB" sz="5600" dirty="0"/>
              <a:t>What are your expectations after completing this?</a:t>
            </a:r>
          </a:p>
          <a:p>
            <a:r>
              <a:rPr lang="en-GB" sz="5600" dirty="0">
                <a:solidFill>
                  <a:srgbClr val="FF0000"/>
                </a:solidFill>
              </a:rPr>
              <a:t>Information will be used to inform research</a:t>
            </a:r>
          </a:p>
          <a:p>
            <a:r>
              <a:rPr lang="en-GB" sz="5600" dirty="0"/>
              <a:t>Do you have any other comments to help us develop this further?</a:t>
            </a:r>
          </a:p>
          <a:p>
            <a:r>
              <a:rPr lang="en-GB" sz="5600" dirty="0"/>
              <a:t>For clinicians/epilepsy team. </a:t>
            </a:r>
          </a:p>
          <a:p>
            <a:r>
              <a:rPr lang="en-GB" sz="5600" dirty="0"/>
              <a:t>Do you think you will use this information?  How?</a:t>
            </a:r>
          </a:p>
          <a:p>
            <a:r>
              <a:rPr lang="en-GB" sz="5600" dirty="0">
                <a:solidFill>
                  <a:srgbClr val="FF0000"/>
                </a:solidFill>
              </a:rPr>
              <a:t>For our school records as a snapshot of where the child is.</a:t>
            </a:r>
          </a:p>
          <a:p>
            <a:endParaRPr lang="en-GB" sz="5600" dirty="0"/>
          </a:p>
          <a:p>
            <a:r>
              <a:rPr lang="en-GB" sz="5600" dirty="0"/>
              <a:t>Do you think there will be useful outcomes as a result, such as signposting for further assessment or exploration or support of particular difficulties or conditions?</a:t>
            </a:r>
          </a:p>
          <a:p>
            <a:r>
              <a:rPr lang="en-GB" sz="5600" dirty="0">
                <a:solidFill>
                  <a:srgbClr val="FF0000"/>
                </a:solidFill>
              </a:rPr>
              <a:t>Sign posting would be useful.</a:t>
            </a:r>
          </a:p>
          <a:p>
            <a:endParaRPr lang="en-GB" dirty="0"/>
          </a:p>
        </p:txBody>
      </p:sp>
    </p:spTree>
    <p:extLst>
      <p:ext uri="{BB962C8B-B14F-4D97-AF65-F5344CB8AC3E}">
        <p14:creationId xmlns:p14="http://schemas.microsoft.com/office/powerpoint/2010/main" val="366116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4DE4CEC-1DD8-77F3-368C-3E10F33EE240}"/>
              </a:ext>
            </a:extLst>
          </p:cNvPr>
          <p:cNvSpPr>
            <a:spLocks noGrp="1"/>
          </p:cNvSpPr>
          <p:nvPr>
            <p:ph type="title"/>
          </p:nvPr>
        </p:nvSpPr>
        <p:spPr bwMode="auto">
          <a:xfrm>
            <a:off x="1703388" y="274638"/>
            <a:ext cx="8229600" cy="633412"/>
          </a:xfrm>
        </p:spPr>
        <p:txBody>
          <a:bodyPr vert="horz" wrap="square" lIns="91440" tIns="45720" rIns="91440" bIns="45720" numCol="1" rtlCol="0" anchor="t" anchorCtr="0" compatLnSpc="1">
            <a:prstTxWarp prst="textNoShape">
              <a:avLst/>
            </a:prstTxWarp>
            <a:normAutofit fontScale="90000"/>
          </a:bodyPr>
          <a:lstStyle/>
          <a:p>
            <a:pPr>
              <a:defRPr/>
            </a:pPr>
            <a:r>
              <a:rPr lang="en-GB" altLang="en-US" b="1" dirty="0">
                <a:solidFill>
                  <a:schemeClr val="accent6">
                    <a:lumMod val="10000"/>
                  </a:schemeClr>
                </a:solidFill>
              </a:rPr>
              <a:t>Towards a definition of </a:t>
            </a:r>
            <a:r>
              <a:rPr lang="en-GB" altLang="en-US" b="1" dirty="0" err="1">
                <a:solidFill>
                  <a:schemeClr val="accent6">
                    <a:lumMod val="10000"/>
                  </a:schemeClr>
                </a:solidFill>
              </a:rPr>
              <a:t>neurodisability</a:t>
            </a:r>
            <a:r>
              <a:rPr lang="en-GB" altLang="en-US" b="1" dirty="0">
                <a:solidFill>
                  <a:schemeClr val="accent6">
                    <a:lumMod val="10000"/>
                  </a:schemeClr>
                </a:solidFill>
              </a:rPr>
              <a:t>: a Delphi survey</a:t>
            </a:r>
          </a:p>
        </p:txBody>
      </p:sp>
      <p:sp>
        <p:nvSpPr>
          <p:cNvPr id="18435" name="Content Placeholder 2">
            <a:extLst>
              <a:ext uri="{FF2B5EF4-FFF2-40B4-BE49-F238E27FC236}">
                <a16:creationId xmlns:a16="http://schemas.microsoft.com/office/drawing/2014/main" id="{D3A80D07-E102-0D2F-B5D8-D66493307DAE}"/>
              </a:ext>
            </a:extLst>
          </p:cNvPr>
          <p:cNvSpPr>
            <a:spLocks noGrp="1"/>
          </p:cNvSpPr>
          <p:nvPr>
            <p:ph idx="1"/>
          </p:nvPr>
        </p:nvSpPr>
        <p:spPr bwMode="auto">
          <a:xfrm>
            <a:off x="1935785" y="1682061"/>
            <a:ext cx="8785225" cy="4525963"/>
          </a:xfrm>
        </p:spPr>
        <p:txBody>
          <a:bodyPr vert="horz" wrap="square" lIns="91440" tIns="45720" rIns="91440" bIns="45720" numCol="1" rtlCol="0" anchor="t" anchorCtr="0" compatLnSpc="1">
            <a:prstTxWarp prst="textNoShape">
              <a:avLst/>
            </a:prstTxWarp>
            <a:normAutofit fontScale="62500" lnSpcReduction="20000"/>
          </a:bodyPr>
          <a:lstStyle/>
          <a:p>
            <a:pPr algn="l">
              <a:defRPr/>
            </a:pPr>
            <a:r>
              <a:rPr lang="en-GB" altLang="en-US" sz="1600" dirty="0"/>
              <a:t>Morris C , </a:t>
            </a:r>
            <a:r>
              <a:rPr lang="en-GB" altLang="en-US" sz="1600" dirty="0" err="1"/>
              <a:t>Janssens</a:t>
            </a:r>
            <a:r>
              <a:rPr lang="en-GB" altLang="en-US" sz="1600" dirty="0"/>
              <a:t> A , Tomlinson R , et al  </a:t>
            </a:r>
            <a:r>
              <a:rPr lang="en-GB" altLang="en-US" sz="1600" i="1" dirty="0"/>
              <a:t>Dev Med Child </a:t>
            </a:r>
            <a:r>
              <a:rPr lang="en-GB" altLang="en-US" sz="1600" i="1" dirty="0" err="1"/>
              <a:t>Neurol</a:t>
            </a:r>
            <a:r>
              <a:rPr lang="en-GB" altLang="en-US" sz="1600" i="1" dirty="0"/>
              <a:t> 2013;55:1103–8.</a:t>
            </a:r>
          </a:p>
          <a:p>
            <a:pPr algn="l">
              <a:defRPr/>
            </a:pPr>
            <a:r>
              <a:rPr lang="en-GB" altLang="en-US" sz="1400" i="1" dirty="0">
                <a:hlinkClick r:id="rId2">
                  <a:extLst>
                    <a:ext uri="{A12FA001-AC4F-418D-AE19-62706E023703}">
                      <ahyp:hlinkClr xmlns:ahyp="http://schemas.microsoft.com/office/drawing/2018/hyperlinkcolor" val="tx"/>
                    </a:ext>
                  </a:extLst>
                </a:hlinkClick>
              </a:rPr>
              <a:t>doi:10.1111/dmcn.12218</a:t>
            </a:r>
            <a:r>
              <a:rPr lang="en-GB" altLang="en-US" sz="1400" i="1" dirty="0"/>
              <a:t>    </a:t>
            </a:r>
            <a:r>
              <a:rPr lang="en-GB" altLang="en-US" sz="1400" i="1" dirty="0" err="1"/>
              <a:t>pmid:http</a:t>
            </a:r>
            <a:r>
              <a:rPr lang="en-GB" altLang="en-US" sz="1400" i="1" dirty="0"/>
              <a:t>://www.ncbi.nlm.nih.gov/pubmed/23909744</a:t>
            </a:r>
          </a:p>
          <a:p>
            <a:pPr algn="l">
              <a:defRPr/>
            </a:pPr>
            <a:r>
              <a:rPr lang="en-GB" altLang="en-US" i="1" dirty="0"/>
              <a:t> </a:t>
            </a:r>
            <a:endParaRPr lang="en-GB" altLang="en-US" dirty="0"/>
          </a:p>
          <a:p>
            <a:pPr algn="l">
              <a:defRPr/>
            </a:pPr>
            <a:r>
              <a:rPr lang="en-GB" altLang="en-US" dirty="0"/>
              <a:t>'</a:t>
            </a:r>
            <a:r>
              <a:rPr lang="en-GB" altLang="en-US" dirty="0" err="1"/>
              <a:t>Neurodisability</a:t>
            </a:r>
            <a:r>
              <a:rPr lang="en-GB" altLang="en-US" dirty="0"/>
              <a:t> describes a group of congenital or acquired long-term conditions</a:t>
            </a:r>
          </a:p>
          <a:p>
            <a:pPr algn="l">
              <a:defRPr/>
            </a:pPr>
            <a:endParaRPr lang="en-GB" altLang="en-US" dirty="0"/>
          </a:p>
          <a:p>
            <a:pPr algn="l">
              <a:defRPr/>
            </a:pPr>
            <a:r>
              <a:rPr lang="en-GB" altLang="en-US" dirty="0"/>
              <a:t>Attributed to impairment of the brain and/or neuromuscular system</a:t>
            </a:r>
          </a:p>
          <a:p>
            <a:pPr algn="l">
              <a:defRPr/>
            </a:pPr>
            <a:r>
              <a:rPr lang="en-GB" altLang="en-US" dirty="0"/>
              <a:t>A specific diagnosis may not be identified.</a:t>
            </a:r>
          </a:p>
          <a:p>
            <a:pPr algn="l">
              <a:defRPr/>
            </a:pPr>
            <a:endParaRPr lang="en-GB" altLang="en-US" dirty="0"/>
          </a:p>
          <a:p>
            <a:pPr algn="l">
              <a:defRPr/>
            </a:pPr>
            <a:r>
              <a:rPr lang="en-GB" altLang="en-US" dirty="0"/>
              <a:t>Create functional limitations. </a:t>
            </a:r>
          </a:p>
          <a:p>
            <a:pPr algn="l">
              <a:defRPr/>
            </a:pPr>
            <a:endParaRPr lang="en-GB" altLang="en-US" dirty="0"/>
          </a:p>
          <a:p>
            <a:pPr algn="l">
              <a:defRPr/>
            </a:pPr>
            <a:r>
              <a:rPr lang="en-GB" altLang="en-US" dirty="0"/>
              <a:t>Conditions may vary over time, occur alone or in combination</a:t>
            </a:r>
          </a:p>
          <a:p>
            <a:pPr algn="l">
              <a:defRPr/>
            </a:pPr>
            <a:r>
              <a:rPr lang="en-GB" altLang="en-US" dirty="0"/>
              <a:t>Include a broad range of severity and complexity. </a:t>
            </a:r>
          </a:p>
          <a:p>
            <a:pPr algn="l">
              <a:defRPr/>
            </a:pPr>
            <a:endParaRPr lang="en-GB" altLang="en-US" dirty="0"/>
          </a:p>
          <a:p>
            <a:pPr algn="l">
              <a:defRPr/>
            </a:pPr>
            <a:r>
              <a:rPr lang="en-GB" altLang="en-US" dirty="0"/>
              <a:t>May include difficulties with movement, cognition, hearing and vision, communication, emotion, and behaviour'. </a:t>
            </a:r>
          </a:p>
          <a:p>
            <a:pPr>
              <a:defRPr/>
            </a:pPr>
            <a:endParaRPr lang="en-GB" altLang="en-US" dirty="0"/>
          </a:p>
          <a:p>
            <a:pPr>
              <a:defRPr/>
            </a:pP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4D08-65B9-E9B6-0CCF-AB4746AC8F1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EBA34B7-887C-47E8-3FF2-9ECCFC732568}"/>
              </a:ext>
            </a:extLst>
          </p:cNvPr>
          <p:cNvPicPr>
            <a:picLocks noGrp="1" noChangeAspect="1"/>
          </p:cNvPicPr>
          <p:nvPr>
            <p:ph idx="1"/>
          </p:nvPr>
        </p:nvPicPr>
        <p:blipFill>
          <a:blip r:embed="rId2"/>
          <a:stretch>
            <a:fillRect/>
          </a:stretch>
        </p:blipFill>
        <p:spPr>
          <a:xfrm>
            <a:off x="321366" y="300481"/>
            <a:ext cx="6808304" cy="6192394"/>
          </a:xfrm>
        </p:spPr>
      </p:pic>
      <p:pic>
        <p:nvPicPr>
          <p:cNvPr id="6" name="Content Placeholder 3">
            <a:extLst>
              <a:ext uri="{FF2B5EF4-FFF2-40B4-BE49-F238E27FC236}">
                <a16:creationId xmlns:a16="http://schemas.microsoft.com/office/drawing/2014/main" id="{53FB06A0-7D30-B858-3024-C2FB399B0D38}"/>
              </a:ext>
            </a:extLst>
          </p:cNvPr>
          <p:cNvPicPr>
            <a:picLocks/>
          </p:cNvPicPr>
          <p:nvPr/>
        </p:nvPicPr>
        <p:blipFill>
          <a:blip r:embed="rId3"/>
          <a:stretch>
            <a:fillRect/>
          </a:stretch>
        </p:blipFill>
        <p:spPr>
          <a:xfrm>
            <a:off x="7735957" y="3989301"/>
            <a:ext cx="3617843" cy="2610284"/>
          </a:xfrm>
          <a:prstGeom prst="rect">
            <a:avLst/>
          </a:prstGeom>
        </p:spPr>
      </p:pic>
      <p:pic>
        <p:nvPicPr>
          <p:cNvPr id="7" name="Picture 6">
            <a:extLst>
              <a:ext uri="{FF2B5EF4-FFF2-40B4-BE49-F238E27FC236}">
                <a16:creationId xmlns:a16="http://schemas.microsoft.com/office/drawing/2014/main" id="{1ED84773-17F9-047A-7CA2-17791672EE35}"/>
              </a:ext>
            </a:extLst>
          </p:cNvPr>
          <p:cNvPicPr/>
          <p:nvPr/>
        </p:nvPicPr>
        <p:blipFill>
          <a:blip r:embed="rId4"/>
          <a:stretch>
            <a:fillRect/>
          </a:stretch>
        </p:blipFill>
        <p:spPr>
          <a:xfrm>
            <a:off x="7735957" y="365125"/>
            <a:ext cx="3617843" cy="3344650"/>
          </a:xfrm>
          <a:prstGeom prst="rect">
            <a:avLst/>
          </a:prstGeom>
        </p:spPr>
      </p:pic>
    </p:spTree>
    <p:extLst>
      <p:ext uri="{BB962C8B-B14F-4D97-AF65-F5344CB8AC3E}">
        <p14:creationId xmlns:p14="http://schemas.microsoft.com/office/powerpoint/2010/main" val="243857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3E691A-6AED-43AD-8E5A-296387461011}"/>
              </a:ext>
            </a:extLst>
          </p:cNvPr>
          <p:cNvPicPr>
            <a:picLocks noGrp="1" noChangeAspect="1"/>
          </p:cNvPicPr>
          <p:nvPr>
            <p:ph idx="1"/>
          </p:nvPr>
        </p:nvPicPr>
        <p:blipFill>
          <a:blip r:embed="rId2"/>
          <a:stretch>
            <a:fillRect/>
          </a:stretch>
        </p:blipFill>
        <p:spPr>
          <a:xfrm>
            <a:off x="1046209" y="56056"/>
            <a:ext cx="10099581" cy="2107870"/>
          </a:xfrm>
        </p:spPr>
      </p:pic>
      <p:pic>
        <p:nvPicPr>
          <p:cNvPr id="9" name="Picture 8">
            <a:extLst>
              <a:ext uri="{FF2B5EF4-FFF2-40B4-BE49-F238E27FC236}">
                <a16:creationId xmlns:a16="http://schemas.microsoft.com/office/drawing/2014/main" id="{43AF0C61-FB6F-48E7-8522-57054F67A7E8}"/>
              </a:ext>
            </a:extLst>
          </p:cNvPr>
          <p:cNvPicPr>
            <a:picLocks noChangeAspect="1"/>
          </p:cNvPicPr>
          <p:nvPr/>
        </p:nvPicPr>
        <p:blipFill>
          <a:blip r:embed="rId3"/>
          <a:stretch>
            <a:fillRect/>
          </a:stretch>
        </p:blipFill>
        <p:spPr>
          <a:xfrm>
            <a:off x="268977" y="1950356"/>
            <a:ext cx="6323276" cy="4777242"/>
          </a:xfrm>
          <a:prstGeom prst="rect">
            <a:avLst/>
          </a:prstGeom>
        </p:spPr>
      </p:pic>
      <p:pic>
        <p:nvPicPr>
          <p:cNvPr id="3" name="Picture 2">
            <a:extLst>
              <a:ext uri="{FF2B5EF4-FFF2-40B4-BE49-F238E27FC236}">
                <a16:creationId xmlns:a16="http://schemas.microsoft.com/office/drawing/2014/main" id="{6F3B21D0-A527-97BB-820E-FCFD7EF5C128}"/>
              </a:ext>
            </a:extLst>
          </p:cNvPr>
          <p:cNvPicPr/>
          <p:nvPr/>
        </p:nvPicPr>
        <p:blipFill>
          <a:blip r:embed="rId4"/>
          <a:stretch>
            <a:fillRect/>
          </a:stretch>
        </p:blipFill>
        <p:spPr>
          <a:xfrm>
            <a:off x="6888197" y="2131332"/>
            <a:ext cx="4405993" cy="4257675"/>
          </a:xfrm>
          <a:prstGeom prst="rect">
            <a:avLst/>
          </a:prstGeom>
        </p:spPr>
      </p:pic>
      <p:pic>
        <p:nvPicPr>
          <p:cNvPr id="4" name="Picture 3">
            <a:extLst>
              <a:ext uri="{FF2B5EF4-FFF2-40B4-BE49-F238E27FC236}">
                <a16:creationId xmlns:a16="http://schemas.microsoft.com/office/drawing/2014/main" id="{CE2AA515-A293-1CA2-7F56-08D8C8D4EA6E}"/>
              </a:ext>
            </a:extLst>
          </p:cNvPr>
          <p:cNvPicPr>
            <a:picLocks noChangeAspect="1"/>
          </p:cNvPicPr>
          <p:nvPr/>
        </p:nvPicPr>
        <p:blipFill>
          <a:blip r:embed="rId5"/>
          <a:stretch>
            <a:fillRect/>
          </a:stretch>
        </p:blipFill>
        <p:spPr>
          <a:xfrm>
            <a:off x="8892427" y="5583393"/>
            <a:ext cx="3030596" cy="1144205"/>
          </a:xfrm>
          <a:prstGeom prst="rect">
            <a:avLst/>
          </a:prstGeom>
        </p:spPr>
      </p:pic>
    </p:spTree>
    <p:extLst>
      <p:ext uri="{BB962C8B-B14F-4D97-AF65-F5344CB8AC3E}">
        <p14:creationId xmlns:p14="http://schemas.microsoft.com/office/powerpoint/2010/main" val="6768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7A65B5-BE8F-48A1-80F1-30A999E89ADE}"/>
              </a:ext>
            </a:extLst>
          </p:cNvPr>
          <p:cNvPicPr>
            <a:picLocks noGrp="1" noChangeAspect="1"/>
          </p:cNvPicPr>
          <p:nvPr>
            <p:ph idx="1"/>
          </p:nvPr>
        </p:nvPicPr>
        <p:blipFill>
          <a:blip r:embed="rId2"/>
          <a:stretch>
            <a:fillRect/>
          </a:stretch>
        </p:blipFill>
        <p:spPr>
          <a:xfrm>
            <a:off x="1208688" y="388451"/>
            <a:ext cx="9409782" cy="5871061"/>
          </a:xfrm>
        </p:spPr>
      </p:pic>
    </p:spTree>
    <p:extLst>
      <p:ext uri="{BB962C8B-B14F-4D97-AF65-F5344CB8AC3E}">
        <p14:creationId xmlns:p14="http://schemas.microsoft.com/office/powerpoint/2010/main" val="285907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7DA4-D82F-482C-855B-CA5B8D3298AB}"/>
              </a:ext>
            </a:extLst>
          </p:cNvPr>
          <p:cNvSpPr>
            <a:spLocks noGrp="1"/>
          </p:cNvSpPr>
          <p:nvPr>
            <p:ph type="title"/>
          </p:nvPr>
        </p:nvSpPr>
        <p:spPr>
          <a:xfrm>
            <a:off x="838200" y="178592"/>
            <a:ext cx="10515600" cy="1325563"/>
          </a:xfrm>
        </p:spPr>
        <p:txBody>
          <a:bodyPr/>
          <a:lstStyle/>
          <a:p>
            <a:pPr algn="ctr"/>
            <a:r>
              <a:rPr lang="en-GB" dirty="0"/>
              <a:t>Best practice tariff </a:t>
            </a:r>
          </a:p>
        </p:txBody>
      </p:sp>
      <p:pic>
        <p:nvPicPr>
          <p:cNvPr id="5" name="Content Placeholder 4">
            <a:extLst>
              <a:ext uri="{FF2B5EF4-FFF2-40B4-BE49-F238E27FC236}">
                <a16:creationId xmlns:a16="http://schemas.microsoft.com/office/drawing/2014/main" id="{BBFB8248-4F0C-46DD-82AE-E4979C79C8FD}"/>
              </a:ext>
            </a:extLst>
          </p:cNvPr>
          <p:cNvPicPr>
            <a:picLocks noGrp="1" noChangeAspect="1"/>
          </p:cNvPicPr>
          <p:nvPr>
            <p:ph idx="1"/>
          </p:nvPr>
        </p:nvPicPr>
        <p:blipFill>
          <a:blip r:embed="rId2"/>
          <a:stretch>
            <a:fillRect/>
          </a:stretch>
        </p:blipFill>
        <p:spPr>
          <a:xfrm>
            <a:off x="442161" y="1735137"/>
            <a:ext cx="5320010" cy="4351338"/>
          </a:xfrm>
        </p:spPr>
      </p:pic>
      <p:pic>
        <p:nvPicPr>
          <p:cNvPr id="3" name="Content Placeholder 4">
            <a:extLst>
              <a:ext uri="{FF2B5EF4-FFF2-40B4-BE49-F238E27FC236}">
                <a16:creationId xmlns:a16="http://schemas.microsoft.com/office/drawing/2014/main" id="{6E56DE46-0DA6-6930-EB45-D1A2675A8961}"/>
              </a:ext>
            </a:extLst>
          </p:cNvPr>
          <p:cNvPicPr>
            <a:picLocks noChangeAspect="1"/>
          </p:cNvPicPr>
          <p:nvPr/>
        </p:nvPicPr>
        <p:blipFill>
          <a:blip r:embed="rId3"/>
          <a:stretch>
            <a:fillRect/>
          </a:stretch>
        </p:blipFill>
        <p:spPr>
          <a:xfrm>
            <a:off x="6096000" y="2072594"/>
            <a:ext cx="5857875" cy="3409950"/>
          </a:xfrm>
          <a:prstGeom prst="rect">
            <a:avLst/>
          </a:prstGeom>
        </p:spPr>
      </p:pic>
    </p:spTree>
    <p:extLst>
      <p:ext uri="{BB962C8B-B14F-4D97-AF65-F5344CB8AC3E}">
        <p14:creationId xmlns:p14="http://schemas.microsoft.com/office/powerpoint/2010/main" val="284355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84D7-2971-6E81-D3A1-F2A15F711CAC}"/>
              </a:ext>
            </a:extLst>
          </p:cNvPr>
          <p:cNvSpPr>
            <a:spLocks noGrp="1"/>
          </p:cNvSpPr>
          <p:nvPr>
            <p:ph type="title"/>
          </p:nvPr>
        </p:nvSpPr>
        <p:spPr/>
        <p:txBody>
          <a:bodyPr/>
          <a:lstStyle/>
          <a:p>
            <a:endParaRPr lang="en-GB" dirty="0"/>
          </a:p>
        </p:txBody>
      </p:sp>
      <p:pic>
        <p:nvPicPr>
          <p:cNvPr id="7" name="Picture 6">
            <a:extLst>
              <a:ext uri="{FF2B5EF4-FFF2-40B4-BE49-F238E27FC236}">
                <a16:creationId xmlns:a16="http://schemas.microsoft.com/office/drawing/2014/main" id="{0D54E9A7-3C18-6B39-4D43-53D4B08CDFEF}"/>
              </a:ext>
            </a:extLst>
          </p:cNvPr>
          <p:cNvPicPr>
            <a:picLocks noChangeAspect="1"/>
          </p:cNvPicPr>
          <p:nvPr/>
        </p:nvPicPr>
        <p:blipFill>
          <a:blip r:embed="rId2"/>
          <a:stretch>
            <a:fillRect/>
          </a:stretch>
        </p:blipFill>
        <p:spPr>
          <a:xfrm>
            <a:off x="232857" y="29026"/>
            <a:ext cx="6050566" cy="6799947"/>
          </a:xfrm>
          <a:prstGeom prst="rect">
            <a:avLst/>
          </a:prstGeom>
        </p:spPr>
      </p:pic>
      <p:pic>
        <p:nvPicPr>
          <p:cNvPr id="10" name="Picture 9" descr="Fresh carrots laid on a wooden floor">
            <a:extLst>
              <a:ext uri="{FF2B5EF4-FFF2-40B4-BE49-F238E27FC236}">
                <a16:creationId xmlns:a16="http://schemas.microsoft.com/office/drawing/2014/main" id="{B1E18E98-648B-0A7A-FA26-3FFFD33E1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795" y="474486"/>
            <a:ext cx="3648605" cy="2432403"/>
          </a:xfrm>
          <a:prstGeom prst="rect">
            <a:avLst/>
          </a:prstGeom>
        </p:spPr>
      </p:pic>
      <p:pic>
        <p:nvPicPr>
          <p:cNvPr id="11" name="Content Placeholder 10">
            <a:extLst>
              <a:ext uri="{FF2B5EF4-FFF2-40B4-BE49-F238E27FC236}">
                <a16:creationId xmlns:a16="http://schemas.microsoft.com/office/drawing/2014/main" id="{9BCB241E-2D12-62B5-0530-570A3432B025}"/>
              </a:ext>
            </a:extLst>
          </p:cNvPr>
          <p:cNvPicPr>
            <a:picLocks noGrp="1" noChangeAspect="1"/>
          </p:cNvPicPr>
          <p:nvPr>
            <p:ph idx="1"/>
          </p:nvPr>
        </p:nvPicPr>
        <p:blipFill>
          <a:blip r:embed="rId4"/>
          <a:stretch>
            <a:fillRect/>
          </a:stretch>
        </p:blipFill>
        <p:spPr>
          <a:xfrm>
            <a:off x="7395940" y="3733837"/>
            <a:ext cx="3678460" cy="2637203"/>
          </a:xfrm>
          <a:prstGeom prst="rect">
            <a:avLst/>
          </a:prstGeom>
        </p:spPr>
      </p:pic>
    </p:spTree>
    <p:extLst>
      <p:ext uri="{BB962C8B-B14F-4D97-AF65-F5344CB8AC3E}">
        <p14:creationId xmlns:p14="http://schemas.microsoft.com/office/powerpoint/2010/main" val="381753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E468AC-2B44-F2B9-87EF-1F9A19D35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55" y="860855"/>
            <a:ext cx="10515600" cy="601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179528-575E-0D00-840E-5FD91256F05F}"/>
              </a:ext>
            </a:extLst>
          </p:cNvPr>
          <p:cNvSpPr txBox="1"/>
          <p:nvPr/>
        </p:nvSpPr>
        <p:spPr>
          <a:xfrm>
            <a:off x="3154018" y="371061"/>
            <a:ext cx="5751446" cy="461665"/>
          </a:xfrm>
          <a:prstGeom prst="rect">
            <a:avLst/>
          </a:prstGeom>
          <a:noFill/>
        </p:spPr>
        <p:txBody>
          <a:bodyPr wrap="none" rtlCol="0">
            <a:spAutoFit/>
          </a:bodyPr>
          <a:lstStyle/>
          <a:p>
            <a:r>
              <a:rPr lang="en-GB" sz="2400" dirty="0" err="1"/>
              <a:t>Paed</a:t>
            </a:r>
            <a:r>
              <a:rPr lang="en-GB" sz="2400" dirty="0"/>
              <a:t> epilepsy and </a:t>
            </a:r>
            <a:r>
              <a:rPr lang="en-GB" sz="2400" dirty="0" err="1"/>
              <a:t>paed</a:t>
            </a:r>
            <a:r>
              <a:rPr lang="en-GB" sz="2400" dirty="0"/>
              <a:t>  Neurodisability TFC </a:t>
            </a:r>
          </a:p>
        </p:txBody>
      </p:sp>
    </p:spTree>
    <p:extLst>
      <p:ext uri="{BB962C8B-B14F-4D97-AF65-F5344CB8AC3E}">
        <p14:creationId xmlns:p14="http://schemas.microsoft.com/office/powerpoint/2010/main" val="3738373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29" ma:contentTypeDescription="Create a new document." ma:contentTypeScope="" ma:versionID="7711a3ab40c5e69cb280fa260c1bc0f4">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a1817519dc671bb690c707cb447e5a9"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E:\Shared\Research &amp; Quality Improvement\Clinical Standards &amp; Quality Improvement\5. RCPCH PROJECTS\3. Epilepsy\1. Documents\Round 3 (2017-2021)\RCPCH EQIP\Documents\EQIP 2022-2023\Team projects\Hampshire Hospital NHS Foundation Trust\checc BPEG March 2023 current.pptx</_Source>
    <TaxCatchAll xmlns="19cfbb22-967d-441b-b2d0-56543b08ad7d">
      <Value>2</Value>
      <Value>1</Value>
    </TaxCatchAll>
    <lcf76f155ced4ddcb4097134ff3c332f xmlns="e7b00261-fff3-41e0-a06e-29be7bbb4b90">
      <Terms xmlns="http://schemas.microsoft.com/office/infopath/2007/PartnerControls"/>
    </lcf76f155ced4ddcb4097134ff3c332f>
    <i17683cc25004393bf5e7a85079a67d2 xmlns="19cfbb22-967d-441b-b2d0-56543b08ad7d">
      <Terms xmlns="http://schemas.microsoft.com/office/infopath/2007/PartnerControls"/>
    </i17683cc25004393bf5e7a85079a67d2>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SharedWithUsers xmlns="19cfbb22-967d-441b-b2d0-56543b08ad7d">
      <UserInfo>
        <DisplayName/>
        <AccountId xsi:nil="true"/>
        <AccountType/>
      </UserInfo>
    </SharedWithUsers>
    <MediaLengthInSeconds xmlns="e7b00261-fff3-41e0-a06e-29be7bbb4b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95F5B-C712-4AD5-993C-112DE127B5D5}"/>
</file>

<file path=customXml/itemProps2.xml><?xml version="1.0" encoding="utf-8"?>
<ds:datastoreItem xmlns:ds="http://schemas.openxmlformats.org/officeDocument/2006/customXml" ds:itemID="{96AE684D-44B8-45A5-9F48-3FDA52E613BC}">
  <ds:schemaRefs>
    <ds:schemaRef ds:uri="http://schemas.microsoft.com/office/infopath/2007/PartnerControls"/>
    <ds:schemaRef ds:uri="http://schemas.microsoft.com/office/2006/documentManagement/types"/>
    <ds:schemaRef ds:uri="http://purl.org/dc/elements/1.1/"/>
    <ds:schemaRef ds:uri="57422349-0b3f-4fa7-9193-e5f7be953685"/>
    <ds:schemaRef ds:uri="http://purl.org/dc/terms/"/>
    <ds:schemaRef ds:uri="26c8facb-17eb-4a06-ab0d-fde8fbbb66b0"/>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3543361-43D6-4268-8F66-588AA3A8EE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2039</TotalTime>
  <Words>2556</Words>
  <Application>Microsoft Office PowerPoint</Application>
  <PresentationFormat>Widescreen</PresentationFormat>
  <Paragraphs>249</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Gabriel Whitlingum - Consultant in Paediatric Neurodisability  Evelina London Children’s Hospital/ Hampshire hospitals NHS trust </vt:lpstr>
      <vt:lpstr>https://www.england.nhs.uk/wp-content/uploads/2013/06/e09-paedi-neurodisability.pdf </vt:lpstr>
      <vt:lpstr>Towards a definition of neurodisability: a Delphi survey</vt:lpstr>
      <vt:lpstr>PowerPoint Presentation</vt:lpstr>
      <vt:lpstr>PowerPoint Presentation</vt:lpstr>
      <vt:lpstr>PowerPoint Presentation</vt:lpstr>
      <vt:lpstr>Best practice tariff </vt:lpstr>
      <vt:lpstr>PowerPoint Presentation</vt:lpstr>
      <vt:lpstr>PowerPoint Presentation</vt:lpstr>
      <vt:lpstr>Local resource - Epilepsy (padlet.com) </vt:lpstr>
      <vt:lpstr>PowerPoint Presentation</vt:lpstr>
      <vt:lpstr>CHECC (Child and young person Epilepsy Concerns Checklist) to identify wider needs of epilepsy patients </vt:lpstr>
      <vt:lpstr>PowerPoint Presentation</vt:lpstr>
      <vt:lpstr>PowerPoint Presentation</vt:lpstr>
      <vt:lpstr>PowerPoint Presentation</vt:lpstr>
      <vt:lpstr>PowerPoint Presentation</vt:lpstr>
      <vt:lpstr>8 yo male cp</vt:lpstr>
      <vt:lpstr>PowerPoint Presentation</vt:lpstr>
      <vt:lpstr>PowerPoint Presentation</vt:lpstr>
      <vt:lpstr>PowerPoint Presentation</vt:lpstr>
      <vt:lpstr>6 yo female</vt:lpstr>
      <vt:lpstr>PowerPoint Presentation</vt:lpstr>
      <vt:lpstr>PowerPoint Presentation</vt:lpstr>
      <vt:lpstr>PowerPoint Presentation</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Whitlingum Gabriel</dc:creator>
  <cp:lastModifiedBy>Whitlingum, Gabriel</cp:lastModifiedBy>
  <cp:revision>63</cp:revision>
  <dcterms:created xsi:type="dcterms:W3CDTF">2021-11-19T17:53:29Z</dcterms:created>
  <dcterms:modified xsi:type="dcterms:W3CDTF">2023-03-14T16:32:08Z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61c71a11-d6e0-48cc-a92d-345a98e7e1c3</vt:lpwstr>
  </property>
  <property fmtid="{D5CDD505-2E9C-101B-9397-08002B2CF9AE}" pid="3" name="ContentTypeId">
    <vt:lpwstr>0x010100F73892B6BD4C814D864FE852C6B62926</vt:lpwstr>
  </property>
  <property fmtid="{D5CDD505-2E9C-101B-9397-08002B2CF9AE}" pid="4" name="Order">
    <vt:r8>100</vt:r8>
  </property>
  <property fmtid="{D5CDD505-2E9C-101B-9397-08002B2CF9AE}" pid="5" name="Information type">
    <vt:lpwstr/>
  </property>
  <property fmtid="{D5CDD505-2E9C-101B-9397-08002B2CF9AE}" pid="6" name="Business Function">
    <vt:lpwstr>2;#Quality Improvement|f929b268-8fc1-4432-9c8d-4653c804bdfc</vt:lpwstr>
  </property>
  <property fmtid="{D5CDD505-2E9C-101B-9397-08002B2CF9AE}" pid="7" name="Project/ contract status">
    <vt:lpwstr/>
  </property>
  <property fmtid="{D5CDD505-2E9C-101B-9397-08002B2CF9AE}" pid="8" name="Archive">
    <vt:lpwstr/>
  </property>
  <property fmtid="{D5CDD505-2E9C-101B-9397-08002B2CF9AE}" pid="9" name="Division">
    <vt:lpwstr>1;#Research ＆ Quality Improvement|40ffecb9-eb64-4eb4-bbcd-9ff92017558e</vt:lpwstr>
  </property>
  <property fmtid="{D5CDD505-2E9C-101B-9397-08002B2CF9AE}" pid="10" name="Document status">
    <vt:lpwstr/>
  </property>
  <property fmtid="{D5CDD505-2E9C-101B-9397-08002B2CF9AE}" pid="11" name="_ExtendedDescription">
    <vt:lpwstr/>
  </property>
  <property fmtid="{D5CDD505-2E9C-101B-9397-08002B2CF9AE}" pid="12" name="Business Activity">
    <vt:lpwstr/>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ba13835014884b89bed364837ca9ec39">
    <vt:lpwstr>Audits|ae63694e-9999-473c-882e-084b09c6631d</vt:lpwstr>
  </property>
  <property fmtid="{D5CDD505-2E9C-101B-9397-08002B2CF9AE}" pid="20" name="l9151f26d9d24fb2bafecc2135ce3309">
    <vt:lpwstr>Research ＆ Quality Improvement|c788aced-109f-432d-9368-116094370ebc</vt:lpwstr>
  </property>
  <property fmtid="{D5CDD505-2E9C-101B-9397-08002B2CF9AE}" pid="21" name="TriggerFlowInfo">
    <vt:lpwstr/>
  </property>
  <property fmtid="{D5CDD505-2E9C-101B-9397-08002B2CF9AE}" pid="22" name="MediaServiceImageTags">
    <vt:lpwstr/>
  </property>
</Properties>
</file>