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sldIdLst>
    <p:sldId id="269" r:id="rId5"/>
    <p:sldId id="260" r:id="rId6"/>
    <p:sldId id="258" r:id="rId7"/>
    <p:sldId id="271" r:id="rId8"/>
    <p:sldId id="259" r:id="rId9"/>
    <p:sldId id="261" r:id="rId10"/>
    <p:sldId id="277" r:id="rId11"/>
    <p:sldId id="278" r:id="rId12"/>
    <p:sldId id="263" r:id="rId13"/>
    <p:sldId id="272" r:id="rId14"/>
    <p:sldId id="275" r:id="rId15"/>
    <p:sldId id="264" r:id="rId16"/>
    <p:sldId id="273" r:id="rId17"/>
    <p:sldId id="267" r:id="rId18"/>
    <p:sldId id="268" r:id="rId19"/>
    <p:sldId id="27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698EFF-998C-4497-B767-35332F58EA39}" v="3" dt="2023-06-08T23:03:25.1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snapToGrid="0">
      <p:cViewPr varScale="1">
        <p:scale>
          <a:sx n="64" d="100"/>
          <a:sy n="64" d="100"/>
        </p:scale>
        <p:origin x="656" y="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anie David-Feveck" userId="9e4d456e-893c-4367-b601-72fce04ebd6b" providerId="ADAL" clId="{65698EFF-998C-4497-B767-35332F58EA39}"/>
    <pc:docChg chg="custSel modMainMaster">
      <pc:chgData name="Melanie David-Feveck" userId="9e4d456e-893c-4367-b601-72fce04ebd6b" providerId="ADAL" clId="{65698EFF-998C-4497-B767-35332F58EA39}" dt="2023-06-08T23:03:30.725" v="20" actId="1076"/>
      <pc:docMkLst>
        <pc:docMk/>
      </pc:docMkLst>
      <pc:sldMasterChg chg="modSldLayout">
        <pc:chgData name="Melanie David-Feveck" userId="9e4d456e-893c-4367-b601-72fce04ebd6b" providerId="ADAL" clId="{65698EFF-998C-4497-B767-35332F58EA39}" dt="2023-06-08T23:03:30.725" v="20" actId="1076"/>
        <pc:sldMasterMkLst>
          <pc:docMk/>
          <pc:sldMasterMk cId="1459543932" sldId="2147483648"/>
        </pc:sldMasterMkLst>
        <pc:sldLayoutChg chg="addSp delSp modSp mod">
          <pc:chgData name="Melanie David-Feveck" userId="9e4d456e-893c-4367-b601-72fce04ebd6b" providerId="ADAL" clId="{65698EFF-998C-4497-B767-35332F58EA39}" dt="2023-06-08T23:03:04.090" v="7" actId="1038"/>
          <pc:sldLayoutMkLst>
            <pc:docMk/>
            <pc:sldMasterMk cId="1459543932" sldId="2147483648"/>
            <pc:sldLayoutMk cId="2679288799" sldId="2147483650"/>
          </pc:sldLayoutMkLst>
          <pc:picChg chg="add mod">
            <ac:chgData name="Melanie David-Feveck" userId="9e4d456e-893c-4367-b601-72fce04ebd6b" providerId="ADAL" clId="{65698EFF-998C-4497-B767-35332F58EA39}" dt="2023-06-08T23:03:04.090" v="7" actId="1038"/>
            <ac:picMkLst>
              <pc:docMk/>
              <pc:sldMasterMk cId="1459543932" sldId="2147483648"/>
              <pc:sldLayoutMk cId="2679288799" sldId="2147483650"/>
              <ac:picMk id="7" creationId="{FDAA3B27-1D50-1FBE-C0D1-0823E18AA7C2}"/>
            </ac:picMkLst>
          </pc:picChg>
          <pc:picChg chg="del">
            <ac:chgData name="Melanie David-Feveck" userId="9e4d456e-893c-4367-b601-72fce04ebd6b" providerId="ADAL" clId="{65698EFF-998C-4497-B767-35332F58EA39}" dt="2023-06-08T23:02:56.484" v="1" actId="478"/>
            <ac:picMkLst>
              <pc:docMk/>
              <pc:sldMasterMk cId="1459543932" sldId="2147483648"/>
              <pc:sldLayoutMk cId="2679288799" sldId="2147483650"/>
              <ac:picMk id="16" creationId="{6941E6BA-C394-FEAA-224C-FCCD1D070029}"/>
            </ac:picMkLst>
          </pc:picChg>
        </pc:sldLayoutChg>
        <pc:sldLayoutChg chg="addSp delSp modSp mod">
          <pc:chgData name="Melanie David-Feveck" userId="9e4d456e-893c-4367-b601-72fce04ebd6b" providerId="ADAL" clId="{65698EFF-998C-4497-B767-35332F58EA39}" dt="2023-06-08T23:03:18.153" v="17" actId="1037"/>
          <pc:sldLayoutMkLst>
            <pc:docMk/>
            <pc:sldMasterMk cId="1459543932" sldId="2147483648"/>
            <pc:sldLayoutMk cId="850139319" sldId="2147483652"/>
          </pc:sldLayoutMkLst>
          <pc:picChg chg="add mod">
            <ac:chgData name="Melanie David-Feveck" userId="9e4d456e-893c-4367-b601-72fce04ebd6b" providerId="ADAL" clId="{65698EFF-998C-4497-B767-35332F58EA39}" dt="2023-06-08T23:03:18.153" v="17" actId="1037"/>
            <ac:picMkLst>
              <pc:docMk/>
              <pc:sldMasterMk cId="1459543932" sldId="2147483648"/>
              <pc:sldLayoutMk cId="850139319" sldId="2147483652"/>
              <ac:picMk id="8" creationId="{FDAA3B27-1D50-1FBE-C0D1-0823E18AA7C2}"/>
            </ac:picMkLst>
          </pc:picChg>
          <pc:picChg chg="del">
            <ac:chgData name="Melanie David-Feveck" userId="9e4d456e-893c-4367-b601-72fce04ebd6b" providerId="ADAL" clId="{65698EFF-998C-4497-B767-35332F58EA39}" dt="2023-06-08T23:03:08.669" v="8" actId="478"/>
            <ac:picMkLst>
              <pc:docMk/>
              <pc:sldMasterMk cId="1459543932" sldId="2147483648"/>
              <pc:sldLayoutMk cId="850139319" sldId="2147483652"/>
              <ac:picMk id="17" creationId="{20166D6D-47E0-952B-4F64-20FD4409E872}"/>
            </ac:picMkLst>
          </pc:picChg>
        </pc:sldLayoutChg>
        <pc:sldLayoutChg chg="addSp delSp modSp mod">
          <pc:chgData name="Melanie David-Feveck" userId="9e4d456e-893c-4367-b601-72fce04ebd6b" providerId="ADAL" clId="{65698EFF-998C-4497-B767-35332F58EA39}" dt="2023-06-08T23:03:30.725" v="20" actId="1076"/>
          <pc:sldLayoutMkLst>
            <pc:docMk/>
            <pc:sldMasterMk cId="1459543932" sldId="2147483648"/>
            <pc:sldLayoutMk cId="3680968962" sldId="2147483654"/>
          </pc:sldLayoutMkLst>
          <pc:picChg chg="add mod">
            <ac:chgData name="Melanie David-Feveck" userId="9e4d456e-893c-4367-b601-72fce04ebd6b" providerId="ADAL" clId="{65698EFF-998C-4497-B767-35332F58EA39}" dt="2023-06-08T23:03:30.725" v="20" actId="1076"/>
            <ac:picMkLst>
              <pc:docMk/>
              <pc:sldMasterMk cId="1459543932" sldId="2147483648"/>
              <pc:sldLayoutMk cId="3680968962" sldId="2147483654"/>
              <ac:picMk id="4" creationId="{FDAA3B27-1D50-1FBE-C0D1-0823E18AA7C2}"/>
            </ac:picMkLst>
          </pc:picChg>
          <pc:picChg chg="del">
            <ac:chgData name="Melanie David-Feveck" userId="9e4d456e-893c-4367-b601-72fce04ebd6b" providerId="ADAL" clId="{65698EFF-998C-4497-B767-35332F58EA39}" dt="2023-06-08T23:03:24.019" v="18" actId="478"/>
            <ac:picMkLst>
              <pc:docMk/>
              <pc:sldMasterMk cId="1459543932" sldId="2147483648"/>
              <pc:sldLayoutMk cId="3680968962" sldId="2147483654"/>
              <ac:picMk id="15" creationId="{066DE944-C766-D03B-E80E-03C2C5EC8FF1}"/>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A57FEE-78FD-0F40-BF57-E13930D0CC1F}" type="datetimeFigureOut">
              <a:rPr lang="en-US" smtClean="0"/>
              <a:t>6/9/2023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3E4E24-ED22-AC47-98FF-4EDC8087AB4B}" type="slidenum">
              <a:rPr lang="en-US" smtClean="0"/>
              <a:t>‹#›</a:t>
            </a:fld>
            <a:endParaRPr lang="en-US"/>
          </a:p>
        </p:txBody>
      </p:sp>
    </p:spTree>
    <p:extLst>
      <p:ext uri="{BB962C8B-B14F-4D97-AF65-F5344CB8AC3E}">
        <p14:creationId xmlns:p14="http://schemas.microsoft.com/office/powerpoint/2010/main" val="170115584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126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GB">
                <a:latin typeface="Calibri" charset="0"/>
                <a:ea typeface="MS PGothic" charset="0"/>
              </a:rPr>
              <a:t>Say why you have selected the individuals and what influence they have on your project </a:t>
            </a:r>
          </a:p>
        </p:txBody>
      </p:sp>
      <p:sp>
        <p:nvSpPr>
          <p:cNvPr id="11267"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8EDB12FC-2BFA-A542-B124-86DD58B5E09D}" type="slidenum">
              <a:rPr lang="en-US" sz="1200"/>
              <a:pPr/>
              <a:t>2</a:t>
            </a:fld>
            <a:endParaRPr 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IE">
              <a:latin typeface="Calibri" charset="0"/>
              <a:ea typeface="MS PGothic" charset="0"/>
            </a:endParaRPr>
          </a:p>
        </p:txBody>
      </p:sp>
      <p:sp>
        <p:nvSpPr>
          <p:cNvPr id="25603"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4B53A8F9-2CCE-8144-A968-02D1727FB2C0}" type="slidenum">
              <a:rPr lang="en-US" sz="1200"/>
              <a:pPr/>
              <a:t>14</a:t>
            </a:fld>
            <a:endParaRPr 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7650"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GB">
              <a:latin typeface="Calibri" charset="0"/>
              <a:ea typeface="MS PGothic" charset="0"/>
            </a:endParaRPr>
          </a:p>
        </p:txBody>
      </p:sp>
      <p:sp>
        <p:nvSpPr>
          <p:cNvPr id="27651"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C6E38035-B33B-8D45-889E-5B9583719022}" type="slidenum">
              <a:rPr lang="en-US" sz="1200"/>
              <a:pPr/>
              <a:t>15</a:t>
            </a:fld>
            <a:endParaRPr 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7650"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GB">
              <a:latin typeface="Calibri" charset="0"/>
              <a:ea typeface="MS PGothic" charset="0"/>
            </a:endParaRPr>
          </a:p>
        </p:txBody>
      </p:sp>
      <p:sp>
        <p:nvSpPr>
          <p:cNvPr id="27651"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C6E38035-B33B-8D45-889E-5B9583719022}" type="slidenum">
              <a:rPr lang="en-US" sz="1200"/>
              <a:pPr/>
              <a:t>16</a:t>
            </a:fld>
            <a:endParaRPr lang="en-US" sz="1200"/>
          </a:p>
        </p:txBody>
      </p:sp>
    </p:spTree>
    <p:extLst>
      <p:ext uri="{BB962C8B-B14F-4D97-AF65-F5344CB8AC3E}">
        <p14:creationId xmlns:p14="http://schemas.microsoft.com/office/powerpoint/2010/main" val="2522855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7170"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GB">
                <a:latin typeface="Calibri" charset="0"/>
                <a:ea typeface="MS PGothic" charset="0"/>
              </a:rPr>
              <a:t>Remember how good my when within this project lifetime </a:t>
            </a:r>
          </a:p>
        </p:txBody>
      </p:sp>
      <p:sp>
        <p:nvSpPr>
          <p:cNvPr id="7171"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59168496-08A1-8A45-B52F-1082EA85DC54}" type="slidenum">
              <a:rPr lang="en-US" sz="1200"/>
              <a:pPr/>
              <a:t>3</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921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r>
              <a:rPr lang="en-IE">
                <a:latin typeface="Calibri" charset="0"/>
                <a:ea typeface="MS PGothic" charset="0"/>
              </a:rPr>
              <a:t>Keep it simple </a:t>
            </a:r>
          </a:p>
          <a:p>
            <a:r>
              <a:rPr lang="en-IE">
                <a:latin typeface="Calibri" charset="0"/>
                <a:ea typeface="MS PGothic" charset="0"/>
              </a:rPr>
              <a:t>You wont be doing everything on the diagram </a:t>
            </a:r>
          </a:p>
          <a:p>
            <a:r>
              <a:rPr lang="en-IE">
                <a:latin typeface="Calibri" charset="0"/>
                <a:ea typeface="MS PGothic" charset="0"/>
              </a:rPr>
              <a:t>It creates a 1 page plan </a:t>
            </a:r>
          </a:p>
        </p:txBody>
      </p:sp>
      <p:sp>
        <p:nvSpPr>
          <p:cNvPr id="921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E9A415B4-8537-B948-B084-D585543C6E6A}" type="slidenum">
              <a:rPr lang="en-US" sz="1200"/>
              <a:pPr/>
              <a:t>5</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3" name="Notes Placeholder 2"/>
          <p:cNvSpPr>
            <a:spLocks noGrp="1"/>
          </p:cNvSpPr>
          <p:nvPr>
            <p:ph type="body" idx="1"/>
          </p:nvPr>
        </p:nvSpPr>
        <p:spPr/>
        <p:txBody>
          <a:bodyPr/>
          <a:lstStyle/>
          <a:p>
            <a:pPr>
              <a:buFont typeface="Arial" panose="020B0604020202020204" pitchFamily="34" charset="0"/>
              <a:buNone/>
              <a:defRPr/>
            </a:pPr>
            <a:endParaRPr lang="en-IE">
              <a:cs typeface="ＭＳ Ｐゴシック" charset="0"/>
            </a:endParaRPr>
          </a:p>
          <a:p>
            <a:pPr>
              <a:buFont typeface="Arial" panose="020B0604020202020204" pitchFamily="34" charset="0"/>
              <a:buNone/>
              <a:defRPr/>
            </a:pPr>
            <a:r>
              <a:rPr lang="en-IE">
                <a:cs typeface="ＭＳ Ｐゴシック" charset="0"/>
              </a:rPr>
              <a:t>U</a:t>
            </a:r>
            <a:r>
              <a:rPr lang="en-IE">
                <a:solidFill>
                  <a:schemeClr val="tx2">
                    <a:lumMod val="75000"/>
                  </a:schemeClr>
                </a:solidFill>
                <a:cs typeface="ＭＳ Ｐゴシック" charset="0"/>
              </a:rPr>
              <a:t>se the previous template to map the key stakeholders for your AIM</a:t>
            </a:r>
            <a:r>
              <a:rPr lang="en-IE">
                <a:cs typeface="ＭＳ Ｐゴシック" charset="0"/>
              </a:rPr>
              <a:t>.</a:t>
            </a:r>
          </a:p>
          <a:p>
            <a:pPr>
              <a:buFont typeface="Arial" panose="020B0604020202020204" pitchFamily="34" charset="0"/>
              <a:buNone/>
              <a:defRPr/>
            </a:pPr>
            <a:endParaRPr lang="en-IE">
              <a:cs typeface="ＭＳ Ｐゴシック" charset="0"/>
            </a:endParaRPr>
          </a:p>
          <a:p>
            <a:pPr>
              <a:buFont typeface="Arial" panose="020B0604020202020204" pitchFamily="34" charset="0"/>
              <a:buNone/>
              <a:defRPr/>
            </a:pPr>
            <a:r>
              <a:rPr lang="en-IE">
                <a:solidFill>
                  <a:schemeClr val="tx2">
                    <a:lumMod val="75000"/>
                  </a:schemeClr>
                </a:solidFill>
                <a:cs typeface="ＭＳ Ｐゴシック" charset="0"/>
              </a:rPr>
              <a:t>Map your stakeholders </a:t>
            </a:r>
          </a:p>
          <a:p>
            <a:pPr>
              <a:buFont typeface="Arial" panose="020B0604020202020204" pitchFamily="34" charset="0"/>
              <a:buNone/>
              <a:defRPr/>
            </a:pPr>
            <a:endParaRPr lang="en-IE">
              <a:solidFill>
                <a:schemeClr val="tx2">
                  <a:lumMod val="75000"/>
                </a:schemeClr>
              </a:solidFill>
              <a:cs typeface="ＭＳ Ｐゴシック" charset="0"/>
            </a:endParaRPr>
          </a:p>
          <a:p>
            <a:pPr>
              <a:buFont typeface="Arial" panose="020B0604020202020204" pitchFamily="34" charset="0"/>
              <a:buNone/>
              <a:defRPr/>
            </a:pPr>
            <a:r>
              <a:rPr lang="en-IE">
                <a:solidFill>
                  <a:schemeClr val="tx2">
                    <a:lumMod val="75000"/>
                  </a:schemeClr>
                </a:solidFill>
                <a:cs typeface="ＭＳ Ｐゴシック" charset="0"/>
              </a:rPr>
              <a:t>Identify stakeholders require attention</a:t>
            </a:r>
            <a:endParaRPr lang="en-GB">
              <a:cs typeface="ＭＳ Ｐゴシック" charset="0"/>
            </a:endParaRPr>
          </a:p>
        </p:txBody>
      </p:sp>
      <p:sp>
        <p:nvSpPr>
          <p:cNvPr id="1331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B8CFBCAE-DEC9-EE47-818A-33AF0FA0ED3F}" type="slidenum">
              <a:rPr lang="en-US" sz="1200"/>
              <a:pPr/>
              <a:t>6</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GB">
                <a:latin typeface="Calibri" charset="0"/>
                <a:ea typeface="MS PGothic" charset="0"/>
              </a:rPr>
              <a:t>You can insert text in the aim box and the cycle text boxes </a:t>
            </a: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9F48AD32-FFCB-F146-8AB5-CAA1E9C58EFF}" type="slidenum">
              <a:rPr lang="en-US" sz="1200"/>
              <a:pPr/>
              <a:t>9</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945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GB">
                <a:latin typeface="Calibri" charset="0"/>
                <a:ea typeface="MS PGothic" charset="0"/>
              </a:rPr>
              <a:t>Some call PDSA’s learning cycles </a:t>
            </a:r>
          </a:p>
          <a:p>
            <a:r>
              <a:rPr lang="en-GB">
                <a:latin typeface="Calibri" charset="0"/>
                <a:ea typeface="MS PGothic" charset="0"/>
              </a:rPr>
              <a:t>What did you learn? </a:t>
            </a:r>
          </a:p>
          <a:p>
            <a:r>
              <a:rPr lang="en-GB">
                <a:latin typeface="Calibri" charset="0"/>
                <a:ea typeface="MS PGothic" charset="0"/>
              </a:rPr>
              <a:t>Often the test either confirm your hunches or assumptions or you find out what does NOT work.</a:t>
            </a:r>
          </a:p>
          <a:p>
            <a:r>
              <a:rPr lang="en-GB">
                <a:latin typeface="Calibri" charset="0"/>
                <a:ea typeface="MS PGothic" charset="0"/>
              </a:rPr>
              <a:t>Everything you discover helps to move your thinking and planning for change </a:t>
            </a:r>
          </a:p>
          <a:p>
            <a:endParaRPr lang="en-GB">
              <a:latin typeface="Calibri" charset="0"/>
              <a:ea typeface="MS PGothic" charset="0"/>
            </a:endParaRPr>
          </a:p>
        </p:txBody>
      </p:sp>
      <p:sp>
        <p:nvSpPr>
          <p:cNvPr id="1945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520125FE-4D3E-6041-B3FF-EE5D8A74325D}" type="slidenum">
              <a:rPr lang="en-US" sz="1200"/>
              <a:pPr/>
              <a:t>10</a:t>
            </a:fld>
            <a:endParaRPr lang="en-US" sz="1200"/>
          </a:p>
        </p:txBody>
      </p:sp>
    </p:spTree>
    <p:extLst>
      <p:ext uri="{BB962C8B-B14F-4D97-AF65-F5344CB8AC3E}">
        <p14:creationId xmlns:p14="http://schemas.microsoft.com/office/powerpoint/2010/main" val="7256281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9458"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atin typeface="Calibri" charset="0"/>
                <a:ea typeface="MS PGothic" charset="0"/>
              </a:rPr>
              <a:t>Some call PDSA’s learning cycles </a:t>
            </a:r>
          </a:p>
          <a:p>
            <a:r>
              <a:rPr lang="en-GB">
                <a:latin typeface="Calibri" charset="0"/>
                <a:ea typeface="MS PGothic" charset="0"/>
              </a:rPr>
              <a:t>What did you learn? </a:t>
            </a:r>
          </a:p>
          <a:p>
            <a:r>
              <a:rPr lang="en-GB">
                <a:latin typeface="Calibri" charset="0"/>
                <a:ea typeface="MS PGothic" charset="0"/>
              </a:rPr>
              <a:t>Often the test either confirm your hunches or assumptions or you find out what does NOT work.</a:t>
            </a:r>
          </a:p>
          <a:p>
            <a:r>
              <a:rPr lang="en-GB">
                <a:latin typeface="Calibri" charset="0"/>
                <a:ea typeface="MS PGothic" charset="0"/>
              </a:rPr>
              <a:t>Everything you discover helps to move your thinking and planning for change </a:t>
            </a:r>
          </a:p>
          <a:p>
            <a:endParaRPr lang="en-GB">
              <a:latin typeface="Calibri" charset="0"/>
              <a:ea typeface="MS PGothic" charset="0"/>
            </a:endParaRPr>
          </a:p>
        </p:txBody>
      </p:sp>
      <p:sp>
        <p:nvSpPr>
          <p:cNvPr id="19459"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520125FE-4D3E-6041-B3FF-EE5D8A74325D}" type="slidenum">
              <a:rPr lang="en-US" sz="1200"/>
              <a:pPr/>
              <a:t>11</a:t>
            </a:fld>
            <a:endParaRPr lang="en-US" sz="1200"/>
          </a:p>
        </p:txBody>
      </p:sp>
    </p:spTree>
    <p:extLst>
      <p:ext uri="{BB962C8B-B14F-4D97-AF65-F5344CB8AC3E}">
        <p14:creationId xmlns:p14="http://schemas.microsoft.com/office/powerpoint/2010/main" val="892573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945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GB">
                <a:latin typeface="Calibri" charset="0"/>
                <a:ea typeface="MS PGothic" charset="0"/>
              </a:rPr>
              <a:t>Some call PDSA’s learning cycles </a:t>
            </a:r>
          </a:p>
          <a:p>
            <a:r>
              <a:rPr lang="en-GB">
                <a:latin typeface="Calibri" charset="0"/>
                <a:ea typeface="MS PGothic" charset="0"/>
              </a:rPr>
              <a:t>What did you learn? </a:t>
            </a:r>
          </a:p>
          <a:p>
            <a:r>
              <a:rPr lang="en-GB">
                <a:latin typeface="Calibri" charset="0"/>
                <a:ea typeface="MS PGothic" charset="0"/>
              </a:rPr>
              <a:t>Often the test either confirm your hunches or assumptions or you find out what does NOT work.</a:t>
            </a:r>
          </a:p>
          <a:p>
            <a:r>
              <a:rPr lang="en-GB">
                <a:latin typeface="Calibri" charset="0"/>
                <a:ea typeface="MS PGothic" charset="0"/>
              </a:rPr>
              <a:t>Everything you discover helps to move your thinking and planning for change </a:t>
            </a:r>
          </a:p>
          <a:p>
            <a:endParaRPr lang="en-GB">
              <a:latin typeface="Calibri" charset="0"/>
              <a:ea typeface="MS PGothic" charset="0"/>
            </a:endParaRPr>
          </a:p>
        </p:txBody>
      </p:sp>
      <p:sp>
        <p:nvSpPr>
          <p:cNvPr id="1945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520125FE-4D3E-6041-B3FF-EE5D8A74325D}" type="slidenum">
              <a:rPr lang="en-US" sz="1200"/>
              <a:pPr/>
              <a:t>12</a:t>
            </a:fld>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945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GB">
                <a:latin typeface="Calibri" charset="0"/>
                <a:ea typeface="MS PGothic" charset="0"/>
              </a:rPr>
              <a:t>Some call PDSA’s learning cycles </a:t>
            </a:r>
          </a:p>
          <a:p>
            <a:r>
              <a:rPr lang="en-GB">
                <a:latin typeface="Calibri" charset="0"/>
                <a:ea typeface="MS PGothic" charset="0"/>
              </a:rPr>
              <a:t>What did you learn? </a:t>
            </a:r>
          </a:p>
          <a:p>
            <a:r>
              <a:rPr lang="en-GB">
                <a:latin typeface="Calibri" charset="0"/>
                <a:ea typeface="MS PGothic" charset="0"/>
              </a:rPr>
              <a:t>Often the test either confirm your hunches or assumptions or you find out what does NOT work.</a:t>
            </a:r>
          </a:p>
          <a:p>
            <a:r>
              <a:rPr lang="en-GB">
                <a:latin typeface="Calibri" charset="0"/>
                <a:ea typeface="MS PGothic" charset="0"/>
              </a:rPr>
              <a:t>Everything you discover helps to move your thinking and planning for change </a:t>
            </a:r>
          </a:p>
          <a:p>
            <a:endParaRPr lang="en-GB">
              <a:latin typeface="Calibri" charset="0"/>
              <a:ea typeface="MS PGothic" charset="0"/>
            </a:endParaRPr>
          </a:p>
        </p:txBody>
      </p:sp>
      <p:sp>
        <p:nvSpPr>
          <p:cNvPr id="1945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520125FE-4D3E-6041-B3FF-EE5D8A74325D}" type="slidenum">
              <a:rPr lang="en-US" sz="1200"/>
              <a:pPr/>
              <a:t>13</a:t>
            </a:fld>
            <a:endParaRPr lang="en-US" sz="1200"/>
          </a:p>
        </p:txBody>
      </p:sp>
    </p:spTree>
    <p:extLst>
      <p:ext uri="{BB962C8B-B14F-4D97-AF65-F5344CB8AC3E}">
        <p14:creationId xmlns:p14="http://schemas.microsoft.com/office/powerpoint/2010/main" val="402903952"/>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gif"/><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gif"/><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gif"/><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gif"/><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gif"/><Relationship Id="rId5" Type="http://schemas.openxmlformats.org/officeDocument/2006/relationships/image" Target="../media/image4.pn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gif"/><Relationship Id="rId5" Type="http://schemas.openxmlformats.org/officeDocument/2006/relationships/image" Target="../media/image4.png"/><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gif"/><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9A34ADB5-136C-9341-BB01-7ECCEA87897B}" type="datetimeFigureOut">
              <a:rPr lang="en-US" smtClean="0"/>
              <a:t>6/9/2023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B8364-82AF-5A42-ACD2-8C31B15869DA}" type="slidenum">
              <a:rPr lang="en-US" smtClean="0"/>
              <a:t>‹#›</a:t>
            </a:fld>
            <a:endParaRPr lang="en-US"/>
          </a:p>
        </p:txBody>
      </p:sp>
      <p:pic>
        <p:nvPicPr>
          <p:cNvPr id="7" name="Picture 6">
            <a:extLst>
              <a:ext uri="{FF2B5EF4-FFF2-40B4-BE49-F238E27FC236}">
                <a16:creationId xmlns:a16="http://schemas.microsoft.com/office/drawing/2014/main" id="{240428E0-F9B8-4D51-BCD9-38D173CEEAA8}"/>
              </a:ext>
            </a:extLst>
          </p:cNvPr>
          <p:cNvPicPr/>
          <p:nvPr userDrawn="1"/>
        </p:nvPicPr>
        <p:blipFill>
          <a:blip r:embed="rId2" cstate="print">
            <a:extLst>
              <a:ext uri="{28A0092B-C50C-407E-A947-70E740481C1C}">
                <a14:useLocalDpi xmlns:a14="http://schemas.microsoft.com/office/drawing/2010/main"/>
              </a:ext>
            </a:extLst>
          </a:blip>
          <a:stretch>
            <a:fillRect/>
          </a:stretch>
        </p:blipFill>
        <p:spPr>
          <a:xfrm>
            <a:off x="591549" y="6383326"/>
            <a:ext cx="638715" cy="309245"/>
          </a:xfrm>
          <a:prstGeom prst="rect">
            <a:avLst/>
          </a:prstGeom>
        </p:spPr>
      </p:pic>
      <p:pic>
        <p:nvPicPr>
          <p:cNvPr id="9" name="Picture 8">
            <a:extLst>
              <a:ext uri="{FF2B5EF4-FFF2-40B4-BE49-F238E27FC236}">
                <a16:creationId xmlns:a16="http://schemas.microsoft.com/office/drawing/2014/main" id="{2D49DCFC-8D31-410F-87F8-1D4828BD389D}"/>
              </a:ext>
            </a:extLst>
          </p:cNvPr>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4164193" y="6389552"/>
            <a:ext cx="756150" cy="245745"/>
          </a:xfrm>
          <a:prstGeom prst="rect">
            <a:avLst/>
          </a:prstGeom>
          <a:noFill/>
        </p:spPr>
      </p:pic>
      <p:pic>
        <p:nvPicPr>
          <p:cNvPr id="11" name="Picture 10">
            <a:extLst>
              <a:ext uri="{FF2B5EF4-FFF2-40B4-BE49-F238E27FC236}">
                <a16:creationId xmlns:a16="http://schemas.microsoft.com/office/drawing/2014/main" id="{6BBA272F-7B82-4E6A-925D-B496979362F8}"/>
              </a:ext>
            </a:extLst>
          </p:cNvPr>
          <p:cNvPicPr/>
          <p:nvPr userDrawn="1"/>
        </p:nvPicPr>
        <p:blipFill>
          <a:blip r:embed="rId4" cstate="print">
            <a:extLst>
              <a:ext uri="{28A0092B-C50C-407E-A947-70E740481C1C}">
                <a14:useLocalDpi xmlns:a14="http://schemas.microsoft.com/office/drawing/2010/main"/>
              </a:ext>
            </a:extLst>
          </a:blip>
          <a:stretch>
            <a:fillRect/>
          </a:stretch>
        </p:blipFill>
        <p:spPr>
          <a:xfrm>
            <a:off x="6392515" y="6418330"/>
            <a:ext cx="813562" cy="172085"/>
          </a:xfrm>
          <a:prstGeom prst="rect">
            <a:avLst/>
          </a:prstGeom>
        </p:spPr>
      </p:pic>
      <p:pic>
        <p:nvPicPr>
          <p:cNvPr id="12" name="Picture 11">
            <a:extLst>
              <a:ext uri="{FF2B5EF4-FFF2-40B4-BE49-F238E27FC236}">
                <a16:creationId xmlns:a16="http://schemas.microsoft.com/office/drawing/2014/main" id="{6CF50C12-F3EA-4BEF-B3BF-76B224D1FFE8}"/>
              </a:ext>
            </a:extLst>
          </p:cNvPr>
          <p:cNvPicPr/>
          <p:nvPr userDrawn="1"/>
        </p:nvPicPr>
        <p:blipFill>
          <a:blip r:embed="rId5" cstate="print">
            <a:extLst>
              <a:ext uri="{28A0092B-C50C-407E-A947-70E740481C1C}">
                <a14:useLocalDpi xmlns:a14="http://schemas.microsoft.com/office/drawing/2010/main"/>
              </a:ext>
            </a:extLst>
          </a:blip>
          <a:stretch>
            <a:fillRect/>
          </a:stretch>
        </p:blipFill>
        <p:spPr>
          <a:xfrm>
            <a:off x="1710134" y="6384142"/>
            <a:ext cx="1045823" cy="258445"/>
          </a:xfrm>
          <a:prstGeom prst="rect">
            <a:avLst/>
          </a:prstGeom>
        </p:spPr>
      </p:pic>
      <p:pic>
        <p:nvPicPr>
          <p:cNvPr id="13" name="Picture 12">
            <a:extLst>
              <a:ext uri="{FF2B5EF4-FFF2-40B4-BE49-F238E27FC236}">
                <a16:creationId xmlns:a16="http://schemas.microsoft.com/office/drawing/2014/main" id="{83094F2E-F536-4B56-926A-ABCB8C14034C}"/>
              </a:ext>
            </a:extLst>
          </p:cNvPr>
          <p:cNvPicPr/>
          <p:nvPr userDrawn="1"/>
        </p:nvPicPr>
        <p:blipFill>
          <a:blip r:embed="rId6" cstate="print">
            <a:extLst>
              <a:ext uri="{28A0092B-C50C-407E-A947-70E740481C1C}">
                <a14:useLocalDpi xmlns:a14="http://schemas.microsoft.com/office/drawing/2010/main"/>
              </a:ext>
            </a:extLst>
          </a:blip>
          <a:stretch>
            <a:fillRect/>
          </a:stretch>
        </p:blipFill>
        <p:spPr>
          <a:xfrm>
            <a:off x="10160000" y="6366803"/>
            <a:ext cx="1889056" cy="336479"/>
          </a:xfrm>
          <a:prstGeom prst="rect">
            <a:avLst/>
          </a:prstGeom>
        </p:spPr>
      </p:pic>
      <p:pic>
        <p:nvPicPr>
          <p:cNvPr id="14" name="Picture 13">
            <a:extLst>
              <a:ext uri="{FF2B5EF4-FFF2-40B4-BE49-F238E27FC236}">
                <a16:creationId xmlns:a16="http://schemas.microsoft.com/office/drawing/2014/main" id="{8C77A557-8CDF-4738-B5D6-B8179720DECB}"/>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974714" y="6393482"/>
            <a:ext cx="875305" cy="309245"/>
          </a:xfrm>
          <a:prstGeom prst="rect">
            <a:avLst/>
          </a:prstGeom>
        </p:spPr>
      </p:pic>
      <p:pic>
        <p:nvPicPr>
          <p:cNvPr id="15" name="Picture 5" descr="A picture containing text, clipart&#10;&#10;Description automatically generated">
            <a:extLst>
              <a:ext uri="{FF2B5EF4-FFF2-40B4-BE49-F238E27FC236}">
                <a16:creationId xmlns:a16="http://schemas.microsoft.com/office/drawing/2014/main" id="{06181866-5FFB-4F7B-B0F3-5AFC7F9353AA}"/>
              </a:ext>
            </a:extLst>
          </p:cNvPr>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5282178" y="6361802"/>
            <a:ext cx="794129" cy="30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9746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9A34ADB5-136C-9341-BB01-7ECCEA87897B}" type="datetimeFigureOut">
              <a:rPr lang="en-US" smtClean="0"/>
              <a:t>6/9/2023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B8364-82AF-5A42-ACD2-8C31B15869DA}" type="slidenum">
              <a:rPr lang="en-US" smtClean="0"/>
              <a:t>‹#›</a:t>
            </a:fld>
            <a:endParaRPr lang="en-US"/>
          </a:p>
        </p:txBody>
      </p:sp>
    </p:spTree>
    <p:extLst>
      <p:ext uri="{BB962C8B-B14F-4D97-AF65-F5344CB8AC3E}">
        <p14:creationId xmlns:p14="http://schemas.microsoft.com/office/powerpoint/2010/main" val="1612986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9A34ADB5-136C-9341-BB01-7ECCEA87897B}" type="datetimeFigureOut">
              <a:rPr lang="en-US" smtClean="0"/>
              <a:t>6/9/2023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B8364-82AF-5A42-ACD2-8C31B15869DA}" type="slidenum">
              <a:rPr lang="en-US" smtClean="0"/>
              <a:t>‹#›</a:t>
            </a:fld>
            <a:endParaRPr lang="en-US"/>
          </a:p>
        </p:txBody>
      </p:sp>
    </p:spTree>
    <p:extLst>
      <p:ext uri="{BB962C8B-B14F-4D97-AF65-F5344CB8AC3E}">
        <p14:creationId xmlns:p14="http://schemas.microsoft.com/office/powerpoint/2010/main" val="23982024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623392" y="2276872"/>
            <a:ext cx="10972800" cy="1143000"/>
          </a:xfrm>
        </p:spPr>
        <p:txBody>
          <a:bodyPr/>
          <a:lstStyle>
            <a:lvl1pPr algn="ctr">
              <a:defRPr/>
            </a:lvl1pPr>
          </a:lstStyle>
          <a:p>
            <a:r>
              <a:rPr lang="en-US"/>
              <a:t>Click to edit Master title style</a:t>
            </a:r>
            <a:endParaRPr lang="en-GB"/>
          </a:p>
        </p:txBody>
      </p:sp>
      <p:cxnSp>
        <p:nvCxnSpPr>
          <p:cNvPr id="7" name="Straight Connector 6"/>
          <p:cNvCxnSpPr/>
          <p:nvPr userDrawn="1"/>
        </p:nvCxnSpPr>
        <p:spPr>
          <a:xfrm>
            <a:off x="815413" y="3429000"/>
            <a:ext cx="10657184"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55F5CEA2-B947-41A6-9336-DD13B24F6C8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8464731" y="5951618"/>
            <a:ext cx="3727270" cy="618148"/>
          </a:xfrm>
          <a:prstGeom prst="rect">
            <a:avLst/>
          </a:prstGeom>
        </p:spPr>
      </p:pic>
    </p:spTree>
    <p:extLst>
      <p:ext uri="{BB962C8B-B14F-4D97-AF65-F5344CB8AC3E}">
        <p14:creationId xmlns:p14="http://schemas.microsoft.com/office/powerpoint/2010/main" val="2585506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9A34ADB5-136C-9341-BB01-7ECCEA87897B}" type="datetimeFigureOut">
              <a:rPr lang="en-US" smtClean="0"/>
              <a:t>6/9/2023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B8364-82AF-5A42-ACD2-8C31B15869DA}" type="slidenum">
              <a:rPr lang="en-US" smtClean="0"/>
              <a:t>‹#›</a:t>
            </a:fld>
            <a:endParaRPr lang="en-US"/>
          </a:p>
        </p:txBody>
      </p:sp>
      <p:pic>
        <p:nvPicPr>
          <p:cNvPr id="8" name="Picture 7">
            <a:extLst>
              <a:ext uri="{FF2B5EF4-FFF2-40B4-BE49-F238E27FC236}">
                <a16:creationId xmlns:a16="http://schemas.microsoft.com/office/drawing/2014/main" id="{86C4DADF-24FE-6577-338A-297BD1654993}"/>
              </a:ext>
            </a:extLst>
          </p:cNvPr>
          <p:cNvPicPr/>
          <p:nvPr userDrawn="1"/>
        </p:nvPicPr>
        <p:blipFill>
          <a:blip r:embed="rId2" cstate="print">
            <a:extLst>
              <a:ext uri="{28A0092B-C50C-407E-A947-70E740481C1C}">
                <a14:useLocalDpi xmlns:a14="http://schemas.microsoft.com/office/drawing/2010/main"/>
              </a:ext>
            </a:extLst>
          </a:blip>
          <a:stretch>
            <a:fillRect/>
          </a:stretch>
        </p:blipFill>
        <p:spPr>
          <a:xfrm>
            <a:off x="591549" y="6383326"/>
            <a:ext cx="638715" cy="309245"/>
          </a:xfrm>
          <a:prstGeom prst="rect">
            <a:avLst/>
          </a:prstGeom>
        </p:spPr>
      </p:pic>
      <p:pic>
        <p:nvPicPr>
          <p:cNvPr id="10" name="Picture 9">
            <a:extLst>
              <a:ext uri="{FF2B5EF4-FFF2-40B4-BE49-F238E27FC236}">
                <a16:creationId xmlns:a16="http://schemas.microsoft.com/office/drawing/2014/main" id="{C8FA9268-7118-AFAD-4ACB-E30EF27862FF}"/>
              </a:ext>
            </a:extLst>
          </p:cNvPr>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4164193" y="6389552"/>
            <a:ext cx="756150" cy="245745"/>
          </a:xfrm>
          <a:prstGeom prst="rect">
            <a:avLst/>
          </a:prstGeom>
          <a:noFill/>
        </p:spPr>
      </p:pic>
      <p:pic>
        <p:nvPicPr>
          <p:cNvPr id="17" name="Picture 16">
            <a:extLst>
              <a:ext uri="{FF2B5EF4-FFF2-40B4-BE49-F238E27FC236}">
                <a16:creationId xmlns:a16="http://schemas.microsoft.com/office/drawing/2014/main" id="{DF8E8C9B-66DF-381E-7843-124491D80270}"/>
              </a:ext>
            </a:extLst>
          </p:cNvPr>
          <p:cNvPicPr/>
          <p:nvPr userDrawn="1"/>
        </p:nvPicPr>
        <p:blipFill>
          <a:blip r:embed="rId4" cstate="print">
            <a:extLst>
              <a:ext uri="{28A0092B-C50C-407E-A947-70E740481C1C}">
                <a14:useLocalDpi xmlns:a14="http://schemas.microsoft.com/office/drawing/2010/main"/>
              </a:ext>
            </a:extLst>
          </a:blip>
          <a:stretch>
            <a:fillRect/>
          </a:stretch>
        </p:blipFill>
        <p:spPr>
          <a:xfrm>
            <a:off x="1710134" y="6384142"/>
            <a:ext cx="1045823" cy="258445"/>
          </a:xfrm>
          <a:prstGeom prst="rect">
            <a:avLst/>
          </a:prstGeom>
        </p:spPr>
      </p:pic>
      <p:pic>
        <p:nvPicPr>
          <p:cNvPr id="18" name="Picture 17">
            <a:extLst>
              <a:ext uri="{FF2B5EF4-FFF2-40B4-BE49-F238E27FC236}">
                <a16:creationId xmlns:a16="http://schemas.microsoft.com/office/drawing/2014/main" id="{78A180A9-45E6-4DA3-0AAA-E5973755D6AE}"/>
              </a:ext>
            </a:extLst>
          </p:cNvPr>
          <p:cNvPicPr/>
          <p:nvPr userDrawn="1"/>
        </p:nvPicPr>
        <p:blipFill>
          <a:blip r:embed="rId5" cstate="print">
            <a:extLst>
              <a:ext uri="{28A0092B-C50C-407E-A947-70E740481C1C}">
                <a14:useLocalDpi xmlns:a14="http://schemas.microsoft.com/office/drawing/2010/main"/>
              </a:ext>
            </a:extLst>
          </a:blip>
          <a:stretch>
            <a:fillRect/>
          </a:stretch>
        </p:blipFill>
        <p:spPr>
          <a:xfrm>
            <a:off x="10160000" y="6366803"/>
            <a:ext cx="1889056" cy="336479"/>
          </a:xfrm>
          <a:prstGeom prst="rect">
            <a:avLst/>
          </a:prstGeom>
        </p:spPr>
      </p:pic>
      <p:pic>
        <p:nvPicPr>
          <p:cNvPr id="19" name="Picture 18">
            <a:extLst>
              <a:ext uri="{FF2B5EF4-FFF2-40B4-BE49-F238E27FC236}">
                <a16:creationId xmlns:a16="http://schemas.microsoft.com/office/drawing/2014/main" id="{CE85C863-B268-E935-9C4D-9FE284B76C7B}"/>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974714" y="6393482"/>
            <a:ext cx="875305" cy="309245"/>
          </a:xfrm>
          <a:prstGeom prst="rect">
            <a:avLst/>
          </a:prstGeom>
        </p:spPr>
      </p:pic>
      <p:pic>
        <p:nvPicPr>
          <p:cNvPr id="20" name="Picture 5" descr="A picture containing text, clipart&#10;&#10;Description automatically generated">
            <a:extLst>
              <a:ext uri="{FF2B5EF4-FFF2-40B4-BE49-F238E27FC236}">
                <a16:creationId xmlns:a16="http://schemas.microsoft.com/office/drawing/2014/main" id="{3D28CF47-EF38-923E-091C-9FC1C927840B}"/>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5282178" y="6361802"/>
            <a:ext cx="794129" cy="30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A blue text on a white background&#10;&#10;Description automatically generated with low confidence">
            <a:extLst>
              <a:ext uri="{FF2B5EF4-FFF2-40B4-BE49-F238E27FC236}">
                <a16:creationId xmlns:a16="http://schemas.microsoft.com/office/drawing/2014/main" id="{FDAA3B27-1D50-1FBE-C0D1-0823E18AA7C2}"/>
              </a:ext>
            </a:extLst>
          </p:cNvPr>
          <p:cNvPicPr>
            <a:picLocks noChangeAspect="1"/>
          </p:cNvPicPr>
          <p:nvPr userDrawn="1"/>
        </p:nvPicPr>
        <p:blipFill>
          <a:blip r:embed="rId8"/>
          <a:stretch>
            <a:fillRect/>
          </a:stretch>
        </p:blipFill>
        <p:spPr>
          <a:xfrm>
            <a:off x="6236851" y="6366803"/>
            <a:ext cx="1005729" cy="215762"/>
          </a:xfrm>
          <a:prstGeom prst="rect">
            <a:avLst/>
          </a:prstGeom>
        </p:spPr>
      </p:pic>
    </p:spTree>
    <p:extLst>
      <p:ext uri="{BB962C8B-B14F-4D97-AF65-F5344CB8AC3E}">
        <p14:creationId xmlns:p14="http://schemas.microsoft.com/office/powerpoint/2010/main" val="2679288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9A34ADB5-136C-9341-BB01-7ECCEA87897B}" type="datetimeFigureOut">
              <a:rPr lang="en-US" smtClean="0"/>
              <a:t>6/9/2023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B8364-82AF-5A42-ACD2-8C31B15869DA}" type="slidenum">
              <a:rPr lang="en-US" smtClean="0"/>
              <a:t>‹#›</a:t>
            </a:fld>
            <a:endParaRPr lang="en-US"/>
          </a:p>
        </p:txBody>
      </p:sp>
    </p:spTree>
    <p:extLst>
      <p:ext uri="{BB962C8B-B14F-4D97-AF65-F5344CB8AC3E}">
        <p14:creationId xmlns:p14="http://schemas.microsoft.com/office/powerpoint/2010/main" val="99969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9A34ADB5-136C-9341-BB01-7ECCEA87897B}" type="datetimeFigureOut">
              <a:rPr lang="en-US" smtClean="0"/>
              <a:t>6/9/2023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CB8364-82AF-5A42-ACD2-8C31B15869DA}" type="slidenum">
              <a:rPr lang="en-US" smtClean="0"/>
              <a:t>‹#›</a:t>
            </a:fld>
            <a:endParaRPr lang="en-US"/>
          </a:p>
        </p:txBody>
      </p:sp>
      <p:pic>
        <p:nvPicPr>
          <p:cNvPr id="15" name="Picture 14">
            <a:extLst>
              <a:ext uri="{FF2B5EF4-FFF2-40B4-BE49-F238E27FC236}">
                <a16:creationId xmlns:a16="http://schemas.microsoft.com/office/drawing/2014/main" id="{DE67730E-FB59-524A-50D5-EA364D14E32C}"/>
              </a:ext>
            </a:extLst>
          </p:cNvPr>
          <p:cNvPicPr/>
          <p:nvPr userDrawn="1"/>
        </p:nvPicPr>
        <p:blipFill>
          <a:blip r:embed="rId2" cstate="print">
            <a:extLst>
              <a:ext uri="{28A0092B-C50C-407E-A947-70E740481C1C}">
                <a14:useLocalDpi xmlns:a14="http://schemas.microsoft.com/office/drawing/2010/main"/>
              </a:ext>
            </a:extLst>
          </a:blip>
          <a:stretch>
            <a:fillRect/>
          </a:stretch>
        </p:blipFill>
        <p:spPr>
          <a:xfrm>
            <a:off x="591549" y="6383326"/>
            <a:ext cx="638715" cy="309245"/>
          </a:xfrm>
          <a:prstGeom prst="rect">
            <a:avLst/>
          </a:prstGeom>
        </p:spPr>
      </p:pic>
      <p:pic>
        <p:nvPicPr>
          <p:cNvPr id="16" name="Picture 15">
            <a:extLst>
              <a:ext uri="{FF2B5EF4-FFF2-40B4-BE49-F238E27FC236}">
                <a16:creationId xmlns:a16="http://schemas.microsoft.com/office/drawing/2014/main" id="{2488AABD-4415-8157-BC2A-24EF9375DDB8}"/>
              </a:ext>
            </a:extLst>
          </p:cNvPr>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4164193" y="6389552"/>
            <a:ext cx="756150" cy="245745"/>
          </a:xfrm>
          <a:prstGeom prst="rect">
            <a:avLst/>
          </a:prstGeom>
          <a:noFill/>
        </p:spPr>
      </p:pic>
      <p:pic>
        <p:nvPicPr>
          <p:cNvPr id="18" name="Picture 17">
            <a:extLst>
              <a:ext uri="{FF2B5EF4-FFF2-40B4-BE49-F238E27FC236}">
                <a16:creationId xmlns:a16="http://schemas.microsoft.com/office/drawing/2014/main" id="{6F9989CC-4339-D148-3492-3664829C1A41}"/>
              </a:ext>
            </a:extLst>
          </p:cNvPr>
          <p:cNvPicPr/>
          <p:nvPr userDrawn="1"/>
        </p:nvPicPr>
        <p:blipFill>
          <a:blip r:embed="rId4" cstate="print">
            <a:extLst>
              <a:ext uri="{28A0092B-C50C-407E-A947-70E740481C1C}">
                <a14:useLocalDpi xmlns:a14="http://schemas.microsoft.com/office/drawing/2010/main"/>
              </a:ext>
            </a:extLst>
          </a:blip>
          <a:stretch>
            <a:fillRect/>
          </a:stretch>
        </p:blipFill>
        <p:spPr>
          <a:xfrm>
            <a:off x="1710134" y="6384142"/>
            <a:ext cx="1045823" cy="258445"/>
          </a:xfrm>
          <a:prstGeom prst="rect">
            <a:avLst/>
          </a:prstGeom>
        </p:spPr>
      </p:pic>
      <p:pic>
        <p:nvPicPr>
          <p:cNvPr id="19" name="Picture 18">
            <a:extLst>
              <a:ext uri="{FF2B5EF4-FFF2-40B4-BE49-F238E27FC236}">
                <a16:creationId xmlns:a16="http://schemas.microsoft.com/office/drawing/2014/main" id="{0687E45F-2CFA-104B-A70F-C5466622534D}"/>
              </a:ext>
            </a:extLst>
          </p:cNvPr>
          <p:cNvPicPr/>
          <p:nvPr userDrawn="1"/>
        </p:nvPicPr>
        <p:blipFill>
          <a:blip r:embed="rId5" cstate="print">
            <a:extLst>
              <a:ext uri="{28A0092B-C50C-407E-A947-70E740481C1C}">
                <a14:useLocalDpi xmlns:a14="http://schemas.microsoft.com/office/drawing/2010/main"/>
              </a:ext>
            </a:extLst>
          </a:blip>
          <a:stretch>
            <a:fillRect/>
          </a:stretch>
        </p:blipFill>
        <p:spPr>
          <a:xfrm>
            <a:off x="10160000" y="6366803"/>
            <a:ext cx="1889056" cy="336479"/>
          </a:xfrm>
          <a:prstGeom prst="rect">
            <a:avLst/>
          </a:prstGeom>
        </p:spPr>
      </p:pic>
      <p:pic>
        <p:nvPicPr>
          <p:cNvPr id="20" name="Picture 19">
            <a:extLst>
              <a:ext uri="{FF2B5EF4-FFF2-40B4-BE49-F238E27FC236}">
                <a16:creationId xmlns:a16="http://schemas.microsoft.com/office/drawing/2014/main" id="{9F4077D4-39A1-6622-771E-BE696D529321}"/>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974714" y="6393482"/>
            <a:ext cx="875305" cy="309245"/>
          </a:xfrm>
          <a:prstGeom prst="rect">
            <a:avLst/>
          </a:prstGeom>
        </p:spPr>
      </p:pic>
      <p:pic>
        <p:nvPicPr>
          <p:cNvPr id="21" name="Picture 5" descr="A picture containing text, clipart&#10;&#10;Description automatically generated">
            <a:extLst>
              <a:ext uri="{FF2B5EF4-FFF2-40B4-BE49-F238E27FC236}">
                <a16:creationId xmlns:a16="http://schemas.microsoft.com/office/drawing/2014/main" id="{0ACA12BD-6527-E847-CA34-EA3B56B2465D}"/>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5282178" y="6361802"/>
            <a:ext cx="794129" cy="30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A blue text on a white background&#10;&#10;Description automatically generated with low confidence">
            <a:extLst>
              <a:ext uri="{FF2B5EF4-FFF2-40B4-BE49-F238E27FC236}">
                <a16:creationId xmlns:a16="http://schemas.microsoft.com/office/drawing/2014/main" id="{FDAA3B27-1D50-1FBE-C0D1-0823E18AA7C2}"/>
              </a:ext>
            </a:extLst>
          </p:cNvPr>
          <p:cNvPicPr>
            <a:picLocks noChangeAspect="1"/>
          </p:cNvPicPr>
          <p:nvPr userDrawn="1"/>
        </p:nvPicPr>
        <p:blipFill>
          <a:blip r:embed="rId8"/>
          <a:stretch>
            <a:fillRect/>
          </a:stretch>
        </p:blipFill>
        <p:spPr>
          <a:xfrm>
            <a:off x="6332254" y="6366290"/>
            <a:ext cx="1005729" cy="215762"/>
          </a:xfrm>
          <a:prstGeom prst="rect">
            <a:avLst/>
          </a:prstGeom>
        </p:spPr>
      </p:pic>
    </p:spTree>
    <p:extLst>
      <p:ext uri="{BB962C8B-B14F-4D97-AF65-F5344CB8AC3E}">
        <p14:creationId xmlns:p14="http://schemas.microsoft.com/office/powerpoint/2010/main" val="850139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9A34ADB5-136C-9341-BB01-7ECCEA87897B}" type="datetimeFigureOut">
              <a:rPr lang="en-US" smtClean="0"/>
              <a:t>6/9/2023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CB8364-82AF-5A42-ACD2-8C31B15869DA}" type="slidenum">
              <a:rPr lang="en-US" smtClean="0"/>
              <a:t>‹#›</a:t>
            </a:fld>
            <a:endParaRPr lang="en-US"/>
          </a:p>
        </p:txBody>
      </p:sp>
    </p:spTree>
    <p:extLst>
      <p:ext uri="{BB962C8B-B14F-4D97-AF65-F5344CB8AC3E}">
        <p14:creationId xmlns:p14="http://schemas.microsoft.com/office/powerpoint/2010/main" val="844619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9A34ADB5-136C-9341-BB01-7ECCEA87897B}" type="datetimeFigureOut">
              <a:rPr lang="en-US" smtClean="0"/>
              <a:t>6/9/2023</a:t>
            </a:fld>
            <a:endParaRPr lang="en-US"/>
          </a:p>
        </p:txBody>
      </p:sp>
      <p:sp>
        <p:nvSpPr>
          <p:cNvPr id="5" name="Slide Number Placeholder 4"/>
          <p:cNvSpPr>
            <a:spLocks noGrp="1"/>
          </p:cNvSpPr>
          <p:nvPr>
            <p:ph type="sldNum" sz="quarter" idx="12"/>
          </p:nvPr>
        </p:nvSpPr>
        <p:spPr/>
        <p:txBody>
          <a:bodyPr/>
          <a:lstStyle/>
          <a:p>
            <a:fld id="{9FCB8364-82AF-5A42-ACD2-8C31B15869DA}" type="slidenum">
              <a:rPr lang="en-US" smtClean="0"/>
              <a:t>‹#›</a:t>
            </a:fld>
            <a:endParaRPr lang="en-US"/>
          </a:p>
        </p:txBody>
      </p:sp>
      <p:pic>
        <p:nvPicPr>
          <p:cNvPr id="13" name="Picture 12">
            <a:extLst>
              <a:ext uri="{FF2B5EF4-FFF2-40B4-BE49-F238E27FC236}">
                <a16:creationId xmlns:a16="http://schemas.microsoft.com/office/drawing/2014/main" id="{A86D5B5D-AEC3-92AE-99D7-AC16DF70C730}"/>
              </a:ext>
            </a:extLst>
          </p:cNvPr>
          <p:cNvPicPr/>
          <p:nvPr userDrawn="1"/>
        </p:nvPicPr>
        <p:blipFill>
          <a:blip r:embed="rId2" cstate="print">
            <a:extLst>
              <a:ext uri="{28A0092B-C50C-407E-A947-70E740481C1C}">
                <a14:useLocalDpi xmlns:a14="http://schemas.microsoft.com/office/drawing/2010/main"/>
              </a:ext>
            </a:extLst>
          </a:blip>
          <a:stretch>
            <a:fillRect/>
          </a:stretch>
        </p:blipFill>
        <p:spPr>
          <a:xfrm>
            <a:off x="591549" y="6383326"/>
            <a:ext cx="638715" cy="309245"/>
          </a:xfrm>
          <a:prstGeom prst="rect">
            <a:avLst/>
          </a:prstGeom>
        </p:spPr>
      </p:pic>
      <p:pic>
        <p:nvPicPr>
          <p:cNvPr id="14" name="Picture 13">
            <a:extLst>
              <a:ext uri="{FF2B5EF4-FFF2-40B4-BE49-F238E27FC236}">
                <a16:creationId xmlns:a16="http://schemas.microsoft.com/office/drawing/2014/main" id="{52D11BCB-D742-DA43-1414-5391426F95B8}"/>
              </a:ext>
            </a:extLst>
          </p:cNvPr>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4164193" y="6389552"/>
            <a:ext cx="756150" cy="245745"/>
          </a:xfrm>
          <a:prstGeom prst="rect">
            <a:avLst/>
          </a:prstGeom>
          <a:noFill/>
        </p:spPr>
      </p:pic>
      <p:pic>
        <p:nvPicPr>
          <p:cNvPr id="16" name="Picture 15">
            <a:extLst>
              <a:ext uri="{FF2B5EF4-FFF2-40B4-BE49-F238E27FC236}">
                <a16:creationId xmlns:a16="http://schemas.microsoft.com/office/drawing/2014/main" id="{7D917D62-9FE8-0402-3527-0D082FB97F15}"/>
              </a:ext>
            </a:extLst>
          </p:cNvPr>
          <p:cNvPicPr/>
          <p:nvPr userDrawn="1"/>
        </p:nvPicPr>
        <p:blipFill>
          <a:blip r:embed="rId4" cstate="print">
            <a:extLst>
              <a:ext uri="{28A0092B-C50C-407E-A947-70E740481C1C}">
                <a14:useLocalDpi xmlns:a14="http://schemas.microsoft.com/office/drawing/2010/main"/>
              </a:ext>
            </a:extLst>
          </a:blip>
          <a:stretch>
            <a:fillRect/>
          </a:stretch>
        </p:blipFill>
        <p:spPr>
          <a:xfrm>
            <a:off x="1710134" y="6384142"/>
            <a:ext cx="1045823" cy="258445"/>
          </a:xfrm>
          <a:prstGeom prst="rect">
            <a:avLst/>
          </a:prstGeom>
        </p:spPr>
      </p:pic>
      <p:pic>
        <p:nvPicPr>
          <p:cNvPr id="17" name="Picture 16">
            <a:extLst>
              <a:ext uri="{FF2B5EF4-FFF2-40B4-BE49-F238E27FC236}">
                <a16:creationId xmlns:a16="http://schemas.microsoft.com/office/drawing/2014/main" id="{F17714AF-D211-DC1A-1778-52A61CFF7837}"/>
              </a:ext>
            </a:extLst>
          </p:cNvPr>
          <p:cNvPicPr/>
          <p:nvPr userDrawn="1"/>
        </p:nvPicPr>
        <p:blipFill>
          <a:blip r:embed="rId5" cstate="print">
            <a:extLst>
              <a:ext uri="{28A0092B-C50C-407E-A947-70E740481C1C}">
                <a14:useLocalDpi xmlns:a14="http://schemas.microsoft.com/office/drawing/2010/main"/>
              </a:ext>
            </a:extLst>
          </a:blip>
          <a:stretch>
            <a:fillRect/>
          </a:stretch>
        </p:blipFill>
        <p:spPr>
          <a:xfrm>
            <a:off x="10160000" y="6366803"/>
            <a:ext cx="1889056" cy="336479"/>
          </a:xfrm>
          <a:prstGeom prst="rect">
            <a:avLst/>
          </a:prstGeom>
        </p:spPr>
      </p:pic>
      <p:pic>
        <p:nvPicPr>
          <p:cNvPr id="18" name="Picture 17">
            <a:extLst>
              <a:ext uri="{FF2B5EF4-FFF2-40B4-BE49-F238E27FC236}">
                <a16:creationId xmlns:a16="http://schemas.microsoft.com/office/drawing/2014/main" id="{12F17583-3B8C-6ED2-C217-3E337B0355F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974714" y="6393482"/>
            <a:ext cx="875305" cy="309245"/>
          </a:xfrm>
          <a:prstGeom prst="rect">
            <a:avLst/>
          </a:prstGeom>
        </p:spPr>
      </p:pic>
      <p:pic>
        <p:nvPicPr>
          <p:cNvPr id="19" name="Picture 5" descr="A picture containing text, clipart&#10;&#10;Description automatically generated">
            <a:extLst>
              <a:ext uri="{FF2B5EF4-FFF2-40B4-BE49-F238E27FC236}">
                <a16:creationId xmlns:a16="http://schemas.microsoft.com/office/drawing/2014/main" id="{191A7147-10B9-7338-073C-FAA111F411C1}"/>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5282178" y="6361802"/>
            <a:ext cx="794129" cy="30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A blue text on a white background&#10;&#10;Description automatically generated with low confidence">
            <a:extLst>
              <a:ext uri="{FF2B5EF4-FFF2-40B4-BE49-F238E27FC236}">
                <a16:creationId xmlns:a16="http://schemas.microsoft.com/office/drawing/2014/main" id="{FDAA3B27-1D50-1FBE-C0D1-0823E18AA7C2}"/>
              </a:ext>
            </a:extLst>
          </p:cNvPr>
          <p:cNvPicPr>
            <a:picLocks noChangeAspect="1"/>
          </p:cNvPicPr>
          <p:nvPr userDrawn="1"/>
        </p:nvPicPr>
        <p:blipFill>
          <a:blip r:embed="rId8"/>
          <a:stretch>
            <a:fillRect/>
          </a:stretch>
        </p:blipFill>
        <p:spPr>
          <a:xfrm>
            <a:off x="6215133" y="6393482"/>
            <a:ext cx="1005729" cy="215762"/>
          </a:xfrm>
          <a:prstGeom prst="rect">
            <a:avLst/>
          </a:prstGeom>
        </p:spPr>
      </p:pic>
    </p:spTree>
    <p:extLst>
      <p:ext uri="{BB962C8B-B14F-4D97-AF65-F5344CB8AC3E}">
        <p14:creationId xmlns:p14="http://schemas.microsoft.com/office/powerpoint/2010/main" val="3680968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34ADB5-136C-9341-BB01-7ECCEA87897B}" type="datetimeFigureOut">
              <a:rPr lang="en-US" smtClean="0"/>
              <a:t>6/9/2023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CB8364-82AF-5A42-ACD2-8C31B15869DA}" type="slidenum">
              <a:rPr lang="en-US" smtClean="0"/>
              <a:t>‹#›</a:t>
            </a:fld>
            <a:endParaRPr lang="en-US"/>
          </a:p>
        </p:txBody>
      </p:sp>
      <p:pic>
        <p:nvPicPr>
          <p:cNvPr id="5" name="Picture 4">
            <a:extLst>
              <a:ext uri="{FF2B5EF4-FFF2-40B4-BE49-F238E27FC236}">
                <a16:creationId xmlns:a16="http://schemas.microsoft.com/office/drawing/2014/main" id="{B4D0EFAE-F2C3-FBE9-B77A-AD2EF4C82860}"/>
              </a:ext>
            </a:extLst>
          </p:cNvPr>
          <p:cNvPicPr/>
          <p:nvPr userDrawn="1"/>
        </p:nvPicPr>
        <p:blipFill>
          <a:blip r:embed="rId2" cstate="print">
            <a:extLst>
              <a:ext uri="{28A0092B-C50C-407E-A947-70E740481C1C}">
                <a14:useLocalDpi xmlns:a14="http://schemas.microsoft.com/office/drawing/2010/main"/>
              </a:ext>
            </a:extLst>
          </a:blip>
          <a:stretch>
            <a:fillRect/>
          </a:stretch>
        </p:blipFill>
        <p:spPr>
          <a:xfrm>
            <a:off x="591549" y="6383326"/>
            <a:ext cx="638715" cy="309245"/>
          </a:xfrm>
          <a:prstGeom prst="rect">
            <a:avLst/>
          </a:prstGeom>
        </p:spPr>
      </p:pic>
      <p:pic>
        <p:nvPicPr>
          <p:cNvPr id="13" name="Picture 12">
            <a:extLst>
              <a:ext uri="{FF2B5EF4-FFF2-40B4-BE49-F238E27FC236}">
                <a16:creationId xmlns:a16="http://schemas.microsoft.com/office/drawing/2014/main" id="{ED8EF204-8F7D-6505-A213-0255EDE7780A}"/>
              </a:ext>
            </a:extLst>
          </p:cNvPr>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4164193" y="6389552"/>
            <a:ext cx="756150" cy="245745"/>
          </a:xfrm>
          <a:prstGeom prst="rect">
            <a:avLst/>
          </a:prstGeom>
          <a:noFill/>
        </p:spPr>
      </p:pic>
      <p:pic>
        <p:nvPicPr>
          <p:cNvPr id="14" name="Picture 13">
            <a:extLst>
              <a:ext uri="{FF2B5EF4-FFF2-40B4-BE49-F238E27FC236}">
                <a16:creationId xmlns:a16="http://schemas.microsoft.com/office/drawing/2014/main" id="{647B4991-00AF-FB72-8EE3-4750209DFB0E}"/>
              </a:ext>
            </a:extLst>
          </p:cNvPr>
          <p:cNvPicPr/>
          <p:nvPr userDrawn="1"/>
        </p:nvPicPr>
        <p:blipFill>
          <a:blip r:embed="rId4" cstate="print">
            <a:extLst>
              <a:ext uri="{28A0092B-C50C-407E-A947-70E740481C1C}">
                <a14:useLocalDpi xmlns:a14="http://schemas.microsoft.com/office/drawing/2010/main"/>
              </a:ext>
            </a:extLst>
          </a:blip>
          <a:stretch>
            <a:fillRect/>
          </a:stretch>
        </p:blipFill>
        <p:spPr>
          <a:xfrm>
            <a:off x="6392515" y="6418330"/>
            <a:ext cx="813562" cy="172085"/>
          </a:xfrm>
          <a:prstGeom prst="rect">
            <a:avLst/>
          </a:prstGeom>
        </p:spPr>
      </p:pic>
      <p:pic>
        <p:nvPicPr>
          <p:cNvPr id="15" name="Picture 14">
            <a:extLst>
              <a:ext uri="{FF2B5EF4-FFF2-40B4-BE49-F238E27FC236}">
                <a16:creationId xmlns:a16="http://schemas.microsoft.com/office/drawing/2014/main" id="{360B2244-5874-2CA9-2145-4B4A84B5C71A}"/>
              </a:ext>
            </a:extLst>
          </p:cNvPr>
          <p:cNvPicPr/>
          <p:nvPr userDrawn="1"/>
        </p:nvPicPr>
        <p:blipFill>
          <a:blip r:embed="rId5" cstate="print">
            <a:extLst>
              <a:ext uri="{28A0092B-C50C-407E-A947-70E740481C1C}">
                <a14:useLocalDpi xmlns:a14="http://schemas.microsoft.com/office/drawing/2010/main"/>
              </a:ext>
            </a:extLst>
          </a:blip>
          <a:stretch>
            <a:fillRect/>
          </a:stretch>
        </p:blipFill>
        <p:spPr>
          <a:xfrm>
            <a:off x="1710134" y="6384142"/>
            <a:ext cx="1045823" cy="258445"/>
          </a:xfrm>
          <a:prstGeom prst="rect">
            <a:avLst/>
          </a:prstGeom>
        </p:spPr>
      </p:pic>
      <p:pic>
        <p:nvPicPr>
          <p:cNvPr id="16" name="Picture 15">
            <a:extLst>
              <a:ext uri="{FF2B5EF4-FFF2-40B4-BE49-F238E27FC236}">
                <a16:creationId xmlns:a16="http://schemas.microsoft.com/office/drawing/2014/main" id="{E829FE21-1473-7776-93D1-5305F18BAF71}"/>
              </a:ext>
            </a:extLst>
          </p:cNvPr>
          <p:cNvPicPr/>
          <p:nvPr userDrawn="1"/>
        </p:nvPicPr>
        <p:blipFill>
          <a:blip r:embed="rId6" cstate="print">
            <a:extLst>
              <a:ext uri="{28A0092B-C50C-407E-A947-70E740481C1C}">
                <a14:useLocalDpi xmlns:a14="http://schemas.microsoft.com/office/drawing/2010/main"/>
              </a:ext>
            </a:extLst>
          </a:blip>
          <a:stretch>
            <a:fillRect/>
          </a:stretch>
        </p:blipFill>
        <p:spPr>
          <a:xfrm>
            <a:off x="10160000" y="6366803"/>
            <a:ext cx="1889056" cy="336479"/>
          </a:xfrm>
          <a:prstGeom prst="rect">
            <a:avLst/>
          </a:prstGeom>
        </p:spPr>
      </p:pic>
      <p:pic>
        <p:nvPicPr>
          <p:cNvPr id="17" name="Picture 16">
            <a:extLst>
              <a:ext uri="{FF2B5EF4-FFF2-40B4-BE49-F238E27FC236}">
                <a16:creationId xmlns:a16="http://schemas.microsoft.com/office/drawing/2014/main" id="{D9CE7B2E-460A-B1AA-3543-7885E29A12BE}"/>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974714" y="6393482"/>
            <a:ext cx="875305" cy="309245"/>
          </a:xfrm>
          <a:prstGeom prst="rect">
            <a:avLst/>
          </a:prstGeom>
        </p:spPr>
      </p:pic>
      <p:pic>
        <p:nvPicPr>
          <p:cNvPr id="18" name="Picture 5" descr="A picture containing text, clipart&#10;&#10;Description automatically generated">
            <a:extLst>
              <a:ext uri="{FF2B5EF4-FFF2-40B4-BE49-F238E27FC236}">
                <a16:creationId xmlns:a16="http://schemas.microsoft.com/office/drawing/2014/main" id="{8DC06592-3BF3-FF3F-8128-9861FDBAE9E0}"/>
              </a:ext>
            </a:extLst>
          </p:cNvPr>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5282178" y="6361802"/>
            <a:ext cx="794129" cy="30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2592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9A34ADB5-136C-9341-BB01-7ECCEA87897B}" type="datetimeFigureOut">
              <a:rPr lang="en-US" smtClean="0"/>
              <a:t>6/9/2023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CB8364-82AF-5A42-ACD2-8C31B15869DA}" type="slidenum">
              <a:rPr lang="en-US" smtClean="0"/>
              <a:t>‹#›</a:t>
            </a:fld>
            <a:endParaRPr lang="en-US"/>
          </a:p>
        </p:txBody>
      </p:sp>
      <p:pic>
        <p:nvPicPr>
          <p:cNvPr id="15" name="Picture 14">
            <a:extLst>
              <a:ext uri="{FF2B5EF4-FFF2-40B4-BE49-F238E27FC236}">
                <a16:creationId xmlns:a16="http://schemas.microsoft.com/office/drawing/2014/main" id="{133869C8-5D1B-5A7D-ABD9-AC65E4A3A4A3}"/>
              </a:ext>
            </a:extLst>
          </p:cNvPr>
          <p:cNvPicPr/>
          <p:nvPr userDrawn="1"/>
        </p:nvPicPr>
        <p:blipFill>
          <a:blip r:embed="rId2" cstate="print">
            <a:extLst>
              <a:ext uri="{28A0092B-C50C-407E-A947-70E740481C1C}">
                <a14:useLocalDpi xmlns:a14="http://schemas.microsoft.com/office/drawing/2010/main"/>
              </a:ext>
            </a:extLst>
          </a:blip>
          <a:stretch>
            <a:fillRect/>
          </a:stretch>
        </p:blipFill>
        <p:spPr>
          <a:xfrm>
            <a:off x="591549" y="6383326"/>
            <a:ext cx="638715" cy="309245"/>
          </a:xfrm>
          <a:prstGeom prst="rect">
            <a:avLst/>
          </a:prstGeom>
        </p:spPr>
      </p:pic>
      <p:pic>
        <p:nvPicPr>
          <p:cNvPr id="16" name="Picture 15">
            <a:extLst>
              <a:ext uri="{FF2B5EF4-FFF2-40B4-BE49-F238E27FC236}">
                <a16:creationId xmlns:a16="http://schemas.microsoft.com/office/drawing/2014/main" id="{7ACC4284-27E7-C78F-38B8-6ACCD1A75BFF}"/>
              </a:ext>
            </a:extLst>
          </p:cNvPr>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4164193" y="6389552"/>
            <a:ext cx="756150" cy="245745"/>
          </a:xfrm>
          <a:prstGeom prst="rect">
            <a:avLst/>
          </a:prstGeom>
          <a:noFill/>
        </p:spPr>
      </p:pic>
      <p:pic>
        <p:nvPicPr>
          <p:cNvPr id="17" name="Picture 16">
            <a:extLst>
              <a:ext uri="{FF2B5EF4-FFF2-40B4-BE49-F238E27FC236}">
                <a16:creationId xmlns:a16="http://schemas.microsoft.com/office/drawing/2014/main" id="{149C45DF-23F6-87EB-E918-B9663DE89929}"/>
              </a:ext>
            </a:extLst>
          </p:cNvPr>
          <p:cNvPicPr/>
          <p:nvPr userDrawn="1"/>
        </p:nvPicPr>
        <p:blipFill>
          <a:blip r:embed="rId4" cstate="print">
            <a:extLst>
              <a:ext uri="{28A0092B-C50C-407E-A947-70E740481C1C}">
                <a14:useLocalDpi xmlns:a14="http://schemas.microsoft.com/office/drawing/2010/main"/>
              </a:ext>
            </a:extLst>
          </a:blip>
          <a:stretch>
            <a:fillRect/>
          </a:stretch>
        </p:blipFill>
        <p:spPr>
          <a:xfrm>
            <a:off x="6392515" y="6418330"/>
            <a:ext cx="813562" cy="172085"/>
          </a:xfrm>
          <a:prstGeom prst="rect">
            <a:avLst/>
          </a:prstGeom>
        </p:spPr>
      </p:pic>
      <p:pic>
        <p:nvPicPr>
          <p:cNvPr id="18" name="Picture 17">
            <a:extLst>
              <a:ext uri="{FF2B5EF4-FFF2-40B4-BE49-F238E27FC236}">
                <a16:creationId xmlns:a16="http://schemas.microsoft.com/office/drawing/2014/main" id="{851923B2-E966-EE3C-4FC2-758FC3941A9E}"/>
              </a:ext>
            </a:extLst>
          </p:cNvPr>
          <p:cNvPicPr/>
          <p:nvPr userDrawn="1"/>
        </p:nvPicPr>
        <p:blipFill>
          <a:blip r:embed="rId5" cstate="print">
            <a:extLst>
              <a:ext uri="{28A0092B-C50C-407E-A947-70E740481C1C}">
                <a14:useLocalDpi xmlns:a14="http://schemas.microsoft.com/office/drawing/2010/main"/>
              </a:ext>
            </a:extLst>
          </a:blip>
          <a:stretch>
            <a:fillRect/>
          </a:stretch>
        </p:blipFill>
        <p:spPr>
          <a:xfrm>
            <a:off x="1710134" y="6384142"/>
            <a:ext cx="1045823" cy="258445"/>
          </a:xfrm>
          <a:prstGeom prst="rect">
            <a:avLst/>
          </a:prstGeom>
        </p:spPr>
      </p:pic>
      <p:pic>
        <p:nvPicPr>
          <p:cNvPr id="19" name="Picture 18">
            <a:extLst>
              <a:ext uri="{FF2B5EF4-FFF2-40B4-BE49-F238E27FC236}">
                <a16:creationId xmlns:a16="http://schemas.microsoft.com/office/drawing/2014/main" id="{7949E80F-50A6-B602-D712-A1628D0C0B70}"/>
              </a:ext>
            </a:extLst>
          </p:cNvPr>
          <p:cNvPicPr/>
          <p:nvPr userDrawn="1"/>
        </p:nvPicPr>
        <p:blipFill>
          <a:blip r:embed="rId6" cstate="print">
            <a:extLst>
              <a:ext uri="{28A0092B-C50C-407E-A947-70E740481C1C}">
                <a14:useLocalDpi xmlns:a14="http://schemas.microsoft.com/office/drawing/2010/main"/>
              </a:ext>
            </a:extLst>
          </a:blip>
          <a:stretch>
            <a:fillRect/>
          </a:stretch>
        </p:blipFill>
        <p:spPr>
          <a:xfrm>
            <a:off x="10160000" y="6366803"/>
            <a:ext cx="1889056" cy="336479"/>
          </a:xfrm>
          <a:prstGeom prst="rect">
            <a:avLst/>
          </a:prstGeom>
        </p:spPr>
      </p:pic>
      <p:pic>
        <p:nvPicPr>
          <p:cNvPr id="20" name="Picture 19">
            <a:extLst>
              <a:ext uri="{FF2B5EF4-FFF2-40B4-BE49-F238E27FC236}">
                <a16:creationId xmlns:a16="http://schemas.microsoft.com/office/drawing/2014/main" id="{62F0B0B0-1E32-C404-B198-3DD2D8C91AD9}"/>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974714" y="6393482"/>
            <a:ext cx="875305" cy="309245"/>
          </a:xfrm>
          <a:prstGeom prst="rect">
            <a:avLst/>
          </a:prstGeom>
        </p:spPr>
      </p:pic>
      <p:pic>
        <p:nvPicPr>
          <p:cNvPr id="21" name="Picture 5" descr="A picture containing text, clipart&#10;&#10;Description automatically generated">
            <a:extLst>
              <a:ext uri="{FF2B5EF4-FFF2-40B4-BE49-F238E27FC236}">
                <a16:creationId xmlns:a16="http://schemas.microsoft.com/office/drawing/2014/main" id="{8C7A4137-B92A-B805-90B5-F5C03B6CA555}"/>
              </a:ext>
            </a:extLst>
          </p:cNvPr>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5282178" y="6361802"/>
            <a:ext cx="794129" cy="30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3837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9A34ADB5-136C-9341-BB01-7ECCEA87897B}" type="datetimeFigureOut">
              <a:rPr lang="en-US" smtClean="0"/>
              <a:t>6/9/2023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CB8364-82AF-5A42-ACD2-8C31B15869DA}" type="slidenum">
              <a:rPr lang="en-US" smtClean="0"/>
              <a:t>‹#›</a:t>
            </a:fld>
            <a:endParaRPr lang="en-US"/>
          </a:p>
        </p:txBody>
      </p:sp>
      <p:pic>
        <p:nvPicPr>
          <p:cNvPr id="15" name="Picture 14">
            <a:extLst>
              <a:ext uri="{FF2B5EF4-FFF2-40B4-BE49-F238E27FC236}">
                <a16:creationId xmlns:a16="http://schemas.microsoft.com/office/drawing/2014/main" id="{8C96FC4E-955C-84B4-8343-B6C606F6AC70}"/>
              </a:ext>
            </a:extLst>
          </p:cNvPr>
          <p:cNvPicPr/>
          <p:nvPr userDrawn="1"/>
        </p:nvPicPr>
        <p:blipFill>
          <a:blip r:embed="rId2" cstate="print">
            <a:extLst>
              <a:ext uri="{28A0092B-C50C-407E-A947-70E740481C1C}">
                <a14:useLocalDpi xmlns:a14="http://schemas.microsoft.com/office/drawing/2010/main"/>
              </a:ext>
            </a:extLst>
          </a:blip>
          <a:stretch>
            <a:fillRect/>
          </a:stretch>
        </p:blipFill>
        <p:spPr>
          <a:xfrm>
            <a:off x="591549" y="6383326"/>
            <a:ext cx="638715" cy="309245"/>
          </a:xfrm>
          <a:prstGeom prst="rect">
            <a:avLst/>
          </a:prstGeom>
        </p:spPr>
      </p:pic>
      <p:pic>
        <p:nvPicPr>
          <p:cNvPr id="16" name="Picture 15">
            <a:extLst>
              <a:ext uri="{FF2B5EF4-FFF2-40B4-BE49-F238E27FC236}">
                <a16:creationId xmlns:a16="http://schemas.microsoft.com/office/drawing/2014/main" id="{70C169F2-E10A-3B90-95DD-2524DE787223}"/>
              </a:ext>
            </a:extLst>
          </p:cNvPr>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4164193" y="6389552"/>
            <a:ext cx="756150" cy="245745"/>
          </a:xfrm>
          <a:prstGeom prst="rect">
            <a:avLst/>
          </a:prstGeom>
          <a:noFill/>
        </p:spPr>
      </p:pic>
      <p:pic>
        <p:nvPicPr>
          <p:cNvPr id="17" name="Picture 16">
            <a:extLst>
              <a:ext uri="{FF2B5EF4-FFF2-40B4-BE49-F238E27FC236}">
                <a16:creationId xmlns:a16="http://schemas.microsoft.com/office/drawing/2014/main" id="{10E036F4-BD32-49E7-840A-AF2798A4434C}"/>
              </a:ext>
            </a:extLst>
          </p:cNvPr>
          <p:cNvPicPr/>
          <p:nvPr userDrawn="1"/>
        </p:nvPicPr>
        <p:blipFill>
          <a:blip r:embed="rId4" cstate="print">
            <a:extLst>
              <a:ext uri="{28A0092B-C50C-407E-A947-70E740481C1C}">
                <a14:useLocalDpi xmlns:a14="http://schemas.microsoft.com/office/drawing/2010/main"/>
              </a:ext>
            </a:extLst>
          </a:blip>
          <a:stretch>
            <a:fillRect/>
          </a:stretch>
        </p:blipFill>
        <p:spPr>
          <a:xfrm>
            <a:off x="6392515" y="6418330"/>
            <a:ext cx="813562" cy="172085"/>
          </a:xfrm>
          <a:prstGeom prst="rect">
            <a:avLst/>
          </a:prstGeom>
        </p:spPr>
      </p:pic>
      <p:pic>
        <p:nvPicPr>
          <p:cNvPr id="18" name="Picture 17">
            <a:extLst>
              <a:ext uri="{FF2B5EF4-FFF2-40B4-BE49-F238E27FC236}">
                <a16:creationId xmlns:a16="http://schemas.microsoft.com/office/drawing/2014/main" id="{DA51C615-5755-272C-2FC2-492E84F2FE1C}"/>
              </a:ext>
            </a:extLst>
          </p:cNvPr>
          <p:cNvPicPr/>
          <p:nvPr userDrawn="1"/>
        </p:nvPicPr>
        <p:blipFill>
          <a:blip r:embed="rId5" cstate="print">
            <a:extLst>
              <a:ext uri="{28A0092B-C50C-407E-A947-70E740481C1C}">
                <a14:useLocalDpi xmlns:a14="http://schemas.microsoft.com/office/drawing/2010/main"/>
              </a:ext>
            </a:extLst>
          </a:blip>
          <a:stretch>
            <a:fillRect/>
          </a:stretch>
        </p:blipFill>
        <p:spPr>
          <a:xfrm>
            <a:off x="1710134" y="6384142"/>
            <a:ext cx="1045823" cy="258445"/>
          </a:xfrm>
          <a:prstGeom prst="rect">
            <a:avLst/>
          </a:prstGeom>
        </p:spPr>
      </p:pic>
      <p:pic>
        <p:nvPicPr>
          <p:cNvPr id="19" name="Picture 18">
            <a:extLst>
              <a:ext uri="{FF2B5EF4-FFF2-40B4-BE49-F238E27FC236}">
                <a16:creationId xmlns:a16="http://schemas.microsoft.com/office/drawing/2014/main" id="{B9F01278-98A3-3B54-76AB-890BB960EA2C}"/>
              </a:ext>
            </a:extLst>
          </p:cNvPr>
          <p:cNvPicPr/>
          <p:nvPr userDrawn="1"/>
        </p:nvPicPr>
        <p:blipFill>
          <a:blip r:embed="rId6" cstate="print">
            <a:extLst>
              <a:ext uri="{28A0092B-C50C-407E-A947-70E740481C1C}">
                <a14:useLocalDpi xmlns:a14="http://schemas.microsoft.com/office/drawing/2010/main"/>
              </a:ext>
            </a:extLst>
          </a:blip>
          <a:stretch>
            <a:fillRect/>
          </a:stretch>
        </p:blipFill>
        <p:spPr>
          <a:xfrm>
            <a:off x="10160000" y="6366803"/>
            <a:ext cx="1889056" cy="336479"/>
          </a:xfrm>
          <a:prstGeom prst="rect">
            <a:avLst/>
          </a:prstGeom>
        </p:spPr>
      </p:pic>
      <p:pic>
        <p:nvPicPr>
          <p:cNvPr id="20" name="Picture 19">
            <a:extLst>
              <a:ext uri="{FF2B5EF4-FFF2-40B4-BE49-F238E27FC236}">
                <a16:creationId xmlns:a16="http://schemas.microsoft.com/office/drawing/2014/main" id="{AA184E60-8D60-A0B2-3B56-8E44A1A52A2A}"/>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974714" y="6393482"/>
            <a:ext cx="875305" cy="309245"/>
          </a:xfrm>
          <a:prstGeom prst="rect">
            <a:avLst/>
          </a:prstGeom>
        </p:spPr>
      </p:pic>
      <p:pic>
        <p:nvPicPr>
          <p:cNvPr id="21" name="Picture 5" descr="A picture containing text, clipart&#10;&#10;Description automatically generated">
            <a:extLst>
              <a:ext uri="{FF2B5EF4-FFF2-40B4-BE49-F238E27FC236}">
                <a16:creationId xmlns:a16="http://schemas.microsoft.com/office/drawing/2014/main" id="{1A8C0409-0974-AD23-8AE0-31FEDD206062}"/>
              </a:ext>
            </a:extLst>
          </p:cNvPr>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5282178" y="6361802"/>
            <a:ext cx="794129" cy="30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0936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34ADB5-136C-9341-BB01-7ECCEA87897B}" type="datetimeFigureOut">
              <a:rPr lang="en-US" smtClean="0"/>
              <a:t>6/9/2023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CB8364-82AF-5A42-ACD2-8C31B15869DA}" type="slidenum">
              <a:rPr lang="en-US" smtClean="0"/>
              <a:t>‹#›</a:t>
            </a:fld>
            <a:endParaRPr lang="en-US"/>
          </a:p>
        </p:txBody>
      </p:sp>
    </p:spTree>
    <p:extLst>
      <p:ext uri="{BB962C8B-B14F-4D97-AF65-F5344CB8AC3E}">
        <p14:creationId xmlns:p14="http://schemas.microsoft.com/office/powerpoint/2010/main" val="1459543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082984" y="2145355"/>
            <a:ext cx="8229600" cy="1623053"/>
          </a:xfrm>
        </p:spPr>
        <p:txBody>
          <a:bodyPr>
            <a:normAutofit fontScale="90000"/>
          </a:bodyPr>
          <a:lstStyle/>
          <a:p>
            <a:r>
              <a:rPr lang="en-GB" dirty="0">
                <a:latin typeface="+mn-lt"/>
                <a:cs typeface="Arial" panose="020B0604020202020204" pitchFamily="34" charset="0"/>
              </a:rPr>
              <a:t>Hampshire Hospitals NHS Trust</a:t>
            </a:r>
            <a:br>
              <a:rPr lang="en-GB" dirty="0">
                <a:latin typeface="Arial" panose="020B0604020202020204" pitchFamily="34" charset="0"/>
                <a:cs typeface="Arial" panose="020B0604020202020204" pitchFamily="34" charset="0"/>
              </a:rPr>
            </a:br>
            <a:br>
              <a:rPr lang="en-GB" dirty="0">
                <a:latin typeface="Arial" panose="020B0604020202020204" pitchFamily="34" charset="0"/>
                <a:cs typeface="Arial" panose="020B0604020202020204" pitchFamily="34" charset="0"/>
              </a:rPr>
            </a:br>
            <a:r>
              <a:rPr lang="en-GB" sz="3600" b="1" dirty="0">
                <a:latin typeface="+mn-lt"/>
                <a:cs typeface="Arial" panose="020B0604020202020204" pitchFamily="34" charset="0"/>
              </a:rPr>
              <a:t>Improving Care for Children with Epilepsy</a:t>
            </a:r>
            <a:br>
              <a:rPr lang="en-GB" sz="3600" dirty="0">
                <a:latin typeface="Arial" panose="020B0604020202020204" pitchFamily="34" charset="0"/>
                <a:cs typeface="Arial" panose="020B0604020202020204" pitchFamily="34" charset="0"/>
              </a:rPr>
            </a:br>
            <a:br>
              <a:rPr lang="en-GB" sz="3600" dirty="0">
                <a:latin typeface="Arial" panose="020B0604020202020204" pitchFamily="34" charset="0"/>
                <a:cs typeface="Arial" panose="020B0604020202020204" pitchFamily="34" charset="0"/>
              </a:rPr>
            </a:br>
            <a:r>
              <a:rPr lang="en-GB" sz="3600" dirty="0">
                <a:latin typeface="+mn-lt"/>
                <a:cs typeface="Arial" panose="020B0604020202020204" pitchFamily="34" charset="0"/>
              </a:rPr>
              <a:t>RCPCH EQIP QI Project  </a:t>
            </a:r>
          </a:p>
        </p:txBody>
      </p:sp>
      <p:sp>
        <p:nvSpPr>
          <p:cNvPr id="2" name="TextBox 1">
            <a:extLst>
              <a:ext uri="{FF2B5EF4-FFF2-40B4-BE49-F238E27FC236}">
                <a16:creationId xmlns:a16="http://schemas.microsoft.com/office/drawing/2014/main" id="{5F30CFA7-E626-43FD-919E-F9F0EA055A5E}"/>
              </a:ext>
            </a:extLst>
          </p:cNvPr>
          <p:cNvSpPr txBox="1"/>
          <p:nvPr/>
        </p:nvSpPr>
        <p:spPr>
          <a:xfrm>
            <a:off x="1991544" y="468085"/>
            <a:ext cx="2493371" cy="400110"/>
          </a:xfrm>
          <a:prstGeom prst="rect">
            <a:avLst/>
          </a:prstGeom>
          <a:noFill/>
        </p:spPr>
        <p:txBody>
          <a:bodyPr wrap="square" lIns="91440" tIns="45720" rIns="91440" bIns="45720" rtlCol="0" anchor="t">
            <a:spAutoFit/>
          </a:bodyPr>
          <a:lstStyle/>
          <a:p>
            <a:endParaRPr lang="en-GB" sz="2000">
              <a:latin typeface="Arial" panose="020B0604020202020204" pitchFamily="34" charset="0"/>
              <a:cs typeface="Arial" panose="020B0604020202020204" pitchFamily="34" charset="0"/>
            </a:endParaRPr>
          </a:p>
        </p:txBody>
      </p:sp>
      <p:pic>
        <p:nvPicPr>
          <p:cNvPr id="3" name="Picture 3" descr="A picture containing graphical user interface&#10;&#10;Description automatically generated">
            <a:extLst>
              <a:ext uri="{FF2B5EF4-FFF2-40B4-BE49-F238E27FC236}">
                <a16:creationId xmlns:a16="http://schemas.microsoft.com/office/drawing/2014/main" id="{17FF4AEC-4FFD-3577-D209-2F1DFD152D10}"/>
              </a:ext>
            </a:extLst>
          </p:cNvPr>
          <p:cNvPicPr>
            <a:picLocks noChangeAspect="1"/>
          </p:cNvPicPr>
          <p:nvPr/>
        </p:nvPicPr>
        <p:blipFill>
          <a:blip r:embed="rId2"/>
          <a:stretch>
            <a:fillRect/>
          </a:stretch>
        </p:blipFill>
        <p:spPr>
          <a:xfrm>
            <a:off x="1992923" y="598592"/>
            <a:ext cx="2743200" cy="432324"/>
          </a:xfrm>
          <a:prstGeom prst="rect">
            <a:avLst/>
          </a:prstGeom>
        </p:spPr>
      </p:pic>
    </p:spTree>
    <p:extLst>
      <p:ext uri="{BB962C8B-B14F-4D97-AF65-F5344CB8AC3E}">
        <p14:creationId xmlns:p14="http://schemas.microsoft.com/office/powerpoint/2010/main" val="2280726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D378026-B6F6-4969-903F-36C07FDEED9E}"/>
              </a:ext>
            </a:extLst>
          </p:cNvPr>
          <p:cNvSpPr txBox="1">
            <a:spLocks/>
          </p:cNvSpPr>
          <p:nvPr/>
        </p:nvSpPr>
        <p:spPr>
          <a:xfrm>
            <a:off x="1981200" y="176666"/>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defRPr/>
            </a:pPr>
            <a:r>
              <a:rPr lang="en-GB" b="1" dirty="0">
                <a:solidFill>
                  <a:schemeClr val="tx2">
                    <a:lumMod val="75000"/>
                  </a:schemeClr>
                </a:solidFill>
                <a:latin typeface="Arial" panose="020B0604020202020204" pitchFamily="34" charset="0"/>
                <a:cs typeface="Arial" panose="020B0604020202020204" pitchFamily="34" charset="0"/>
              </a:rPr>
              <a:t>Data/Results</a:t>
            </a:r>
          </a:p>
        </p:txBody>
      </p:sp>
      <p:sp>
        <p:nvSpPr>
          <p:cNvPr id="9" name="Content Placeholder 2">
            <a:extLst>
              <a:ext uri="{FF2B5EF4-FFF2-40B4-BE49-F238E27FC236}">
                <a16:creationId xmlns:a16="http://schemas.microsoft.com/office/drawing/2014/main" id="{D4908EA3-66E3-409B-8580-F2D5101CBDD0}"/>
              </a:ext>
            </a:extLst>
          </p:cNvPr>
          <p:cNvSpPr txBox="1">
            <a:spLocks/>
          </p:cNvSpPr>
          <p:nvPr/>
        </p:nvSpPr>
        <p:spPr>
          <a:xfrm>
            <a:off x="2133600" y="1458686"/>
            <a:ext cx="8229600" cy="4525963"/>
          </a:xfrm>
          <a:prstGeom prst="rect">
            <a:avLst/>
          </a:prstGeom>
        </p:spPr>
        <p:txBody>
          <a:bodyPr vert="horz" lIns="91440" tIns="45720" rIns="91440" bIns="45720" rtlCol="0" anchor="t">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sz="1800" i="1" dirty="0">
              <a:solidFill>
                <a:srgbClr val="FF0000"/>
              </a:solidFill>
              <a:cs typeface="Arial" panose="020B0604020202020204" pitchFamily="34" charset="0"/>
            </a:endParaRPr>
          </a:p>
          <a:p>
            <a:pPr marL="0" indent="0">
              <a:buNone/>
            </a:pPr>
            <a:r>
              <a:rPr lang="en-GB" sz="1800" b="1" dirty="0">
                <a:effectLst/>
                <a:ea typeface="Calibri" panose="020F0502020204030204" pitchFamily="34" charset="0"/>
                <a:cs typeface="Arial" panose="020B0604020202020204" pitchFamily="34" charset="0"/>
              </a:rPr>
              <a:t>Pilot in BNHH: </a:t>
            </a:r>
            <a:r>
              <a:rPr lang="en-GB" sz="1800" dirty="0">
                <a:effectLst/>
                <a:ea typeface="Calibri" panose="020F0502020204030204" pitchFamily="34" charset="0"/>
                <a:cs typeface="Arial" panose="020B0604020202020204" pitchFamily="34" charset="0"/>
              </a:rPr>
              <a:t>CHECC Forms sent to the families of 21 patients. School/nursery, parents’ version and self-report versions.  </a:t>
            </a:r>
          </a:p>
          <a:p>
            <a:pPr algn="just">
              <a:lnSpc>
                <a:spcPct val="106000"/>
              </a:lnSpc>
              <a:spcAft>
                <a:spcPts val="800"/>
              </a:spcAft>
            </a:pPr>
            <a:endParaRPr lang="en-GB" sz="1800" b="1" dirty="0">
              <a:effectLst/>
              <a:ea typeface="Calibri" panose="020F0502020204030204" pitchFamily="34" charset="0"/>
              <a:cs typeface="Arial" panose="020B0604020202020204" pitchFamily="34" charset="0"/>
            </a:endParaRPr>
          </a:p>
          <a:p>
            <a:pPr marL="0" indent="0" algn="just">
              <a:lnSpc>
                <a:spcPct val="106000"/>
              </a:lnSpc>
              <a:spcAft>
                <a:spcPts val="800"/>
              </a:spcAft>
              <a:buNone/>
            </a:pPr>
            <a:r>
              <a:rPr lang="en-GB" sz="1800" b="1" dirty="0">
                <a:effectLst/>
                <a:ea typeface="Calibri" panose="020F0502020204030204" pitchFamily="34" charset="0"/>
                <a:cs typeface="Arial" panose="020B0604020202020204" pitchFamily="34" charset="0"/>
              </a:rPr>
              <a:t>Outcome: </a:t>
            </a:r>
            <a:r>
              <a:rPr lang="en-GB" sz="1800" dirty="0">
                <a:effectLst/>
                <a:ea typeface="Calibri" panose="020F0502020204030204" pitchFamily="34" charset="0"/>
                <a:cs typeface="Arial" panose="020B0604020202020204" pitchFamily="34" charset="0"/>
              </a:rPr>
              <a:t>Forms received regarding 12 patients, a 57% response rate. </a:t>
            </a:r>
          </a:p>
          <a:p>
            <a:pPr algn="just">
              <a:lnSpc>
                <a:spcPct val="106000"/>
              </a:lnSpc>
              <a:spcAft>
                <a:spcPts val="800"/>
              </a:spcAft>
            </a:pPr>
            <a:endParaRPr lang="en-GB" sz="1800" b="1" dirty="0">
              <a:effectLst/>
              <a:ea typeface="Calibri" panose="020F0502020204030204" pitchFamily="34" charset="0"/>
              <a:cs typeface="Arial" panose="020B0604020202020204" pitchFamily="34" charset="0"/>
            </a:endParaRPr>
          </a:p>
          <a:p>
            <a:pPr marL="0" indent="0" algn="just">
              <a:lnSpc>
                <a:spcPct val="106000"/>
              </a:lnSpc>
              <a:spcAft>
                <a:spcPts val="800"/>
              </a:spcAft>
              <a:buNone/>
            </a:pPr>
            <a:r>
              <a:rPr lang="en-GB" sz="1800" b="1" dirty="0">
                <a:effectLst/>
                <a:ea typeface="Calibri" panose="020F0502020204030204" pitchFamily="34" charset="0"/>
                <a:cs typeface="Arial" panose="020B0604020202020204" pitchFamily="34" charset="0"/>
              </a:rPr>
              <a:t>Respondents: </a:t>
            </a:r>
            <a:endParaRPr lang="en-GB" sz="1800" dirty="0">
              <a:effectLst/>
              <a:ea typeface="Calibri" panose="020F0502020204030204" pitchFamily="34" charset="0"/>
              <a:cs typeface="Arial" panose="020B0604020202020204" pitchFamily="34" charset="0"/>
            </a:endParaRPr>
          </a:p>
          <a:p>
            <a:pPr algn="just">
              <a:lnSpc>
                <a:spcPct val="106000"/>
              </a:lnSpc>
              <a:spcAft>
                <a:spcPts val="800"/>
              </a:spcAft>
            </a:pPr>
            <a:r>
              <a:rPr lang="en-GB" sz="1800" dirty="0">
                <a:effectLst/>
                <a:ea typeface="Calibri" panose="020F0502020204030204" pitchFamily="34" charset="0"/>
                <a:cs typeface="Arial" panose="020B0604020202020204" pitchFamily="34" charset="0"/>
              </a:rPr>
              <a:t>30% from parents</a:t>
            </a:r>
          </a:p>
          <a:p>
            <a:pPr algn="just">
              <a:lnSpc>
                <a:spcPct val="106000"/>
              </a:lnSpc>
              <a:spcAft>
                <a:spcPts val="800"/>
              </a:spcAft>
            </a:pPr>
            <a:r>
              <a:rPr lang="en-GB" sz="1800" dirty="0">
                <a:effectLst/>
                <a:ea typeface="Calibri" panose="020F0502020204030204" pitchFamily="34" charset="0"/>
                <a:cs typeface="Arial" panose="020B0604020202020204" pitchFamily="34" charset="0"/>
              </a:rPr>
              <a:t>40% from schools</a:t>
            </a:r>
          </a:p>
          <a:p>
            <a:pPr algn="just">
              <a:lnSpc>
                <a:spcPct val="106000"/>
              </a:lnSpc>
              <a:spcAft>
                <a:spcPts val="800"/>
              </a:spcAft>
            </a:pPr>
            <a:r>
              <a:rPr lang="en-GB" sz="1800" dirty="0">
                <a:effectLst/>
                <a:ea typeface="Calibri" panose="020F0502020204030204" pitchFamily="34" charset="0"/>
                <a:cs typeface="Arial" panose="020B0604020202020204" pitchFamily="34" charset="0"/>
              </a:rPr>
              <a:t>30% from young people</a:t>
            </a:r>
          </a:p>
          <a:p>
            <a:pPr algn="just">
              <a:lnSpc>
                <a:spcPct val="106000"/>
              </a:lnSpc>
              <a:spcAft>
                <a:spcPts val="800"/>
              </a:spcAft>
            </a:pPr>
            <a:endParaRPr lang="en-GB" sz="1800" dirty="0">
              <a:effectLst/>
              <a:ea typeface="Calibri" panose="020F0502020204030204" pitchFamily="34" charset="0"/>
              <a:cs typeface="Times New Roman" panose="02020603050405020304" pitchFamily="18" charset="0"/>
            </a:endParaRPr>
          </a:p>
          <a:p>
            <a:endParaRPr lang="en-GB" sz="1800" dirty="0">
              <a:effectLst/>
              <a:ea typeface="Calibri" panose="020F0502020204030204" pitchFamily="34" charset="0"/>
              <a:cs typeface="Times New Roman" panose="02020603050405020304" pitchFamily="18" charset="0"/>
            </a:endParaRPr>
          </a:p>
          <a:p>
            <a:endParaRPr lang="en-GB" sz="1800" i="1" dirty="0">
              <a:solidFill>
                <a:srgbClr val="FF0000"/>
              </a:solidFill>
              <a:cs typeface="Arial" panose="020B0604020202020204" pitchFamily="34" charset="0"/>
            </a:endParaRPr>
          </a:p>
          <a:p>
            <a:endParaRPr lang="en-US" sz="1800" dirty="0">
              <a:solidFill>
                <a:srgbClr val="FF0000"/>
              </a:solidFill>
              <a:cs typeface="Arial" panose="020B0604020202020204" pitchFamily="34" charset="0"/>
            </a:endParaRPr>
          </a:p>
        </p:txBody>
      </p:sp>
    </p:spTree>
    <p:extLst>
      <p:ext uri="{BB962C8B-B14F-4D97-AF65-F5344CB8AC3E}">
        <p14:creationId xmlns:p14="http://schemas.microsoft.com/office/powerpoint/2010/main" val="2083288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D378026-B6F6-4969-903F-36C07FDEED9E}"/>
              </a:ext>
            </a:extLst>
          </p:cNvPr>
          <p:cNvSpPr txBox="1">
            <a:spLocks/>
          </p:cNvSpPr>
          <p:nvPr/>
        </p:nvSpPr>
        <p:spPr>
          <a:xfrm>
            <a:off x="609600" y="274638"/>
            <a:ext cx="109728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spcAft>
                <a:spcPts val="600"/>
              </a:spcAft>
              <a:defRPr/>
            </a:pPr>
            <a:r>
              <a:rPr lang="en-GB" b="1" dirty="0">
                <a:solidFill>
                  <a:schemeClr val="tx2">
                    <a:lumMod val="75000"/>
                  </a:schemeClr>
                </a:solidFill>
              </a:rPr>
              <a:t>Data/Results 2</a:t>
            </a:r>
          </a:p>
        </p:txBody>
      </p:sp>
      <p:sp>
        <p:nvSpPr>
          <p:cNvPr id="3" name="Rectangle 1">
            <a:extLst>
              <a:ext uri="{FF2B5EF4-FFF2-40B4-BE49-F238E27FC236}">
                <a16:creationId xmlns:a16="http://schemas.microsoft.com/office/drawing/2014/main" id="{379CA1DA-0177-03C6-E318-CBFAC75458A6}"/>
              </a:ext>
            </a:extLst>
          </p:cNvPr>
          <p:cNvSpPr>
            <a:spLocks noChangeArrowheads="1"/>
          </p:cNvSpPr>
          <p:nvPr/>
        </p:nvSpPr>
        <p:spPr bwMode="auto">
          <a:xfrm>
            <a:off x="6193368" y="1535113"/>
            <a:ext cx="5389033" cy="63976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b" anchorCtr="0" compatLnSpc="1">
            <a:prstTxWarp prst="textNoShape">
              <a:avLst/>
            </a:prstTxWarp>
            <a:normAutofit/>
          </a:bodyPr>
          <a:lstStyle/>
          <a:p>
            <a:pPr marR="0" fontAlgn="base">
              <a:lnSpc>
                <a:spcPct val="90000"/>
              </a:lnSpc>
              <a:spcBef>
                <a:spcPct val="20000"/>
              </a:spcBef>
              <a:spcAft>
                <a:spcPct val="0"/>
              </a:spcAft>
              <a:buClrTx/>
              <a:buSzTx/>
              <a:tabLst/>
            </a:pPr>
            <a:endParaRPr kumimoji="0" lang="en-GB" altLang="en-US" sz="1500" b="1" i="0" u="none" strike="noStrike" kern="1200" cap="none" normalizeH="0" baseline="0" dirty="0">
              <a:ln>
                <a:noFill/>
              </a:ln>
              <a:effectLst/>
              <a:latin typeface="+mn-lt"/>
              <a:ea typeface="+mn-ea"/>
              <a:cs typeface="+mn-cs"/>
            </a:endParaRPr>
          </a:p>
        </p:txBody>
      </p:sp>
      <p:sp>
        <p:nvSpPr>
          <p:cNvPr id="9" name="Content Placeholder 2">
            <a:extLst>
              <a:ext uri="{FF2B5EF4-FFF2-40B4-BE49-F238E27FC236}">
                <a16:creationId xmlns:a16="http://schemas.microsoft.com/office/drawing/2014/main" id="{D4908EA3-66E3-409B-8580-F2D5101CBDD0}"/>
              </a:ext>
            </a:extLst>
          </p:cNvPr>
          <p:cNvSpPr txBox="1">
            <a:spLocks/>
          </p:cNvSpPr>
          <p:nvPr/>
        </p:nvSpPr>
        <p:spPr>
          <a:xfrm>
            <a:off x="6193368" y="2174875"/>
            <a:ext cx="5389033" cy="3951288"/>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2400" dirty="0"/>
          </a:p>
          <a:p>
            <a:r>
              <a:rPr lang="en-US" sz="2400" dirty="0"/>
              <a:t>75% of returned questionaries showed having epilepsy was perceived as having a significant impact on their life</a:t>
            </a:r>
          </a:p>
          <a:p>
            <a:endParaRPr lang="en-US" sz="2400" dirty="0"/>
          </a:p>
          <a:p>
            <a:r>
              <a:rPr lang="en-US" sz="2400" dirty="0"/>
              <a:t>George et al. (2021) PAVES study quoted 56% increased risk- we chose certain families to send CHECC to </a:t>
            </a:r>
          </a:p>
        </p:txBody>
      </p:sp>
      <p:graphicFrame>
        <p:nvGraphicFramePr>
          <p:cNvPr id="2" name="Table 1">
            <a:extLst>
              <a:ext uri="{FF2B5EF4-FFF2-40B4-BE49-F238E27FC236}">
                <a16:creationId xmlns:a16="http://schemas.microsoft.com/office/drawing/2014/main" id="{32E47784-4BD8-C900-476D-3535C4663D06}"/>
              </a:ext>
            </a:extLst>
          </p:cNvPr>
          <p:cNvGraphicFramePr>
            <a:graphicFrameLocks noGrp="1"/>
          </p:cNvGraphicFramePr>
          <p:nvPr>
            <p:extLst>
              <p:ext uri="{D42A27DB-BD31-4B8C-83A1-F6EECF244321}">
                <p14:modId xmlns:p14="http://schemas.microsoft.com/office/powerpoint/2010/main" val="1102933439"/>
              </p:ext>
            </p:extLst>
          </p:nvPr>
        </p:nvGraphicFramePr>
        <p:xfrm>
          <a:off x="609600" y="2403673"/>
          <a:ext cx="5386918" cy="3493697"/>
        </p:xfrm>
        <a:graphic>
          <a:graphicData uri="http://schemas.openxmlformats.org/drawingml/2006/table">
            <a:tbl>
              <a:tblPr firstRow="1" firstCol="1" bandRow="1"/>
              <a:tblGrid>
                <a:gridCol w="3108637">
                  <a:extLst>
                    <a:ext uri="{9D8B030D-6E8A-4147-A177-3AD203B41FA5}">
                      <a16:colId xmlns:a16="http://schemas.microsoft.com/office/drawing/2014/main" val="3715980246"/>
                    </a:ext>
                  </a:extLst>
                </a:gridCol>
                <a:gridCol w="2278281">
                  <a:extLst>
                    <a:ext uri="{9D8B030D-6E8A-4147-A177-3AD203B41FA5}">
                      <a16:colId xmlns:a16="http://schemas.microsoft.com/office/drawing/2014/main" val="676752832"/>
                    </a:ext>
                  </a:extLst>
                </a:gridCol>
              </a:tblGrid>
              <a:tr h="629600">
                <a:tc>
                  <a:txBody>
                    <a:bodyPr/>
                    <a:lstStyle/>
                    <a:p>
                      <a:pPr algn="ctr">
                        <a:lnSpc>
                          <a:spcPct val="106000"/>
                        </a:lnSpc>
                        <a:spcAft>
                          <a:spcPts val="800"/>
                        </a:spcAft>
                      </a:pPr>
                      <a:r>
                        <a:rPr lang="en-GB" sz="1500" b="1">
                          <a:effectLst/>
                          <a:latin typeface="Montserrat" panose="00000500000000000000" pitchFamily="2" charset="0"/>
                          <a:ea typeface="Calibri" panose="020F0502020204030204" pitchFamily="34" charset="0"/>
                          <a:cs typeface="Times New Roman" panose="02020603050405020304" pitchFamily="18" charset="0"/>
                        </a:rPr>
                        <a:t>Area of Concern</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en-GB" sz="1500" b="1">
                          <a:effectLst/>
                          <a:latin typeface="Montserrat" panose="00000500000000000000" pitchFamily="2" charset="0"/>
                          <a:ea typeface="Calibri" panose="020F0502020204030204" pitchFamily="34" charset="0"/>
                          <a:cs typeface="Times New Roman" panose="02020603050405020304" pitchFamily="18" charset="0"/>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74403" marR="74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6000"/>
                        </a:lnSpc>
                        <a:spcAft>
                          <a:spcPts val="800"/>
                        </a:spcAft>
                      </a:pPr>
                      <a:r>
                        <a:rPr lang="en-GB" sz="1500" b="1">
                          <a:effectLst/>
                          <a:latin typeface="Montserrat" panose="00000500000000000000" pitchFamily="2" charset="0"/>
                          <a:ea typeface="Calibri" panose="020F0502020204030204" pitchFamily="34" charset="0"/>
                          <a:cs typeface="Times New Roman" panose="02020603050405020304" pitchFamily="18" charset="0"/>
                        </a:rPr>
                        <a:t>% Identified this as area of concern</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74403" marR="74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7977298"/>
                  </a:ext>
                </a:extLst>
              </a:tr>
              <a:tr h="526745">
                <a:tc>
                  <a:txBody>
                    <a:bodyPr/>
                    <a:lstStyle/>
                    <a:p>
                      <a:pPr>
                        <a:lnSpc>
                          <a:spcPct val="106000"/>
                        </a:lnSpc>
                        <a:spcAft>
                          <a:spcPts val="800"/>
                        </a:spcAft>
                      </a:pPr>
                      <a:r>
                        <a:rPr lang="en-GB" sz="1200">
                          <a:effectLst/>
                          <a:latin typeface="Montserrat" panose="00000500000000000000" pitchFamily="2" charset="0"/>
                          <a:ea typeface="Calibri" panose="020F0502020204030204" pitchFamily="34" charset="0"/>
                          <a:cs typeface="Times New Roman" panose="02020603050405020304" pitchFamily="18" charset="0"/>
                        </a:rPr>
                        <a:t>Mood/Mental health/Behavioural issues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74403" marR="74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800"/>
                        </a:spcAft>
                      </a:pPr>
                      <a:r>
                        <a:rPr lang="en-GB" sz="1200">
                          <a:effectLst/>
                          <a:latin typeface="Montserrat" panose="00000500000000000000" pitchFamily="2" charset="0"/>
                          <a:ea typeface="Calibri" panose="020F0502020204030204" pitchFamily="34" charset="0"/>
                          <a:cs typeface="Times New Roman" panose="02020603050405020304" pitchFamily="18" charset="0"/>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en-GB" sz="1200">
                          <a:effectLst/>
                          <a:latin typeface="Montserrat" panose="00000500000000000000" pitchFamily="2" charset="0"/>
                          <a:ea typeface="Calibri" panose="020F0502020204030204" pitchFamily="34" charset="0"/>
                          <a:cs typeface="Times New Roman" panose="02020603050405020304" pitchFamily="18" charset="0"/>
                        </a:rPr>
                        <a:t>75%</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74403" marR="74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4962294"/>
                  </a:ext>
                </a:extLst>
              </a:tr>
              <a:tr h="223760">
                <a:tc>
                  <a:txBody>
                    <a:bodyPr/>
                    <a:lstStyle/>
                    <a:p>
                      <a:pPr>
                        <a:lnSpc>
                          <a:spcPct val="106000"/>
                        </a:lnSpc>
                        <a:spcAft>
                          <a:spcPts val="800"/>
                        </a:spcAft>
                      </a:pPr>
                      <a:r>
                        <a:rPr lang="en-GB" sz="1200">
                          <a:effectLst/>
                          <a:latin typeface="Montserrat" panose="00000500000000000000" pitchFamily="2" charset="0"/>
                          <a:ea typeface="Calibri" panose="020F0502020204030204" pitchFamily="34" charset="0"/>
                          <a:cs typeface="Times New Roman" panose="02020603050405020304" pitchFamily="18" charset="0"/>
                        </a:rPr>
                        <a:t>ASD/Social interaction</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74403" marR="74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800"/>
                        </a:spcAft>
                      </a:pPr>
                      <a:r>
                        <a:rPr lang="en-GB" sz="1200">
                          <a:effectLst/>
                          <a:latin typeface="Montserrat" panose="00000500000000000000" pitchFamily="2" charset="0"/>
                          <a:ea typeface="Calibri" panose="020F0502020204030204" pitchFamily="34" charset="0"/>
                          <a:cs typeface="Times New Roman" panose="02020603050405020304" pitchFamily="18" charset="0"/>
                        </a:rPr>
                        <a:t>80%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74403" marR="74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8675188"/>
                  </a:ext>
                </a:extLst>
              </a:tr>
              <a:tr h="223760">
                <a:tc>
                  <a:txBody>
                    <a:bodyPr/>
                    <a:lstStyle/>
                    <a:p>
                      <a:pPr>
                        <a:lnSpc>
                          <a:spcPct val="106000"/>
                        </a:lnSpc>
                        <a:spcAft>
                          <a:spcPts val="800"/>
                        </a:spcAft>
                      </a:pPr>
                      <a:r>
                        <a:rPr lang="en-GB" sz="1200">
                          <a:effectLst/>
                          <a:latin typeface="Montserrat" panose="00000500000000000000" pitchFamily="2" charset="0"/>
                          <a:ea typeface="Calibri" panose="020F0502020204030204" pitchFamily="34" charset="0"/>
                          <a:cs typeface="Times New Roman" panose="02020603050405020304" pitchFamily="18" charset="0"/>
                        </a:rPr>
                        <a:t>ADHD Symptoms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74403" marR="74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800"/>
                        </a:spcAft>
                      </a:pPr>
                      <a:r>
                        <a:rPr lang="en-GB" sz="1200">
                          <a:effectLst/>
                          <a:latin typeface="Montserrat" panose="00000500000000000000" pitchFamily="2" charset="0"/>
                          <a:ea typeface="Calibri" panose="020F0502020204030204" pitchFamily="34" charset="0"/>
                          <a:cs typeface="Times New Roman" panose="02020603050405020304" pitchFamily="18" charset="0"/>
                        </a:rPr>
                        <a:t>80%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74403" marR="74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5845975"/>
                  </a:ext>
                </a:extLst>
              </a:tr>
              <a:tr h="223760">
                <a:tc>
                  <a:txBody>
                    <a:bodyPr/>
                    <a:lstStyle/>
                    <a:p>
                      <a:pPr>
                        <a:lnSpc>
                          <a:spcPct val="106000"/>
                        </a:lnSpc>
                        <a:spcAft>
                          <a:spcPts val="800"/>
                        </a:spcAft>
                      </a:pPr>
                      <a:r>
                        <a:rPr lang="en-GB" sz="1200">
                          <a:effectLst/>
                          <a:latin typeface="Montserrat" panose="00000500000000000000" pitchFamily="2" charset="0"/>
                          <a:ea typeface="Calibri" panose="020F0502020204030204" pitchFamily="34" charset="0"/>
                          <a:cs typeface="Times New Roman" panose="02020603050405020304" pitchFamily="18" charset="0"/>
                        </a:rPr>
                        <a:t>School difficulties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74403" marR="74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800"/>
                        </a:spcAft>
                      </a:pPr>
                      <a:r>
                        <a:rPr lang="en-GB" sz="1200">
                          <a:effectLst/>
                          <a:latin typeface="Montserrat" panose="00000500000000000000" pitchFamily="2" charset="0"/>
                          <a:ea typeface="Calibri" panose="020F0502020204030204" pitchFamily="34" charset="0"/>
                          <a:cs typeface="Times New Roman" panose="02020603050405020304" pitchFamily="18" charset="0"/>
                        </a:rPr>
                        <a:t>70%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74403" marR="74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9149853"/>
                  </a:ext>
                </a:extLst>
              </a:tr>
              <a:tr h="416518">
                <a:tc>
                  <a:txBody>
                    <a:bodyPr/>
                    <a:lstStyle/>
                    <a:p>
                      <a:pPr>
                        <a:lnSpc>
                          <a:spcPct val="106000"/>
                        </a:lnSpc>
                        <a:spcAft>
                          <a:spcPts val="800"/>
                        </a:spcAft>
                      </a:pPr>
                      <a:r>
                        <a:rPr lang="en-GB" sz="1200">
                          <a:effectLst/>
                          <a:latin typeface="Montserrat" panose="00000500000000000000" pitchFamily="2" charset="0"/>
                          <a:ea typeface="Calibri" panose="020F0502020204030204" pitchFamily="34" charset="0"/>
                          <a:cs typeface="Times New Roman" panose="02020603050405020304" pitchFamily="18" charset="0"/>
                        </a:rPr>
                        <a:t>Accessing additional SEND support at school</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74403" marR="74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800"/>
                        </a:spcAft>
                      </a:pPr>
                      <a:r>
                        <a:rPr lang="en-GB" sz="1200">
                          <a:effectLst/>
                          <a:latin typeface="Montserrat" panose="00000500000000000000" pitchFamily="2" charset="0"/>
                          <a:ea typeface="Calibri" panose="020F0502020204030204" pitchFamily="34" charset="0"/>
                          <a:cs typeface="Times New Roman" panose="02020603050405020304" pitchFamily="18" charset="0"/>
                        </a:rPr>
                        <a:t>45%</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74403" marR="74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7349442"/>
                  </a:ext>
                </a:extLst>
              </a:tr>
              <a:tr h="223760">
                <a:tc>
                  <a:txBody>
                    <a:bodyPr/>
                    <a:lstStyle/>
                    <a:p>
                      <a:pPr>
                        <a:lnSpc>
                          <a:spcPct val="106000"/>
                        </a:lnSpc>
                        <a:spcAft>
                          <a:spcPts val="800"/>
                        </a:spcAft>
                      </a:pPr>
                      <a:r>
                        <a:rPr lang="en-GB" sz="1200">
                          <a:effectLst/>
                          <a:latin typeface="Montserrat" panose="00000500000000000000" pitchFamily="2" charset="0"/>
                          <a:ea typeface="Calibri" panose="020F0502020204030204" pitchFamily="34" charset="0"/>
                          <a:cs typeface="Times New Roman" panose="02020603050405020304" pitchFamily="18" charset="0"/>
                        </a:rPr>
                        <a:t>Epilepsy having significant impact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74403" marR="74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800"/>
                        </a:spcAft>
                      </a:pPr>
                      <a:r>
                        <a:rPr lang="en-GB" sz="1200">
                          <a:effectLst/>
                          <a:latin typeface="Montserrat" panose="00000500000000000000" pitchFamily="2" charset="0"/>
                          <a:ea typeface="Calibri" panose="020F0502020204030204" pitchFamily="34" charset="0"/>
                          <a:cs typeface="Times New Roman" panose="02020603050405020304" pitchFamily="18" charset="0"/>
                        </a:rPr>
                        <a:t>75%</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74403" marR="74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839706"/>
                  </a:ext>
                </a:extLst>
              </a:tr>
              <a:tr h="609276">
                <a:tc>
                  <a:txBody>
                    <a:bodyPr/>
                    <a:lstStyle/>
                    <a:p>
                      <a:pPr>
                        <a:lnSpc>
                          <a:spcPct val="106000"/>
                        </a:lnSpc>
                        <a:spcAft>
                          <a:spcPts val="800"/>
                        </a:spcAft>
                      </a:pPr>
                      <a:r>
                        <a:rPr lang="en-GB" sz="1200">
                          <a:effectLst/>
                          <a:latin typeface="Montserrat" panose="00000500000000000000" pitchFamily="2" charset="0"/>
                          <a:ea typeface="Calibri" panose="020F0502020204030204" pitchFamily="34" charset="0"/>
                          <a:cs typeface="Times New Roman" panose="02020603050405020304" pitchFamily="18" charset="0"/>
                        </a:rPr>
                        <a:t>Accessing additional psychology or counselling support, NHS, charity or private</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74403" marR="74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800"/>
                        </a:spcAft>
                      </a:pPr>
                      <a:r>
                        <a:rPr lang="en-GB" sz="1200">
                          <a:effectLst/>
                          <a:latin typeface="Montserrat" panose="00000500000000000000" pitchFamily="2" charset="0"/>
                          <a:ea typeface="Calibri" panose="020F0502020204030204" pitchFamily="34" charset="0"/>
                          <a:cs typeface="Times New Roman" panose="02020603050405020304" pitchFamily="18" charset="0"/>
                        </a:rPr>
                        <a:t>30%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74403" marR="74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4276012"/>
                  </a:ext>
                </a:extLst>
              </a:tr>
              <a:tr h="416518">
                <a:tc>
                  <a:txBody>
                    <a:bodyPr/>
                    <a:lstStyle/>
                    <a:p>
                      <a:pPr>
                        <a:lnSpc>
                          <a:spcPct val="106000"/>
                        </a:lnSpc>
                        <a:spcAft>
                          <a:spcPts val="800"/>
                        </a:spcAft>
                      </a:pPr>
                      <a:r>
                        <a:rPr lang="en-GB" sz="1200">
                          <a:effectLst/>
                          <a:latin typeface="Montserrat" panose="00000500000000000000" pitchFamily="2" charset="0"/>
                          <a:ea typeface="Calibri" panose="020F0502020204030204" pitchFamily="34" charset="0"/>
                          <a:cs typeface="Times New Roman" panose="02020603050405020304" pitchFamily="18" charset="0"/>
                        </a:rPr>
                        <a:t>Attending SEND school or SEND provision</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74403" marR="74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800"/>
                        </a:spcAft>
                      </a:pPr>
                      <a:r>
                        <a:rPr lang="en-GB" sz="1200" dirty="0">
                          <a:effectLst/>
                          <a:latin typeface="Montserrat" panose="00000500000000000000" pitchFamily="2" charset="0"/>
                          <a:ea typeface="Calibri" panose="020F0502020204030204" pitchFamily="34" charset="0"/>
                          <a:cs typeface="Times New Roman" panose="02020603050405020304" pitchFamily="18" charset="0"/>
                        </a:rPr>
                        <a:t>10%</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4403" marR="74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5264954"/>
                  </a:ext>
                </a:extLst>
              </a:tr>
            </a:tbl>
          </a:graphicData>
        </a:graphic>
      </p:graphicFrame>
    </p:spTree>
    <p:extLst>
      <p:ext uri="{BB962C8B-B14F-4D97-AF65-F5344CB8AC3E}">
        <p14:creationId xmlns:p14="http://schemas.microsoft.com/office/powerpoint/2010/main" val="1833999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847851" y="268010"/>
            <a:ext cx="8507413" cy="566738"/>
          </a:xfrm>
        </p:spPr>
        <p:txBody>
          <a:bodyPr>
            <a:noAutofit/>
          </a:bodyPr>
          <a:lstStyle/>
          <a:p>
            <a:pPr algn="ctr">
              <a:defRPr/>
            </a:pPr>
            <a:r>
              <a:rPr lang="en-IE" b="1">
                <a:solidFill>
                  <a:srgbClr val="002060"/>
                </a:solidFill>
                <a:latin typeface="Arial" panose="020B0604020202020204" pitchFamily="34" charset="0"/>
                <a:cs typeface="Arial" panose="020B0604020202020204" pitchFamily="34" charset="0"/>
              </a:rPr>
              <a:t>What did your test reveal?</a:t>
            </a:r>
            <a:endParaRPr lang="en-US" b="1">
              <a:solidFill>
                <a:srgbClr val="002060"/>
              </a:solidFill>
              <a:latin typeface="Arial" panose="020B0604020202020204" pitchFamily="34" charset="0"/>
              <a:cs typeface="Arial" panose="020B0604020202020204" pitchFamily="34" charset="0"/>
            </a:endParaRPr>
          </a:p>
        </p:txBody>
      </p:sp>
      <p:sp>
        <p:nvSpPr>
          <p:cNvPr id="18434" name="Content Placeholder 2"/>
          <p:cNvSpPr>
            <a:spLocks noGrp="1"/>
          </p:cNvSpPr>
          <p:nvPr>
            <p:ph idx="1"/>
          </p:nvPr>
        </p:nvSpPr>
        <p:spPr>
          <a:xfrm>
            <a:off x="1847851" y="1112386"/>
            <a:ext cx="8569325" cy="4784980"/>
          </a:xfrm>
        </p:spPr>
        <p:txBody>
          <a:bodyPr vert="horz" lIns="91440" tIns="45720" rIns="91440" bIns="45720" rtlCol="0" anchor="t">
            <a:normAutofit/>
          </a:bodyPr>
          <a:lstStyle/>
          <a:p>
            <a:r>
              <a:rPr lang="en-GB" sz="2000" dirty="0">
                <a:latin typeface="Calibri" charset="0"/>
                <a:ea typeface="MS PGothic" charset="0"/>
                <a:cs typeface="Arial" charset="0"/>
              </a:rPr>
              <a:t>Despite people presenting in clinic with concerns, that contacting them “cold” with a form to complete does not get us the information sought. This did not work. In the original RHCH pilot, the form was mentioned in a clinic and this got much better response- 41 patients responded. </a:t>
            </a:r>
          </a:p>
          <a:p>
            <a:r>
              <a:rPr lang="en-GB" sz="2000" dirty="0">
                <a:latin typeface="Calibri"/>
                <a:ea typeface="MS PGothic"/>
                <a:cs typeface="Arial"/>
              </a:rPr>
              <a:t>Abandoned sending it cold in the post, needed to email it and chase people- more proactive.</a:t>
            </a:r>
          </a:p>
          <a:p>
            <a:r>
              <a:rPr lang="en-GB" sz="2000" dirty="0">
                <a:latin typeface="Calibri"/>
                <a:ea typeface="MS PGothic"/>
                <a:cs typeface="Arial"/>
              </a:rPr>
              <a:t>Feedback from the forms suggested sending it before the clinic would be of most benefit. </a:t>
            </a:r>
          </a:p>
          <a:p>
            <a:r>
              <a:rPr lang="en-GB" sz="2000" dirty="0">
                <a:latin typeface="Calibri"/>
                <a:ea typeface="MS PGothic"/>
                <a:cs typeface="Arial"/>
              </a:rPr>
              <a:t>Feedback was also to make it digital- next step via Young Epilepsy. </a:t>
            </a:r>
          </a:p>
          <a:p>
            <a:r>
              <a:rPr lang="en-GB" sz="2000" dirty="0">
                <a:latin typeface="Calibri"/>
                <a:ea typeface="MS PGothic"/>
                <a:cs typeface="Arial"/>
              </a:rPr>
              <a:t>Ideally would upload to EPR- electronic patient record so Paediatrician can review before brining into the clinic room, or whilst they are there.  </a:t>
            </a:r>
          </a:p>
        </p:txBody>
      </p:sp>
    </p:spTree>
    <p:extLst>
      <p:ext uri="{BB962C8B-B14F-4D97-AF65-F5344CB8AC3E}">
        <p14:creationId xmlns:p14="http://schemas.microsoft.com/office/powerpoint/2010/main" val="1624182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3">
            <a:extLst>
              <a:ext uri="{FF2B5EF4-FFF2-40B4-BE49-F238E27FC236}">
                <a16:creationId xmlns:a16="http://schemas.microsoft.com/office/drawing/2014/main" id="{AD659A96-5755-41EE-A4CE-719EA2F9C954}"/>
              </a:ext>
            </a:extLst>
          </p:cNvPr>
          <p:cNvSpPr txBox="1">
            <a:spLocks/>
          </p:cNvSpPr>
          <p:nvPr/>
        </p:nvSpPr>
        <p:spPr>
          <a:xfrm>
            <a:off x="667264" y="257856"/>
            <a:ext cx="4040187" cy="63976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defRPr/>
            </a:pPr>
            <a:r>
              <a:rPr lang="en-IE" sz="4400" b="1" dirty="0">
                <a:solidFill>
                  <a:schemeClr val="tx2">
                    <a:lumMod val="75000"/>
                  </a:schemeClr>
                </a:solidFill>
                <a:cs typeface="Arial" panose="020B0604020202020204" pitchFamily="34" charset="0"/>
              </a:rPr>
              <a:t>Successes</a:t>
            </a:r>
            <a:r>
              <a:rPr lang="en-IE" sz="4400" b="1" dirty="0">
                <a:solidFill>
                  <a:schemeClr val="tx2">
                    <a:lumMod val="75000"/>
                  </a:schemeClr>
                </a:solidFill>
                <a:latin typeface="Arial" panose="020B0604020202020204" pitchFamily="34" charset="0"/>
                <a:cs typeface="Arial" panose="020B0604020202020204" pitchFamily="34" charset="0"/>
              </a:rPr>
              <a:t> </a:t>
            </a:r>
            <a:endParaRPr lang="en-GB" sz="4400" b="1" dirty="0">
              <a:latin typeface="Arial" panose="020B0604020202020204" pitchFamily="34" charset="0"/>
              <a:cs typeface="Arial" panose="020B0604020202020204" pitchFamily="34" charset="0"/>
            </a:endParaRPr>
          </a:p>
        </p:txBody>
      </p:sp>
      <p:sp>
        <p:nvSpPr>
          <p:cNvPr id="9" name="Content Placeholder 4">
            <a:extLst>
              <a:ext uri="{FF2B5EF4-FFF2-40B4-BE49-F238E27FC236}">
                <a16:creationId xmlns:a16="http://schemas.microsoft.com/office/drawing/2014/main" id="{8F4EA930-29CD-463E-A2E2-A89810E7ECEB}"/>
              </a:ext>
            </a:extLst>
          </p:cNvPr>
          <p:cNvSpPr txBox="1">
            <a:spLocks/>
          </p:cNvSpPr>
          <p:nvPr/>
        </p:nvSpPr>
        <p:spPr>
          <a:xfrm>
            <a:off x="713962" y="1053645"/>
            <a:ext cx="4040188" cy="5008107"/>
          </a:xfrm>
          <a:prstGeom prst="rect">
            <a:avLst/>
          </a:prstGeom>
        </p:spPr>
        <p:txBody>
          <a:bodyPr lIns="91440" tIns="45720" rIns="91440" bIns="45720" anchor="t"/>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1800" dirty="0">
                <a:latin typeface="+mj-lt"/>
                <a:ea typeface="MS PGothic"/>
                <a:cs typeface="Arial" panose="020B0604020202020204" pitchFamily="34" charset="0"/>
              </a:rPr>
              <a:t>We achieved the project aim and scoped wider needs of 12 children/young people</a:t>
            </a:r>
          </a:p>
          <a:p>
            <a:endParaRPr lang="en-GB" sz="1800" dirty="0">
              <a:latin typeface="+mj-lt"/>
              <a:ea typeface="MS PGothic"/>
              <a:cs typeface="Arial" panose="020B0604020202020204" pitchFamily="34" charset="0"/>
            </a:endParaRPr>
          </a:p>
          <a:p>
            <a:r>
              <a:rPr lang="en-GB" sz="1800" dirty="0">
                <a:latin typeface="+mj-lt"/>
                <a:ea typeface="MS PGothic"/>
                <a:cs typeface="Arial" panose="020B0604020202020204" pitchFamily="34" charset="0"/>
              </a:rPr>
              <a:t>Paediatrician will have information to draw on to discuss with the family at the next appointment including information from education, which previously would not have been available</a:t>
            </a:r>
          </a:p>
          <a:p>
            <a:pPr marL="0" indent="0">
              <a:buNone/>
            </a:pPr>
            <a:endParaRPr lang="en-GB" sz="1800" dirty="0">
              <a:latin typeface="Arial" panose="020B0604020202020204" pitchFamily="34" charset="0"/>
              <a:ea typeface="MS PGothic"/>
              <a:cs typeface="Arial" panose="020B0604020202020204" pitchFamily="34" charset="0"/>
            </a:endParaRPr>
          </a:p>
          <a:p>
            <a:pPr marL="0" indent="0">
              <a:buNone/>
            </a:pPr>
            <a:endParaRPr lang="en-GB" sz="1800" dirty="0">
              <a:latin typeface="Arial" panose="020B0604020202020204" pitchFamily="34" charset="0"/>
              <a:ea typeface="MS PGothic"/>
              <a:cs typeface="Arial" panose="020B0604020202020204" pitchFamily="34" charset="0"/>
            </a:endParaRPr>
          </a:p>
          <a:p>
            <a:pPr marL="0" indent="0">
              <a:buNone/>
            </a:pPr>
            <a:endParaRPr lang="en-GB" sz="1800" dirty="0">
              <a:latin typeface="Arial" panose="020B0604020202020204" pitchFamily="34" charset="0"/>
              <a:ea typeface="MS PGothic"/>
              <a:cs typeface="Arial" panose="020B0604020202020204" pitchFamily="34" charset="0"/>
            </a:endParaRPr>
          </a:p>
        </p:txBody>
      </p:sp>
      <p:sp>
        <p:nvSpPr>
          <p:cNvPr id="10" name="Text Placeholder 5">
            <a:extLst>
              <a:ext uri="{FF2B5EF4-FFF2-40B4-BE49-F238E27FC236}">
                <a16:creationId xmlns:a16="http://schemas.microsoft.com/office/drawing/2014/main" id="{CB45C47C-3713-43C1-8E82-61EDE4D48B7D}"/>
              </a:ext>
            </a:extLst>
          </p:cNvPr>
          <p:cNvSpPr txBox="1">
            <a:spLocks/>
          </p:cNvSpPr>
          <p:nvPr/>
        </p:nvSpPr>
        <p:spPr>
          <a:xfrm>
            <a:off x="6096000" y="257856"/>
            <a:ext cx="5622388" cy="639762"/>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defRPr/>
            </a:pPr>
            <a:r>
              <a:rPr lang="en-GB" sz="4400" b="1" dirty="0">
                <a:solidFill>
                  <a:schemeClr val="tx2">
                    <a:lumMod val="75000"/>
                  </a:schemeClr>
                </a:solidFill>
                <a:cs typeface="Arial" panose="020B0604020202020204" pitchFamily="34" charset="0"/>
              </a:rPr>
              <a:t>Challenges</a:t>
            </a:r>
          </a:p>
        </p:txBody>
      </p:sp>
      <p:sp>
        <p:nvSpPr>
          <p:cNvPr id="11" name="Content Placeholder 6">
            <a:extLst>
              <a:ext uri="{FF2B5EF4-FFF2-40B4-BE49-F238E27FC236}">
                <a16:creationId xmlns:a16="http://schemas.microsoft.com/office/drawing/2014/main" id="{DBA03207-CC1F-463C-8FE0-3DCE2BE466CC}"/>
              </a:ext>
            </a:extLst>
          </p:cNvPr>
          <p:cNvSpPr txBox="1">
            <a:spLocks/>
          </p:cNvSpPr>
          <p:nvPr/>
        </p:nvSpPr>
        <p:spPr>
          <a:xfrm>
            <a:off x="7316935" y="1053645"/>
            <a:ext cx="4041775" cy="5162219"/>
          </a:xfrm>
          <a:prstGeom prst="rect">
            <a:avLst/>
          </a:prstGeom>
        </p:spPr>
        <p:txBody>
          <a:bodyPr lIns="91440" tIns="45720" rIns="91440" bIns="45720" anchor="t"/>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1600" dirty="0">
                <a:ea typeface="MS PGothic"/>
                <a:cs typeface="Arial" panose="020B0604020202020204" pitchFamily="34" charset="0"/>
              </a:rPr>
              <a:t>Initial attempts to get data were completely unsuccessful. </a:t>
            </a:r>
          </a:p>
          <a:p>
            <a:r>
              <a:rPr lang="en-GB" sz="1600" dirty="0">
                <a:ea typeface="MS PGothic"/>
                <a:cs typeface="Arial" panose="020B0604020202020204" pitchFamily="34" charset="0"/>
              </a:rPr>
              <a:t>Very difficult to bring together the whole team to make a team effort. </a:t>
            </a:r>
          </a:p>
          <a:p>
            <a:r>
              <a:rPr lang="en-GB" sz="1600" dirty="0">
                <a:ea typeface="MS PGothic"/>
                <a:cs typeface="Arial" panose="020B0604020202020204" pitchFamily="34" charset="0"/>
              </a:rPr>
              <a:t>The team member’s timelines didn’t work out, e.g. having trainee support</a:t>
            </a:r>
          </a:p>
          <a:p>
            <a:r>
              <a:rPr lang="en-GB" sz="1600" dirty="0">
                <a:ea typeface="MS PGothic"/>
                <a:cs typeface="Arial" panose="020B0604020202020204" pitchFamily="34" charset="0"/>
              </a:rPr>
              <a:t>In reality was difficult to implement this change within the team who wanted more understanding of the patient group.  </a:t>
            </a:r>
          </a:p>
          <a:p>
            <a:r>
              <a:rPr lang="en-GB" sz="1600" dirty="0">
                <a:ea typeface="MS PGothic"/>
                <a:cs typeface="Arial" panose="020B0604020202020204" pitchFamily="34" charset="0"/>
              </a:rPr>
              <a:t>What we would have done differently: </a:t>
            </a:r>
          </a:p>
          <a:p>
            <a:r>
              <a:rPr lang="en-GB" sz="1600" dirty="0">
                <a:ea typeface="MS PGothic"/>
                <a:cs typeface="Arial" panose="020B0604020202020204" pitchFamily="34" charset="0"/>
              </a:rPr>
              <a:t>Brought more epilepsy-focused admin staff in sooner. </a:t>
            </a:r>
          </a:p>
          <a:p>
            <a:r>
              <a:rPr lang="en-GB" sz="1600" dirty="0">
                <a:ea typeface="MS PGothic"/>
                <a:cs typeface="Arial" panose="020B0604020202020204" pitchFamily="34" charset="0"/>
              </a:rPr>
              <a:t>Financially- business case not yet supported, wanting more psychology and SLT- ASD assessment</a:t>
            </a:r>
            <a:endParaRPr lang="en-GB" sz="1600" dirty="0">
              <a:ea typeface="MS PGothic" charset="0"/>
              <a:cs typeface="Arial" panose="020B0604020202020204" pitchFamily="34" charset="0"/>
            </a:endParaRPr>
          </a:p>
        </p:txBody>
      </p:sp>
    </p:spTree>
    <p:extLst>
      <p:ext uri="{BB962C8B-B14F-4D97-AF65-F5344CB8AC3E}">
        <p14:creationId xmlns:p14="http://schemas.microsoft.com/office/powerpoint/2010/main" val="1825693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3388" y="188912"/>
            <a:ext cx="8507412" cy="927100"/>
          </a:xfrm>
        </p:spPr>
        <p:txBody>
          <a:bodyPr/>
          <a:lstStyle/>
          <a:p>
            <a:pPr algn="ctr">
              <a:defRPr/>
            </a:pPr>
            <a:r>
              <a:rPr lang="en-GB" b="1">
                <a:solidFill>
                  <a:schemeClr val="tx2">
                    <a:lumMod val="75000"/>
                  </a:schemeClr>
                </a:solidFill>
                <a:latin typeface="Arial" panose="020B0604020202020204" pitchFamily="34" charset="0"/>
                <a:cs typeface="Arial" panose="020B0604020202020204" pitchFamily="34" charset="0"/>
              </a:rPr>
              <a:t>Team learning highlights </a:t>
            </a:r>
          </a:p>
        </p:txBody>
      </p:sp>
      <p:sp>
        <p:nvSpPr>
          <p:cNvPr id="24578" name="Content Placeholder 2"/>
          <p:cNvSpPr>
            <a:spLocks noGrp="1"/>
          </p:cNvSpPr>
          <p:nvPr>
            <p:ph idx="1"/>
          </p:nvPr>
        </p:nvSpPr>
        <p:spPr>
          <a:xfrm>
            <a:off x="801859" y="1360942"/>
            <a:ext cx="10592972" cy="4752975"/>
          </a:xfrm>
        </p:spPr>
        <p:txBody>
          <a:bodyPr vert="horz" lIns="91440" tIns="45720" rIns="91440" bIns="45720" rtlCol="0" anchor="t">
            <a:normAutofit/>
          </a:bodyPr>
          <a:lstStyle/>
          <a:p>
            <a:pPr marL="0" indent="0">
              <a:buNone/>
            </a:pPr>
            <a:endParaRPr lang="en-GB" sz="1800" i="1" dirty="0">
              <a:solidFill>
                <a:srgbClr val="FF0000"/>
              </a:solidFill>
              <a:latin typeface="Arial" charset="0"/>
              <a:ea typeface="MS PGothic" charset="0"/>
              <a:cs typeface="Arial" charset="0"/>
            </a:endParaRPr>
          </a:p>
          <a:p>
            <a:pPr>
              <a:buFont typeface="+mj-lt"/>
              <a:buAutoNum type="arabicPeriod"/>
            </a:pPr>
            <a:r>
              <a:rPr lang="en-GB" sz="2800" dirty="0">
                <a:ea typeface="MS PGothic"/>
                <a:cs typeface="Arial"/>
              </a:rPr>
              <a:t>We’ve learned about the challenges of changing practice of clinicians particularly at times of great challenge and trust under increasing financial scrutiny. </a:t>
            </a:r>
          </a:p>
          <a:p>
            <a:pPr>
              <a:buFont typeface="+mj-lt"/>
              <a:buAutoNum type="arabicPeriod"/>
            </a:pPr>
            <a:r>
              <a:rPr lang="en-GB" sz="2800" dirty="0">
                <a:ea typeface="MS PGothic"/>
                <a:cs typeface="Arial"/>
              </a:rPr>
              <a:t>Usefulness of having one form to send people to capture concerns. </a:t>
            </a:r>
          </a:p>
          <a:p>
            <a:pPr>
              <a:buFont typeface="+mj-lt"/>
              <a:buAutoNum type="arabicPeriod"/>
            </a:pPr>
            <a:r>
              <a:rPr lang="en-GB" sz="2800" dirty="0">
                <a:ea typeface="MS PGothic"/>
                <a:cs typeface="Arial"/>
              </a:rPr>
              <a:t>We’re beginning to scope the size of the unmet need within our trust, where two trusts became one, but years later there’s still huge differences in service provision. </a:t>
            </a:r>
          </a:p>
          <a:p>
            <a:pPr>
              <a:buFont typeface="+mj-lt"/>
              <a:buAutoNum type="arabicPeriod"/>
            </a:pPr>
            <a:r>
              <a:rPr lang="en-GB" sz="2800" dirty="0">
                <a:ea typeface="MS PGothic"/>
                <a:cs typeface="Arial"/>
              </a:rPr>
              <a:t>We’ve been harmonising service delivery across both hospital teams and sites, but still more improvement is needed. </a:t>
            </a:r>
            <a:endParaRPr lang="en-GB" sz="2800" dirty="0">
              <a:ea typeface="MS PGothic" charset="0"/>
              <a:cs typeface="Arial" charset="0"/>
            </a:endParaRPr>
          </a:p>
        </p:txBody>
      </p:sp>
    </p:spTree>
    <p:extLst>
      <p:ext uri="{BB962C8B-B14F-4D97-AF65-F5344CB8AC3E}">
        <p14:creationId xmlns:p14="http://schemas.microsoft.com/office/powerpoint/2010/main" val="3644185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842294" y="202294"/>
            <a:ext cx="8507413" cy="720725"/>
          </a:xfrm>
        </p:spPr>
        <p:txBody>
          <a:bodyPr>
            <a:noAutofit/>
          </a:bodyPr>
          <a:lstStyle/>
          <a:p>
            <a:pPr algn="ctr">
              <a:defRPr/>
            </a:pPr>
            <a:r>
              <a:rPr lang="en-US" b="1">
                <a:solidFill>
                  <a:srgbClr val="17375E"/>
                </a:solidFill>
                <a:latin typeface="Arial" panose="020B0604020202020204" pitchFamily="34" charset="0"/>
                <a:cs typeface="Arial" panose="020B0604020202020204" pitchFamily="34" charset="0"/>
              </a:rPr>
              <a:t>Next Steps</a:t>
            </a:r>
            <a:r>
              <a:rPr lang="en-US" b="1">
                <a:solidFill>
                  <a:schemeClr val="tx2">
                    <a:lumMod val="75000"/>
                  </a:schemeClr>
                </a:solidFill>
                <a:latin typeface="Arial" panose="020B0604020202020204" pitchFamily="34" charset="0"/>
                <a:cs typeface="Arial" panose="020B0604020202020204" pitchFamily="34" charset="0"/>
              </a:rPr>
              <a:t> </a:t>
            </a:r>
          </a:p>
        </p:txBody>
      </p:sp>
      <p:sp>
        <p:nvSpPr>
          <p:cNvPr id="26626" name="Content Placeholder 2"/>
          <p:cNvSpPr>
            <a:spLocks noGrp="1"/>
          </p:cNvSpPr>
          <p:nvPr>
            <p:ph idx="1"/>
          </p:nvPr>
        </p:nvSpPr>
        <p:spPr>
          <a:xfrm>
            <a:off x="717451" y="1492784"/>
            <a:ext cx="10944665" cy="4587174"/>
          </a:xfrm>
        </p:spPr>
        <p:txBody>
          <a:bodyPr vert="horz" lIns="91440" tIns="45720" rIns="91440" bIns="45720" rtlCol="0" anchor="t">
            <a:normAutofit fontScale="92500" lnSpcReduction="10000"/>
          </a:bodyPr>
          <a:lstStyle/>
          <a:p>
            <a:pPr marL="0" indent="0">
              <a:buNone/>
            </a:pPr>
            <a:endParaRPr lang="en-US" sz="1800" dirty="0">
              <a:latin typeface="Calibri"/>
              <a:ea typeface="MS PGothic"/>
              <a:cs typeface="Arial"/>
            </a:endParaRPr>
          </a:p>
          <a:p>
            <a:pPr>
              <a:buFont typeface="+mj-lt"/>
              <a:buAutoNum type="arabicPeriod"/>
            </a:pPr>
            <a:r>
              <a:rPr lang="en-US" sz="2800" dirty="0">
                <a:latin typeface="Calibri"/>
                <a:ea typeface="MS PGothic"/>
                <a:cs typeface="Arial"/>
              </a:rPr>
              <a:t>Discuss EQIP outcome at next epilepsy service meeting.</a:t>
            </a:r>
          </a:p>
          <a:p>
            <a:pPr>
              <a:buFont typeface="+mj-lt"/>
              <a:buAutoNum type="arabicPeriod"/>
            </a:pPr>
            <a:r>
              <a:rPr lang="en-US" sz="2800" dirty="0">
                <a:latin typeface="Calibri"/>
                <a:ea typeface="MS PGothic"/>
                <a:cs typeface="Arial"/>
              </a:rPr>
              <a:t>Develop Padlet further- more self-help resources, e.g. anxiety, anger, </a:t>
            </a:r>
            <a:r>
              <a:rPr lang="en-US" sz="2800">
                <a:latin typeface="Calibri"/>
                <a:ea typeface="MS PGothic"/>
                <a:cs typeface="Arial"/>
              </a:rPr>
              <a:t>low mood. </a:t>
            </a:r>
            <a:endParaRPr lang="en-US" sz="2800" dirty="0">
              <a:latin typeface="Calibri"/>
              <a:ea typeface="MS PGothic"/>
              <a:cs typeface="Arial"/>
            </a:endParaRPr>
          </a:p>
          <a:p>
            <a:pPr>
              <a:buFont typeface="+mj-lt"/>
              <a:buAutoNum type="arabicPeriod"/>
            </a:pPr>
            <a:r>
              <a:rPr lang="en-US" sz="2800" dirty="0">
                <a:latin typeface="Calibri"/>
                <a:ea typeface="MS PGothic"/>
                <a:cs typeface="Arial"/>
              </a:rPr>
              <a:t>Wider Child Health: Present at Child HHFT Health clinical governance meeting and introduce the measure to be used by non epilepsy specific paediatricians who may see epilepsy patients too- big challenge. </a:t>
            </a:r>
          </a:p>
          <a:p>
            <a:pPr>
              <a:buFont typeface="+mj-lt"/>
              <a:buAutoNum type="arabicPeriod"/>
            </a:pPr>
            <a:r>
              <a:rPr lang="en-GB" sz="2800" dirty="0">
                <a:latin typeface="Calibri"/>
                <a:ea typeface="MS PGothic"/>
                <a:cs typeface="Arial"/>
              </a:rPr>
              <a:t>Develop the app- most appeal to young people and more efficient way of getting the information into the paediatrician’s hand in clinic. More environmentally and young-people friendly. </a:t>
            </a:r>
          </a:p>
          <a:p>
            <a:pPr>
              <a:buFont typeface="+mj-lt"/>
              <a:buAutoNum type="arabicPeriod"/>
            </a:pPr>
            <a:r>
              <a:rPr lang="en-US" sz="2800" dirty="0">
                <a:latin typeface="Calibri"/>
                <a:ea typeface="MS PGothic"/>
                <a:cs typeface="Arial"/>
              </a:rPr>
              <a:t>Have form on a device in waiting room</a:t>
            </a:r>
          </a:p>
        </p:txBody>
      </p:sp>
    </p:spTree>
    <p:extLst>
      <p:ext uri="{BB962C8B-B14F-4D97-AF65-F5344CB8AC3E}">
        <p14:creationId xmlns:p14="http://schemas.microsoft.com/office/powerpoint/2010/main" val="938518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842294" y="202294"/>
            <a:ext cx="8507413" cy="720725"/>
          </a:xfrm>
        </p:spPr>
        <p:txBody>
          <a:bodyPr>
            <a:noAutofit/>
          </a:bodyPr>
          <a:lstStyle/>
          <a:p>
            <a:pPr algn="ctr">
              <a:defRPr/>
            </a:pPr>
            <a:r>
              <a:rPr lang="en-US" b="1" dirty="0">
                <a:solidFill>
                  <a:srgbClr val="17375E"/>
                </a:solidFill>
                <a:latin typeface="Arial" panose="020B0604020202020204" pitchFamily="34" charset="0"/>
                <a:cs typeface="Arial" panose="020B0604020202020204" pitchFamily="34" charset="0"/>
              </a:rPr>
              <a:t>HHFT Epilepsy Padlet </a:t>
            </a:r>
            <a:endParaRPr lang="en-US" b="1" dirty="0">
              <a:solidFill>
                <a:schemeClr val="tx2">
                  <a:lumMod val="75000"/>
                </a:schemeClr>
              </a:solidFill>
              <a:latin typeface="Arial" panose="020B0604020202020204" pitchFamily="34" charset="0"/>
              <a:cs typeface="Arial" panose="020B0604020202020204" pitchFamily="34" charset="0"/>
            </a:endParaRPr>
          </a:p>
        </p:txBody>
      </p:sp>
      <p:sp>
        <p:nvSpPr>
          <p:cNvPr id="5" name="Content Placeholder 4">
            <a:extLst>
              <a:ext uri="{FF2B5EF4-FFF2-40B4-BE49-F238E27FC236}">
                <a16:creationId xmlns:a16="http://schemas.microsoft.com/office/drawing/2014/main" id="{75E97E4F-375A-6CDD-3E17-F1B02EFAD1FC}"/>
              </a:ext>
            </a:extLst>
          </p:cNvPr>
          <p:cNvSpPr>
            <a:spLocks noGrp="1"/>
          </p:cNvSpPr>
          <p:nvPr>
            <p:ph idx="1"/>
          </p:nvPr>
        </p:nvSpPr>
        <p:spPr/>
        <p:txBody>
          <a:bodyPr/>
          <a:lstStyle/>
          <a:p>
            <a:endParaRPr lang="en-GB"/>
          </a:p>
        </p:txBody>
      </p:sp>
      <p:pic>
        <p:nvPicPr>
          <p:cNvPr id="6" name="Picture 5">
            <a:extLst>
              <a:ext uri="{FF2B5EF4-FFF2-40B4-BE49-F238E27FC236}">
                <a16:creationId xmlns:a16="http://schemas.microsoft.com/office/drawing/2014/main" id="{0C7180F7-FA99-6098-F911-9AE3592B3144}"/>
              </a:ext>
            </a:extLst>
          </p:cNvPr>
          <p:cNvPicPr>
            <a:picLocks noChangeAspect="1"/>
          </p:cNvPicPr>
          <p:nvPr/>
        </p:nvPicPr>
        <p:blipFill>
          <a:blip r:embed="rId3"/>
          <a:stretch>
            <a:fillRect/>
          </a:stretch>
        </p:blipFill>
        <p:spPr>
          <a:xfrm>
            <a:off x="609600" y="1074820"/>
            <a:ext cx="11421104" cy="5051343"/>
          </a:xfrm>
          <a:prstGeom prst="rect">
            <a:avLst/>
          </a:prstGeom>
        </p:spPr>
      </p:pic>
    </p:spTree>
    <p:extLst>
      <p:ext uri="{BB962C8B-B14F-4D97-AF65-F5344CB8AC3E}">
        <p14:creationId xmlns:p14="http://schemas.microsoft.com/office/powerpoint/2010/main" val="156932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09600" y="160336"/>
            <a:ext cx="10972800" cy="1143000"/>
          </a:xfrm>
        </p:spPr>
        <p:txBody>
          <a:bodyPr>
            <a:normAutofit/>
          </a:bodyPr>
          <a:lstStyle/>
          <a:p>
            <a:pPr>
              <a:defRPr/>
            </a:pPr>
            <a:r>
              <a:rPr lang="en-IE" altLang="en-US" b="1" dirty="0">
                <a:solidFill>
                  <a:srgbClr val="17375E"/>
                </a:solidFill>
                <a:latin typeface="+mn-lt"/>
                <a:cs typeface="Arial" panose="020B0604020202020204" pitchFamily="34" charset="0"/>
              </a:rPr>
              <a:t>HHFT Paediatric Epilepsy Team</a:t>
            </a:r>
          </a:p>
        </p:txBody>
      </p:sp>
      <p:sp>
        <p:nvSpPr>
          <p:cNvPr id="2" name="Content Placeholder 1"/>
          <p:cNvSpPr>
            <a:spLocks noGrp="1"/>
          </p:cNvSpPr>
          <p:nvPr>
            <p:ph idx="1"/>
          </p:nvPr>
        </p:nvSpPr>
        <p:spPr/>
        <p:txBody>
          <a:bodyPr vert="horz" lIns="91440" tIns="45720" rIns="91440" bIns="45720" rtlCol="0" anchor="t">
            <a:normAutofit/>
          </a:bodyPr>
          <a:lstStyle/>
          <a:p>
            <a:pPr marL="0" indent="0" algn="ctr">
              <a:buNone/>
            </a:pPr>
            <a:endParaRPr lang="en-US" sz="1800" b="1" i="1" dirty="0">
              <a:solidFill>
                <a:schemeClr val="tx2">
                  <a:lumMod val="75000"/>
                </a:schemeClr>
              </a:solidFill>
              <a:latin typeface="Arial"/>
              <a:cs typeface="Arial"/>
            </a:endParaRPr>
          </a:p>
          <a:p>
            <a:pPr marL="0" indent="0" algn="ctr">
              <a:buNone/>
            </a:pPr>
            <a:r>
              <a:rPr lang="en-US" sz="1800" b="1" i="1" dirty="0">
                <a:solidFill>
                  <a:schemeClr val="tx2">
                    <a:lumMod val="75000"/>
                  </a:schemeClr>
                </a:solidFill>
                <a:cs typeface="Arial"/>
              </a:rPr>
              <a:t>Dr. Gabriel Whitlingum (Consultant Community Paediatrician)</a:t>
            </a:r>
          </a:p>
          <a:p>
            <a:pPr marL="0" indent="0" algn="ctr">
              <a:buNone/>
            </a:pPr>
            <a:endParaRPr lang="en-US" sz="1800" b="1" i="1" dirty="0">
              <a:solidFill>
                <a:schemeClr val="tx2">
                  <a:lumMod val="75000"/>
                </a:schemeClr>
              </a:solidFill>
              <a:cs typeface="Arial" panose="020B0604020202020204" pitchFamily="34" charset="0"/>
            </a:endParaRPr>
          </a:p>
          <a:p>
            <a:pPr marL="0" indent="0" algn="ctr">
              <a:buNone/>
            </a:pPr>
            <a:r>
              <a:rPr lang="en-US" sz="1800" b="1" i="1" dirty="0">
                <a:solidFill>
                  <a:schemeClr val="tx2">
                    <a:lumMod val="75000"/>
                  </a:schemeClr>
                </a:solidFill>
                <a:cs typeface="Arial"/>
              </a:rPr>
              <a:t>Dr. Danielle McLymont (Principal Clinical Psychologist)</a:t>
            </a:r>
          </a:p>
          <a:p>
            <a:pPr marL="0" indent="0" algn="ctr">
              <a:buNone/>
            </a:pPr>
            <a:endParaRPr lang="en-US" sz="1800" b="1" i="1" dirty="0">
              <a:solidFill>
                <a:schemeClr val="tx2">
                  <a:lumMod val="75000"/>
                </a:schemeClr>
              </a:solidFill>
              <a:cs typeface="Arial" panose="020B0604020202020204" pitchFamily="34" charset="0"/>
            </a:endParaRPr>
          </a:p>
          <a:p>
            <a:pPr marL="0" indent="0" algn="ctr">
              <a:buNone/>
            </a:pPr>
            <a:r>
              <a:rPr lang="en-US" sz="1800" b="1" i="1" dirty="0">
                <a:solidFill>
                  <a:schemeClr val="tx2">
                    <a:lumMod val="75000"/>
                  </a:schemeClr>
                </a:solidFill>
                <a:cs typeface="Arial"/>
              </a:rPr>
              <a:t>Sharon Seton (Children’s Epilepsy Nurse)</a:t>
            </a:r>
          </a:p>
          <a:p>
            <a:pPr marL="0" indent="0" algn="ctr">
              <a:buNone/>
            </a:pPr>
            <a:endParaRPr lang="en-US" sz="1800" b="1" i="1" dirty="0">
              <a:solidFill>
                <a:schemeClr val="tx2">
                  <a:lumMod val="75000"/>
                </a:schemeClr>
              </a:solidFill>
              <a:cs typeface="Arial" panose="020B0604020202020204" pitchFamily="34" charset="0"/>
            </a:endParaRPr>
          </a:p>
          <a:p>
            <a:pPr marL="0" indent="0" algn="ctr">
              <a:buNone/>
            </a:pPr>
            <a:r>
              <a:rPr lang="en-US" sz="1800" b="1" i="1" dirty="0">
                <a:solidFill>
                  <a:schemeClr val="tx2">
                    <a:lumMod val="75000"/>
                  </a:schemeClr>
                </a:solidFill>
                <a:cs typeface="Arial"/>
              </a:rPr>
              <a:t>Dr. Michelle Medalla (Associate Specialist Community Paediatrician)</a:t>
            </a:r>
          </a:p>
          <a:p>
            <a:pPr marL="0" indent="0" algn="ctr">
              <a:buNone/>
            </a:pPr>
            <a:endParaRPr lang="en-US" sz="1800" b="1" i="1" dirty="0">
              <a:solidFill>
                <a:schemeClr val="tx2">
                  <a:lumMod val="75000"/>
                </a:schemeClr>
              </a:solidFill>
              <a:cs typeface="Arial" panose="020B0604020202020204" pitchFamily="34" charset="0"/>
            </a:endParaRPr>
          </a:p>
          <a:p>
            <a:pPr marL="0" indent="0" algn="ctr">
              <a:buNone/>
            </a:pPr>
            <a:r>
              <a:rPr lang="en-US" sz="1800" b="1" i="1" dirty="0">
                <a:solidFill>
                  <a:schemeClr val="tx2">
                    <a:lumMod val="75000"/>
                  </a:schemeClr>
                </a:solidFill>
                <a:cs typeface="Arial"/>
              </a:rPr>
              <a:t>Dr. Deb Pathak (Consultant Paediatrician)</a:t>
            </a:r>
          </a:p>
          <a:p>
            <a:pPr marL="0" indent="0" algn="ctr">
              <a:buNone/>
            </a:pPr>
            <a:endParaRPr lang="en-US" sz="1800" b="1" i="1" dirty="0">
              <a:solidFill>
                <a:schemeClr val="tx2">
                  <a:lumMod val="75000"/>
                </a:schemeClr>
              </a:solidFill>
              <a:cs typeface="Arial"/>
            </a:endParaRPr>
          </a:p>
          <a:p>
            <a:pPr marL="0" indent="0" algn="ctr">
              <a:buNone/>
            </a:pPr>
            <a:r>
              <a:rPr lang="en-US" sz="1800" b="1" i="1" dirty="0">
                <a:solidFill>
                  <a:schemeClr val="tx2">
                    <a:lumMod val="75000"/>
                  </a:schemeClr>
                </a:solidFill>
                <a:cs typeface="Arial"/>
              </a:rPr>
              <a:t>Pauline Seaton (Children’s Epilepsy Nurse) </a:t>
            </a:r>
          </a:p>
          <a:p>
            <a:pPr marL="0" indent="0" algn="ctr">
              <a:buNone/>
            </a:pPr>
            <a:endParaRPr lang="en-US" sz="1800" i="1" dirty="0">
              <a:solidFill>
                <a:schemeClr val="tx2">
                  <a:lumMod val="75000"/>
                </a:schemeClr>
              </a:solidFill>
              <a:latin typeface="Arial" panose="020B0604020202020204" pitchFamily="34" charset="0"/>
              <a:cs typeface="Arial" panose="020B0604020202020204" pitchFamily="34" charset="0"/>
            </a:endParaRPr>
          </a:p>
          <a:p>
            <a:pPr marL="0" indent="0">
              <a:buNone/>
            </a:pPr>
            <a:endParaRPr lang="en-US" sz="1800" i="1"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3724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842293" y="171614"/>
            <a:ext cx="8507413" cy="927100"/>
          </a:xfrm>
        </p:spPr>
        <p:txBody>
          <a:bodyPr/>
          <a:lstStyle/>
          <a:p>
            <a:pPr>
              <a:defRPr/>
            </a:pPr>
            <a:r>
              <a:rPr lang="en-US" altLang="en-US" b="1" dirty="0">
                <a:solidFill>
                  <a:srgbClr val="17375E"/>
                </a:solidFill>
                <a:latin typeface="+mn-lt"/>
                <a:cs typeface="Arial" panose="020B0604020202020204" pitchFamily="34" charset="0"/>
              </a:rPr>
              <a:t>Aim</a:t>
            </a:r>
            <a:r>
              <a:rPr lang="en-US" altLang="en-US" b="1" dirty="0">
                <a:solidFill>
                  <a:srgbClr val="558ED5"/>
                </a:solidFill>
                <a:cs typeface="Arial" charset="0"/>
              </a:rPr>
              <a:t> </a:t>
            </a:r>
          </a:p>
        </p:txBody>
      </p:sp>
      <p:sp>
        <p:nvSpPr>
          <p:cNvPr id="6146" name="Content Placeholder 2"/>
          <p:cNvSpPr>
            <a:spLocks noGrp="1"/>
          </p:cNvSpPr>
          <p:nvPr>
            <p:ph idx="1"/>
          </p:nvPr>
        </p:nvSpPr>
        <p:spPr>
          <a:xfrm>
            <a:off x="1842294" y="1212625"/>
            <a:ext cx="8507412" cy="4752975"/>
          </a:xfrm>
        </p:spPr>
        <p:txBody>
          <a:bodyPr>
            <a:normAutofit/>
          </a:bodyPr>
          <a:lstStyle/>
          <a:p>
            <a:pPr marL="0" indent="0">
              <a:buNone/>
            </a:pPr>
            <a:endParaRPr lang="en-US" sz="1800" i="1" dirty="0">
              <a:solidFill>
                <a:srgbClr val="FF0000"/>
              </a:solidFill>
              <a:latin typeface="Arial" charset="0"/>
              <a:ea typeface="MS PGothic" charset="0"/>
              <a:cs typeface="Arial" charset="0"/>
            </a:endParaRPr>
          </a:p>
          <a:p>
            <a:pPr marL="0" indent="0">
              <a:buNone/>
            </a:pPr>
            <a:r>
              <a:rPr lang="en-US" sz="2400" dirty="0">
                <a:ea typeface="MS PGothic" charset="0"/>
                <a:cs typeface="Arial" charset="0"/>
              </a:rPr>
              <a:t>To better understand the wider educational and psychological needs of children and young people with epilepsy (</a:t>
            </a:r>
            <a:r>
              <a:rPr lang="en-US" sz="2400" dirty="0" err="1">
                <a:ea typeface="MS PGothic" charset="0"/>
                <a:cs typeface="Arial" charset="0"/>
              </a:rPr>
              <a:t>cypwe</a:t>
            </a:r>
            <a:r>
              <a:rPr lang="en-US" sz="2400" dirty="0">
                <a:ea typeface="MS PGothic" charset="0"/>
                <a:cs typeface="Arial" charset="0"/>
              </a:rPr>
              <a:t>) under the care of BNHH by piloting a measure to capture this, called the CHECC. </a:t>
            </a:r>
          </a:p>
          <a:p>
            <a:pPr marL="0" indent="0">
              <a:buNone/>
            </a:pPr>
            <a:endParaRPr lang="en-US" sz="2400" dirty="0">
              <a:ea typeface="MS PGothic" charset="0"/>
              <a:cs typeface="Arial" charset="0"/>
            </a:endParaRPr>
          </a:p>
          <a:p>
            <a:pPr marL="0" indent="0">
              <a:buNone/>
            </a:pPr>
            <a:r>
              <a:rPr lang="en-US" sz="2400" dirty="0">
                <a:ea typeface="MS PGothic" charset="0"/>
                <a:cs typeface="Arial" charset="0"/>
              </a:rPr>
              <a:t>To improve our knowledge about the wider needs of 10 patients with Epilepsy under the care of the BNHH paediatric epilepsy team by April 2023.</a:t>
            </a:r>
          </a:p>
          <a:p>
            <a:pPr marL="0" indent="0">
              <a:buNone/>
            </a:pPr>
            <a:r>
              <a:rPr lang="en-US" sz="2400" dirty="0">
                <a:ea typeface="MS PGothic" charset="0"/>
                <a:cs typeface="Arial" charset="0"/>
              </a:rPr>
              <a:t>Spread good and newly developed practice from one hospital to the other hospital in the Trust. </a:t>
            </a:r>
          </a:p>
        </p:txBody>
      </p:sp>
    </p:spTree>
    <p:extLst>
      <p:ext uri="{BB962C8B-B14F-4D97-AF65-F5344CB8AC3E}">
        <p14:creationId xmlns:p14="http://schemas.microsoft.com/office/powerpoint/2010/main" val="454474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8816"/>
            <a:ext cx="10972800" cy="1143000"/>
          </a:xfrm>
        </p:spPr>
        <p:txBody>
          <a:bodyPr/>
          <a:lstStyle/>
          <a:p>
            <a:r>
              <a:rPr lang="en-US" b="1" dirty="0">
                <a:solidFill>
                  <a:srgbClr val="17375E"/>
                </a:solidFill>
                <a:latin typeface="Arial" panose="020B0604020202020204" pitchFamily="34" charset="0"/>
                <a:cs typeface="Arial" panose="020B0604020202020204" pitchFamily="34" charset="0"/>
              </a:rPr>
              <a:t>Background Rationale</a:t>
            </a:r>
          </a:p>
        </p:txBody>
      </p:sp>
      <p:sp>
        <p:nvSpPr>
          <p:cNvPr id="3" name="Content Placeholder 2"/>
          <p:cNvSpPr>
            <a:spLocks noGrp="1"/>
          </p:cNvSpPr>
          <p:nvPr>
            <p:ph idx="1"/>
          </p:nvPr>
        </p:nvSpPr>
        <p:spPr/>
        <p:txBody>
          <a:bodyPr vert="horz" lIns="91440" tIns="45720" rIns="91440" bIns="45720" rtlCol="0" anchor="t">
            <a:normAutofit lnSpcReduction="10000"/>
          </a:bodyPr>
          <a:lstStyle/>
          <a:p>
            <a:pPr marL="0" indent="0">
              <a:buNone/>
            </a:pPr>
            <a:endParaRPr lang="en-US" sz="1800" i="1" dirty="0">
              <a:solidFill>
                <a:srgbClr val="FF0000"/>
              </a:solidFill>
              <a:latin typeface="Arial" panose="020B0604020202020204" pitchFamily="34" charset="0"/>
              <a:cs typeface="Arial" panose="020B0604020202020204" pitchFamily="34" charset="0"/>
            </a:endParaRPr>
          </a:p>
          <a:p>
            <a:r>
              <a:rPr lang="en-US" sz="1800" dirty="0">
                <a:cs typeface="Arial"/>
              </a:rPr>
              <a:t>This project was chosen to develop our HHFT epilepsy service across two DGH hospital sites because the Trust has a different service provided re different historical funding patterns. </a:t>
            </a:r>
          </a:p>
          <a:p>
            <a:r>
              <a:rPr lang="en-US" sz="1800" dirty="0">
                <a:cs typeface="Arial"/>
              </a:rPr>
              <a:t>RHCH had begun trialing the use of this measure to help provide better care to our epilepsy patients.  In RHCH have some psychology input 0.2 wte for assessment of children with epilepsy (including cognitive assessments) BNHH does not. </a:t>
            </a:r>
          </a:p>
          <a:p>
            <a:r>
              <a:rPr lang="en-US" sz="1800" dirty="0">
                <a:cs typeface="Arial"/>
              </a:rPr>
              <a:t>We have regular HHFT epilepsy service meetings where we discussed the enhanced service at RHCH and decided as a team it was important to begin to replicate the work being done at RHCH to BNHH.  </a:t>
            </a:r>
          </a:p>
          <a:p>
            <a:r>
              <a:rPr lang="en-US" sz="1800" dirty="0">
                <a:cs typeface="Arial"/>
              </a:rPr>
              <a:t>Team part of Epilepsy 12 audit- enhanced service by introducing an epilepsy nurse to HHFT for BNHH in 2019.</a:t>
            </a:r>
          </a:p>
          <a:p>
            <a:r>
              <a:rPr lang="en-US" sz="1800" dirty="0">
                <a:cs typeface="Arial"/>
              </a:rPr>
              <a:t>To capture the needs of the BNHH </a:t>
            </a:r>
            <a:r>
              <a:rPr lang="en-US" sz="1800" dirty="0" err="1">
                <a:cs typeface="Arial"/>
              </a:rPr>
              <a:t>cypwe</a:t>
            </a:r>
            <a:r>
              <a:rPr lang="en-US" sz="1800" dirty="0">
                <a:cs typeface="Arial"/>
              </a:rPr>
              <a:t> whose needs were unknown/uncaptured.  </a:t>
            </a:r>
            <a:r>
              <a:rPr lang="en-US" sz="1800" dirty="0">
                <a:solidFill>
                  <a:srgbClr val="FF0000"/>
                </a:solidFill>
                <a:cs typeface="Arial"/>
              </a:rPr>
              <a:t> </a:t>
            </a:r>
          </a:p>
          <a:p>
            <a:r>
              <a:rPr lang="en-US" sz="1800" dirty="0" err="1">
                <a:cs typeface="Arial"/>
              </a:rPr>
              <a:t>CYPwE</a:t>
            </a:r>
            <a:r>
              <a:rPr lang="en-US" sz="1800" dirty="0">
                <a:cs typeface="Arial"/>
              </a:rPr>
              <a:t> have significantly increased risk of developing emotional, learning, mental health and behavioural difficulties, compared to their peers and other children with chronic health conditions. </a:t>
            </a:r>
          </a:p>
          <a:p>
            <a:r>
              <a:rPr lang="en-US" sz="1800" dirty="0">
                <a:cs typeface="Arial"/>
              </a:rPr>
              <a:t>We used a driver diagram to help us focus on where the problems lay.</a:t>
            </a:r>
            <a:endParaRPr lang="en-US" sz="1800" dirty="0">
              <a:solidFill>
                <a:srgbClr val="FF0000"/>
              </a:solidFill>
              <a:cs typeface="Arial" panose="020B0604020202020204" pitchFamily="34" charset="0"/>
            </a:endParaRPr>
          </a:p>
          <a:p>
            <a:r>
              <a:rPr lang="en-US" sz="1800" dirty="0">
                <a:cs typeface="Arial"/>
              </a:rPr>
              <a:t>Patients and families were involved in the development phases of the tool and asked if the measure was helpful, and for example, if it was too long or complicated to complete and revisions made. </a:t>
            </a:r>
          </a:p>
        </p:txBody>
      </p:sp>
    </p:spTree>
    <p:extLst>
      <p:ext uri="{BB962C8B-B14F-4D97-AF65-F5344CB8AC3E}">
        <p14:creationId xmlns:p14="http://schemas.microsoft.com/office/powerpoint/2010/main" val="2335017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1978" y="1944772"/>
            <a:ext cx="2218568" cy="2769989"/>
          </a:xfrm>
          <a:prstGeom prst="rect">
            <a:avLst/>
          </a:prstGeom>
          <a:solidFill>
            <a:schemeClr val="accent2">
              <a:lumMod val="20000"/>
              <a:lumOff val="80000"/>
            </a:schemeClr>
          </a:solidFill>
          <a:ln w="28575">
            <a:solidFill>
              <a:srgbClr val="FF0000"/>
            </a:solidFill>
          </a:ln>
        </p:spPr>
        <p:txBody>
          <a:bodyPr wrap="square">
            <a:spAutoFit/>
          </a:bodyPr>
          <a:lstStyle/>
          <a:p>
            <a:pPr algn="ctr" defTabSz="492125" eaLnBrk="1" hangingPunct="1">
              <a:tabLst>
                <a:tab pos="984250" algn="l"/>
              </a:tabLst>
              <a:defRPr/>
            </a:pPr>
            <a:r>
              <a:rPr lang="en-GB" sz="1800" b="0" i="0" u="none" strike="noStrike">
                <a:solidFill>
                  <a:srgbClr val="000000"/>
                </a:solidFill>
                <a:effectLst/>
                <a:latin typeface="Arial" panose="020B0604020202020204" pitchFamily="34" charset="0"/>
              </a:rPr>
              <a:t>HHFT – mental health screening and support:</a:t>
            </a:r>
          </a:p>
          <a:p>
            <a:pPr algn="ctr" defTabSz="492125" eaLnBrk="1" hangingPunct="1">
              <a:tabLst>
                <a:tab pos="984250" algn="l"/>
              </a:tabLst>
              <a:defRPr/>
            </a:pPr>
            <a:endParaRPr lang="en-GB">
              <a:solidFill>
                <a:srgbClr val="000000"/>
              </a:solidFill>
              <a:latin typeface="Arial" panose="020B0604020202020204" pitchFamily="34" charset="0"/>
              <a:ea typeface="ＭＳ Ｐゴシック" pitchFamily="34" charset="-128"/>
            </a:endParaRPr>
          </a:p>
          <a:p>
            <a:pPr algn="ctr" defTabSz="492125" eaLnBrk="1" hangingPunct="1">
              <a:tabLst>
                <a:tab pos="984250" algn="l"/>
              </a:tabLst>
              <a:defRPr/>
            </a:pPr>
            <a:r>
              <a:rPr lang="en-GB" sz="1400">
                <a:solidFill>
                  <a:srgbClr val="000000"/>
                </a:solidFill>
                <a:latin typeface="Arial" panose="020B0604020202020204" pitchFamily="34" charset="0"/>
                <a:ea typeface="ＭＳ Ｐゴシック" pitchFamily="34" charset="-128"/>
              </a:rPr>
              <a:t>AIM: Scope the unknown wider needs of 10 BNHH paediatric epilepsy patients </a:t>
            </a:r>
          </a:p>
          <a:p>
            <a:pPr algn="ctr" defTabSz="492125" eaLnBrk="1" hangingPunct="1">
              <a:tabLst>
                <a:tab pos="984250" algn="l"/>
              </a:tabLst>
              <a:defRPr/>
            </a:pPr>
            <a:endParaRPr lang="en-GB" sz="1400">
              <a:solidFill>
                <a:srgbClr val="000000"/>
              </a:solidFill>
              <a:latin typeface="Arial" panose="020B0604020202020204" pitchFamily="34" charset="0"/>
              <a:ea typeface="ＭＳ Ｐゴシック" pitchFamily="34" charset="-128"/>
            </a:endParaRPr>
          </a:p>
          <a:p>
            <a:pPr algn="ctr" defTabSz="492125" eaLnBrk="1" hangingPunct="1">
              <a:tabLst>
                <a:tab pos="984250" algn="l"/>
              </a:tabLst>
              <a:defRPr/>
            </a:pPr>
            <a:endParaRPr lang="en-IE" sz="1400">
              <a:ea typeface="ＭＳ Ｐゴシック" pitchFamily="34" charset="-128"/>
            </a:endParaRPr>
          </a:p>
        </p:txBody>
      </p:sp>
      <p:sp>
        <p:nvSpPr>
          <p:cNvPr id="5" name="Rectangle 4"/>
          <p:cNvSpPr/>
          <p:nvPr/>
        </p:nvSpPr>
        <p:spPr>
          <a:xfrm>
            <a:off x="3311575" y="534763"/>
            <a:ext cx="1618258" cy="5032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IE"/>
              <a:t>Primary Drivers </a:t>
            </a:r>
          </a:p>
        </p:txBody>
      </p:sp>
      <p:sp>
        <p:nvSpPr>
          <p:cNvPr id="6" name="Rectangle 5"/>
          <p:cNvSpPr/>
          <p:nvPr/>
        </p:nvSpPr>
        <p:spPr>
          <a:xfrm>
            <a:off x="5393715" y="492486"/>
            <a:ext cx="3576193" cy="5032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IE"/>
              <a:t>Secondary Drivers </a:t>
            </a:r>
          </a:p>
        </p:txBody>
      </p:sp>
      <p:sp>
        <p:nvSpPr>
          <p:cNvPr id="7" name="Rectangle 6"/>
          <p:cNvSpPr/>
          <p:nvPr/>
        </p:nvSpPr>
        <p:spPr>
          <a:xfrm>
            <a:off x="3312565" y="4009221"/>
            <a:ext cx="1616278" cy="935905"/>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IE" sz="1800" b="0" i="0">
                <a:solidFill>
                  <a:srgbClr val="10253F"/>
                </a:solidFill>
                <a:effectLst/>
                <a:latin typeface="Calibri" panose="020F0502020204030204" pitchFamily="34" charset="0"/>
              </a:rPr>
              <a:t>No clear tool </a:t>
            </a:r>
            <a:endParaRPr lang="en-IE" sz="1200">
              <a:solidFill>
                <a:srgbClr val="10253F"/>
              </a:solidFill>
              <a:latin typeface="Calibri" charset="0"/>
              <a:ea typeface="MS PGothic" charset="0"/>
              <a:cs typeface="MS PGothic" charset="0"/>
            </a:endParaRPr>
          </a:p>
        </p:txBody>
      </p:sp>
      <p:sp>
        <p:nvSpPr>
          <p:cNvPr id="8" name="Rectangle 7"/>
          <p:cNvSpPr/>
          <p:nvPr/>
        </p:nvSpPr>
        <p:spPr>
          <a:xfrm>
            <a:off x="3329976" y="1470595"/>
            <a:ext cx="1616278" cy="74295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IE" sz="1400">
                <a:solidFill>
                  <a:schemeClr val="tx2">
                    <a:lumMod val="50000"/>
                  </a:schemeClr>
                </a:solidFill>
              </a:rPr>
              <a:t>Limited psychology provision for this population </a:t>
            </a:r>
          </a:p>
        </p:txBody>
      </p:sp>
      <p:sp>
        <p:nvSpPr>
          <p:cNvPr id="9" name="Rectangle 8"/>
          <p:cNvSpPr/>
          <p:nvPr/>
        </p:nvSpPr>
        <p:spPr>
          <a:xfrm>
            <a:off x="3312565" y="2593395"/>
            <a:ext cx="1616278" cy="948996"/>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1400" dirty="0">
                <a:solidFill>
                  <a:srgbClr val="000000"/>
                </a:solidFill>
                <a:latin typeface="Arial" panose="020B0604020202020204" pitchFamily="34" charset="0"/>
              </a:rPr>
              <a:t>L</a:t>
            </a:r>
            <a:r>
              <a:rPr lang="en-GB" sz="1400" b="0" i="0" u="none" strike="noStrike" dirty="0">
                <a:solidFill>
                  <a:srgbClr val="000000"/>
                </a:solidFill>
                <a:effectLst/>
                <a:latin typeface="Arial" panose="020B0604020202020204" pitchFamily="34" charset="0"/>
              </a:rPr>
              <a:t>ong waiting list for psychology - tiny resource 0.2 wte</a:t>
            </a:r>
            <a:endParaRPr lang="en-IE" sz="1400" dirty="0">
              <a:solidFill>
                <a:schemeClr val="tx2">
                  <a:lumMod val="50000"/>
                </a:schemeClr>
              </a:solidFill>
            </a:endParaRPr>
          </a:p>
        </p:txBody>
      </p:sp>
      <p:sp>
        <p:nvSpPr>
          <p:cNvPr id="18" name="Rectangle 17"/>
          <p:cNvSpPr/>
          <p:nvPr/>
        </p:nvSpPr>
        <p:spPr>
          <a:xfrm>
            <a:off x="5383557" y="4322675"/>
            <a:ext cx="3596507" cy="11695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a:buFontTx/>
              <a:buChar char="-"/>
              <a:defRPr/>
            </a:pPr>
            <a:endParaRPr lang="en-IE" sz="1200">
              <a:solidFill>
                <a:srgbClr val="FF0000"/>
              </a:solidFill>
            </a:endParaRPr>
          </a:p>
        </p:txBody>
      </p:sp>
      <p:sp>
        <p:nvSpPr>
          <p:cNvPr id="19" name="Rectangle 18"/>
          <p:cNvSpPr/>
          <p:nvPr/>
        </p:nvSpPr>
        <p:spPr>
          <a:xfrm>
            <a:off x="5376859" y="2526757"/>
            <a:ext cx="3593050" cy="1296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a:defRPr/>
            </a:pPr>
            <a:endParaRPr lang="en-IE" sz="1200">
              <a:solidFill>
                <a:schemeClr val="tx2">
                  <a:lumMod val="75000"/>
                </a:schemeClr>
              </a:solidFill>
            </a:endParaRPr>
          </a:p>
        </p:txBody>
      </p:sp>
      <p:sp>
        <p:nvSpPr>
          <p:cNvPr id="20" name="Rectangle 19"/>
          <p:cNvSpPr/>
          <p:nvPr/>
        </p:nvSpPr>
        <p:spPr>
          <a:xfrm>
            <a:off x="5376859" y="1225466"/>
            <a:ext cx="3593050" cy="10080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a:buFontTx/>
              <a:buChar char="-"/>
              <a:defRPr/>
            </a:pPr>
            <a:endParaRPr lang="en-IE" sz="1200" strike="sngStrike">
              <a:solidFill>
                <a:schemeClr val="tx1"/>
              </a:solidFill>
            </a:endParaRPr>
          </a:p>
        </p:txBody>
      </p:sp>
      <p:cxnSp>
        <p:nvCxnSpPr>
          <p:cNvPr id="25" name="Elbow Connector 24"/>
          <p:cNvCxnSpPr>
            <a:cxnSpLocks/>
            <a:stCxn id="8" idx="1"/>
            <a:endCxn id="4" idx="3"/>
          </p:cNvCxnSpPr>
          <p:nvPr/>
        </p:nvCxnSpPr>
        <p:spPr>
          <a:xfrm rot="10800000" flipV="1">
            <a:off x="2380546" y="1842069"/>
            <a:ext cx="949430" cy="148769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8205" name="TextBox 1"/>
          <p:cNvSpPr txBox="1">
            <a:spLocks noChangeArrowheads="1"/>
          </p:cNvSpPr>
          <p:nvPr/>
        </p:nvSpPr>
        <p:spPr bwMode="auto">
          <a:xfrm>
            <a:off x="2566989" y="4536929"/>
            <a:ext cx="687387"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r>
              <a:rPr lang="en-IE" sz="800"/>
              <a:t> </a:t>
            </a:r>
          </a:p>
        </p:txBody>
      </p:sp>
      <p:sp>
        <p:nvSpPr>
          <p:cNvPr id="17451" name="Title 1"/>
          <p:cNvSpPr txBox="1">
            <a:spLocks/>
          </p:cNvSpPr>
          <p:nvPr/>
        </p:nvSpPr>
        <p:spPr bwMode="auto">
          <a:xfrm>
            <a:off x="436564" y="260351"/>
            <a:ext cx="1885950" cy="1152525"/>
          </a:xfrm>
          <a:prstGeom prst="rect">
            <a:avLst/>
          </a:prstGeom>
          <a:noFill/>
          <a:ln w="9525">
            <a:noFill/>
            <a:miter lim="800000"/>
            <a:headEnd/>
            <a:tailEnd/>
          </a:ln>
        </p:spPr>
        <p:txBody>
          <a:bodyPr/>
          <a:lstStyle/>
          <a:p>
            <a:pPr eaLnBrk="1" hangingPunct="1">
              <a:defRPr/>
            </a:pPr>
            <a:r>
              <a:rPr lang="en-US" altLang="en-US" sz="3600" b="1">
                <a:solidFill>
                  <a:schemeClr val="tx2">
                    <a:lumMod val="75000"/>
                  </a:schemeClr>
                </a:solidFill>
                <a:cs typeface="Arial" pitchFamily="34" charset="0"/>
              </a:rPr>
              <a:t>Driver Diagram</a:t>
            </a:r>
          </a:p>
        </p:txBody>
      </p:sp>
      <p:cxnSp>
        <p:nvCxnSpPr>
          <p:cNvPr id="69" name="Elbow Connector 68"/>
          <p:cNvCxnSpPr>
            <a:cxnSpLocks/>
          </p:cNvCxnSpPr>
          <p:nvPr/>
        </p:nvCxnSpPr>
        <p:spPr>
          <a:xfrm>
            <a:off x="2380546" y="2541705"/>
            <a:ext cx="917382" cy="1728292"/>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a:cxnSpLocks/>
            <a:stCxn id="9" idx="1"/>
          </p:cNvCxnSpPr>
          <p:nvPr/>
        </p:nvCxnSpPr>
        <p:spPr>
          <a:xfrm flipH="1" flipV="1">
            <a:off x="2839237" y="2989476"/>
            <a:ext cx="473328" cy="78417"/>
          </a:xfrm>
          <a:prstGeom prst="line">
            <a:avLst/>
          </a:prstGeom>
        </p:spPr>
        <p:style>
          <a:lnRef idx="1">
            <a:schemeClr val="accent1"/>
          </a:lnRef>
          <a:fillRef idx="0">
            <a:schemeClr val="accent1"/>
          </a:fillRef>
          <a:effectRef idx="0">
            <a:schemeClr val="accent1"/>
          </a:effectRef>
          <a:fontRef idx="minor">
            <a:schemeClr val="tx1"/>
          </a:fontRef>
        </p:style>
      </p:cxnSp>
      <p:sp>
        <p:nvSpPr>
          <p:cNvPr id="75" name="Rectangle 74"/>
          <p:cNvSpPr/>
          <p:nvPr/>
        </p:nvSpPr>
        <p:spPr>
          <a:xfrm>
            <a:off x="9383608" y="469754"/>
            <a:ext cx="2335284" cy="5032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IE"/>
              <a:t>Change ideas</a:t>
            </a:r>
          </a:p>
        </p:txBody>
      </p:sp>
      <p:sp>
        <p:nvSpPr>
          <p:cNvPr id="77" name="Rectangle 76"/>
          <p:cNvSpPr/>
          <p:nvPr/>
        </p:nvSpPr>
        <p:spPr>
          <a:xfrm>
            <a:off x="9352763" y="1225466"/>
            <a:ext cx="2335285" cy="4968044"/>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ts val="300"/>
              </a:spcBef>
              <a:defRPr/>
            </a:pPr>
            <a:r>
              <a:rPr lang="en-GB" sz="1800" b="0" i="0" u="none" strike="noStrike" dirty="0">
                <a:solidFill>
                  <a:srgbClr val="17375E"/>
                </a:solidFill>
                <a:effectLst/>
                <a:latin typeface="Calibri" panose="020F0502020204030204" pitchFamily="34" charset="0"/>
              </a:rPr>
              <a:t>  </a:t>
            </a:r>
            <a:r>
              <a:rPr lang="en-GB" sz="1400" b="0" i="0" u="none" strike="noStrike" dirty="0">
                <a:solidFill>
                  <a:srgbClr val="17375E"/>
                </a:solidFill>
                <a:effectLst/>
                <a:latin typeface="Calibri" panose="020F0502020204030204" pitchFamily="34" charset="0"/>
              </a:rPr>
              <a:t>Children and Young people with epilepsy have CHECC sent and reviewed by paediatrician</a:t>
            </a:r>
          </a:p>
          <a:p>
            <a:pPr>
              <a:spcBef>
                <a:spcPts val="300"/>
              </a:spcBef>
              <a:defRPr/>
            </a:pPr>
            <a:endParaRPr lang="en-GB" sz="1400" dirty="0">
              <a:solidFill>
                <a:srgbClr val="17375E"/>
              </a:solidFill>
              <a:latin typeface="Calibri" panose="020F0502020204030204" pitchFamily="34" charset="0"/>
            </a:endParaRPr>
          </a:p>
          <a:p>
            <a:pPr>
              <a:spcBef>
                <a:spcPts val="300"/>
              </a:spcBef>
              <a:defRPr/>
            </a:pPr>
            <a:r>
              <a:rPr lang="en-GB" sz="1400" b="0" i="0" u="none" strike="noStrike" dirty="0">
                <a:solidFill>
                  <a:srgbClr val="17375E"/>
                </a:solidFill>
                <a:effectLst/>
                <a:latin typeface="Calibri" panose="020F0502020204030204" pitchFamily="34" charset="0"/>
              </a:rPr>
              <a:t>3 versions: carer, school version and </a:t>
            </a:r>
            <a:r>
              <a:rPr lang="en-GB" sz="1400" b="0" i="0" u="none" strike="noStrike" dirty="0" err="1">
                <a:solidFill>
                  <a:srgbClr val="17375E"/>
                </a:solidFill>
                <a:effectLst/>
                <a:latin typeface="Calibri" panose="020F0502020204030204" pitchFamily="34" charset="0"/>
              </a:rPr>
              <a:t>yp</a:t>
            </a:r>
            <a:r>
              <a:rPr lang="en-GB" sz="1400" b="0" i="0" u="none" strike="noStrike" dirty="0">
                <a:solidFill>
                  <a:srgbClr val="17375E"/>
                </a:solidFill>
                <a:effectLst/>
                <a:latin typeface="Calibri" panose="020F0502020204030204" pitchFamily="34" charset="0"/>
              </a:rPr>
              <a:t> version as appropriate. </a:t>
            </a:r>
          </a:p>
          <a:p>
            <a:pPr>
              <a:spcBef>
                <a:spcPts val="300"/>
              </a:spcBef>
              <a:defRPr/>
            </a:pPr>
            <a:endParaRPr lang="en-GB" sz="1400" b="0" i="0" u="none" strike="noStrike" dirty="0">
              <a:solidFill>
                <a:srgbClr val="17375E"/>
              </a:solidFill>
              <a:effectLst/>
              <a:latin typeface="Calibri" panose="020F0502020204030204" pitchFamily="34" charset="0"/>
            </a:endParaRPr>
          </a:p>
          <a:p>
            <a:pPr>
              <a:spcBef>
                <a:spcPts val="300"/>
              </a:spcBef>
              <a:defRPr/>
            </a:pPr>
            <a:r>
              <a:rPr lang="en-GB" sz="1400" dirty="0">
                <a:solidFill>
                  <a:srgbClr val="17375E"/>
                </a:solidFill>
                <a:latin typeface="Calibri" panose="020F0502020204030204" pitchFamily="34" charset="0"/>
                <a:ea typeface="MS PGothic" charset="0"/>
                <a:cs typeface="MS PGothic" charset="0"/>
              </a:rPr>
              <a:t>Spread best practice trust-wide, in line with NHS long term plan</a:t>
            </a:r>
            <a:endParaRPr lang="en-IE" sz="1400" dirty="0">
              <a:solidFill>
                <a:schemeClr val="tx1"/>
              </a:solidFill>
              <a:latin typeface="Calibri" charset="0"/>
              <a:ea typeface="MS PGothic" charset="0"/>
              <a:cs typeface="MS PGothic" charset="0"/>
            </a:endParaRPr>
          </a:p>
        </p:txBody>
      </p:sp>
      <p:cxnSp>
        <p:nvCxnSpPr>
          <p:cNvPr id="90" name="Elbow Connector 89"/>
          <p:cNvCxnSpPr>
            <a:cxnSpLocks/>
          </p:cNvCxnSpPr>
          <p:nvPr/>
        </p:nvCxnSpPr>
        <p:spPr>
          <a:xfrm rot="10800000" flipV="1">
            <a:off x="4943481" y="1543053"/>
            <a:ext cx="433378" cy="307821"/>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4" name="Elbow Connector 93"/>
          <p:cNvCxnSpPr>
            <a:cxnSpLocks/>
          </p:cNvCxnSpPr>
          <p:nvPr/>
        </p:nvCxnSpPr>
        <p:spPr>
          <a:xfrm rot="10800000" flipV="1">
            <a:off x="4943482" y="2529548"/>
            <a:ext cx="450233" cy="329389"/>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8" name="Shape 95"/>
          <p:cNvCxnSpPr>
            <a:cxnSpLocks/>
          </p:cNvCxnSpPr>
          <p:nvPr/>
        </p:nvCxnSpPr>
        <p:spPr>
          <a:xfrm rot="16200000" flipV="1">
            <a:off x="4778603" y="4759433"/>
            <a:ext cx="656608" cy="57361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9" name="Shape 95"/>
          <p:cNvCxnSpPr>
            <a:cxnSpLocks/>
          </p:cNvCxnSpPr>
          <p:nvPr/>
        </p:nvCxnSpPr>
        <p:spPr>
          <a:xfrm rot="16200000" flipV="1">
            <a:off x="4663675" y="3694170"/>
            <a:ext cx="1018978" cy="48864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cxnSpLocks/>
          </p:cNvCxnSpPr>
          <p:nvPr/>
        </p:nvCxnSpPr>
        <p:spPr>
          <a:xfrm flipV="1">
            <a:off x="8328025" y="1765155"/>
            <a:ext cx="0"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6366399" y="2680926"/>
            <a:ext cx="230409" cy="369332"/>
          </a:xfrm>
          <a:prstGeom prst="rect">
            <a:avLst/>
          </a:prstGeom>
          <a:noFill/>
        </p:spPr>
        <p:txBody>
          <a:bodyPr wrap="square" rtlCol="0">
            <a:spAutoFit/>
          </a:bodyPr>
          <a:lstStyle/>
          <a:p>
            <a:endParaRPr lang="en-US"/>
          </a:p>
        </p:txBody>
      </p:sp>
      <p:sp>
        <p:nvSpPr>
          <p:cNvPr id="11" name="TextBox 10">
            <a:extLst>
              <a:ext uri="{FF2B5EF4-FFF2-40B4-BE49-F238E27FC236}">
                <a16:creationId xmlns:a16="http://schemas.microsoft.com/office/drawing/2014/main" id="{ECCF9B72-E958-13C4-E612-10B860258F0E}"/>
              </a:ext>
            </a:extLst>
          </p:cNvPr>
          <p:cNvSpPr txBox="1"/>
          <p:nvPr/>
        </p:nvSpPr>
        <p:spPr>
          <a:xfrm>
            <a:off x="5376855" y="1116510"/>
            <a:ext cx="3593050" cy="1169551"/>
          </a:xfrm>
          <a:prstGeom prst="rect">
            <a:avLst/>
          </a:prstGeom>
          <a:noFill/>
        </p:spPr>
        <p:txBody>
          <a:bodyPr wrap="square">
            <a:spAutoFit/>
          </a:bodyPr>
          <a:lstStyle/>
          <a:p>
            <a:pPr algn="ctr" rtl="0" fontAlgn="base"/>
            <a:r>
              <a:rPr lang="en-IE" sz="1400" b="0" i="0" u="none" strike="noStrike" dirty="0">
                <a:solidFill>
                  <a:srgbClr val="17375E"/>
                </a:solidFill>
                <a:effectLst/>
              </a:rPr>
              <a:t> </a:t>
            </a:r>
            <a:r>
              <a:rPr lang="en-GB" sz="1400" b="0" i="0" u="none" strike="noStrike" dirty="0">
                <a:solidFill>
                  <a:srgbClr val="17375E"/>
                </a:solidFill>
                <a:effectLst/>
              </a:rPr>
              <a:t>Improve targeted assessment e.g.  </a:t>
            </a:r>
            <a:r>
              <a:rPr lang="en-GB" sz="1400" dirty="0">
                <a:solidFill>
                  <a:srgbClr val="17375E"/>
                </a:solidFill>
              </a:rPr>
              <a:t>ASD</a:t>
            </a:r>
            <a:r>
              <a:rPr lang="en-GB" sz="1400" b="0" i="0" u="none" strike="noStrike" dirty="0">
                <a:solidFill>
                  <a:srgbClr val="17375E"/>
                </a:solidFill>
                <a:effectLst/>
              </a:rPr>
              <a:t>, </a:t>
            </a:r>
            <a:r>
              <a:rPr lang="en-GB" sz="1400" b="0" i="0" u="none" strike="noStrike" dirty="0" err="1">
                <a:solidFill>
                  <a:srgbClr val="17375E"/>
                </a:solidFill>
                <a:effectLst/>
              </a:rPr>
              <a:t>ld</a:t>
            </a:r>
            <a:r>
              <a:rPr lang="en-GB" sz="1400" b="0" i="0" u="none" strike="noStrike" dirty="0">
                <a:solidFill>
                  <a:srgbClr val="17375E"/>
                </a:solidFill>
                <a:effectLst/>
              </a:rPr>
              <a:t>, </a:t>
            </a:r>
            <a:r>
              <a:rPr lang="en-GB" sz="1400" dirty="0">
                <a:solidFill>
                  <a:srgbClr val="17375E"/>
                </a:solidFill>
              </a:rPr>
              <a:t>ADHD</a:t>
            </a:r>
            <a:r>
              <a:rPr lang="en-GB" sz="1400" b="0" i="0" u="none" strike="noStrike" dirty="0">
                <a:solidFill>
                  <a:srgbClr val="17375E"/>
                </a:solidFill>
                <a:effectLst/>
              </a:rPr>
              <a:t> and/or anxiety /moods</a:t>
            </a:r>
            <a:r>
              <a:rPr lang="en-US" sz="1400" b="0" i="0" dirty="0">
                <a:solidFill>
                  <a:srgbClr val="17375E"/>
                </a:solidFill>
                <a:effectLst/>
              </a:rPr>
              <a:t>​</a:t>
            </a:r>
            <a:endParaRPr lang="en-US" sz="1400" b="0" i="0" dirty="0">
              <a:solidFill>
                <a:srgbClr val="000000"/>
              </a:solidFill>
              <a:effectLst/>
            </a:endParaRPr>
          </a:p>
          <a:p>
            <a:pPr algn="ctr" rtl="0" fontAlgn="base"/>
            <a:r>
              <a:rPr lang="en-GB" sz="1400" b="0" i="0" u="none" strike="noStrike" dirty="0">
                <a:solidFill>
                  <a:srgbClr val="17375E"/>
                </a:solidFill>
                <a:effectLst/>
              </a:rPr>
              <a:t>where specific concerns lie, e.g. learning vs mental health</a:t>
            </a:r>
            <a:endParaRPr lang="en-GB" sz="1400" b="0" i="0" dirty="0">
              <a:solidFill>
                <a:srgbClr val="000000"/>
              </a:solidFill>
              <a:effectLst/>
            </a:endParaRPr>
          </a:p>
        </p:txBody>
      </p:sp>
      <p:sp>
        <p:nvSpPr>
          <p:cNvPr id="13" name="TextBox 12">
            <a:extLst>
              <a:ext uri="{FF2B5EF4-FFF2-40B4-BE49-F238E27FC236}">
                <a16:creationId xmlns:a16="http://schemas.microsoft.com/office/drawing/2014/main" id="{1E189ED6-757F-1CE1-9C5A-5C0B8BA3D67B}"/>
              </a:ext>
            </a:extLst>
          </p:cNvPr>
          <p:cNvSpPr txBox="1"/>
          <p:nvPr/>
        </p:nvSpPr>
        <p:spPr>
          <a:xfrm>
            <a:off x="5417484" y="2680926"/>
            <a:ext cx="3470407" cy="2554545"/>
          </a:xfrm>
          <a:prstGeom prst="rect">
            <a:avLst/>
          </a:prstGeom>
          <a:noFill/>
        </p:spPr>
        <p:txBody>
          <a:bodyPr wrap="square" rtlCol="0">
            <a:spAutoFit/>
          </a:bodyPr>
          <a:lstStyle/>
          <a:p>
            <a:pPr algn="ctr" rtl="0" fontAlgn="base"/>
            <a:r>
              <a:rPr lang="en-IE" sz="1800" b="0" i="0" u="none" strike="noStrike" dirty="0">
                <a:solidFill>
                  <a:srgbClr val="000000"/>
                </a:solidFill>
                <a:effectLst/>
              </a:rPr>
              <a:t>  </a:t>
            </a:r>
            <a:r>
              <a:rPr lang="en-IE" sz="1400" b="0" i="0" u="none" strike="noStrike" dirty="0">
                <a:solidFill>
                  <a:srgbClr val="000000"/>
                </a:solidFill>
                <a:effectLst/>
              </a:rPr>
              <a:t>Gather information about functioning</a:t>
            </a:r>
            <a:r>
              <a:rPr lang="en-IE" sz="1400" b="0" i="0" u="none" strike="noStrike" dirty="0">
                <a:solidFill>
                  <a:srgbClr val="17375E"/>
                </a:solidFill>
                <a:effectLst/>
              </a:rPr>
              <a:t> to </a:t>
            </a:r>
            <a:r>
              <a:rPr lang="en-GB" sz="1400" b="0" i="0" u="none" strike="noStrike" dirty="0">
                <a:solidFill>
                  <a:srgbClr val="000000"/>
                </a:solidFill>
                <a:effectLst/>
              </a:rPr>
              <a:t>improve the quality of referrals to Trust (in-house) psychology team </a:t>
            </a:r>
            <a:r>
              <a:rPr lang="en-GB" sz="1400" b="0" i="0" dirty="0">
                <a:solidFill>
                  <a:srgbClr val="000000"/>
                </a:solidFill>
                <a:effectLst/>
              </a:rPr>
              <a:t>​</a:t>
            </a:r>
          </a:p>
          <a:p>
            <a:pPr algn="ctr" rtl="0" fontAlgn="base"/>
            <a:endParaRPr lang="en-US" b="0" i="0" dirty="0">
              <a:solidFill>
                <a:srgbClr val="000000"/>
              </a:solidFill>
              <a:effectLst/>
              <a:latin typeface="Segoe UI" panose="020B0502040204020203" pitchFamily="34" charset="0"/>
            </a:endParaRPr>
          </a:p>
          <a:p>
            <a:pPr algn="ctr" rtl="0" fontAlgn="base"/>
            <a:endParaRPr lang="en-US" dirty="0">
              <a:solidFill>
                <a:srgbClr val="000000"/>
              </a:solidFill>
              <a:latin typeface="Segoe UI" panose="020B0502040204020203" pitchFamily="34" charset="0"/>
            </a:endParaRPr>
          </a:p>
          <a:p>
            <a:pPr algn="ctr" rtl="0" fontAlgn="base"/>
            <a:endParaRPr lang="en-US" b="0" i="0" dirty="0">
              <a:solidFill>
                <a:srgbClr val="000000"/>
              </a:solidFill>
              <a:effectLst/>
              <a:latin typeface="Segoe UI" panose="020B0502040204020203" pitchFamily="34" charset="0"/>
            </a:endParaRPr>
          </a:p>
          <a:p>
            <a:pPr algn="ctr" rtl="0" fontAlgn="base"/>
            <a:endParaRPr lang="en-US" b="0" i="0" dirty="0">
              <a:solidFill>
                <a:srgbClr val="000000"/>
              </a:solidFill>
              <a:effectLst/>
              <a:latin typeface="Segoe UI" panose="020B0502040204020203" pitchFamily="34" charset="0"/>
            </a:endParaRPr>
          </a:p>
          <a:p>
            <a:pPr algn="ctr"/>
            <a:r>
              <a:rPr lang="en-IE" sz="1400" b="0" i="0" u="none" strike="noStrike" dirty="0">
                <a:solidFill>
                  <a:srgbClr val="000000"/>
                </a:solidFill>
                <a:effectLst/>
              </a:rPr>
              <a:t>Gather information about functioning</a:t>
            </a:r>
            <a:r>
              <a:rPr lang="en-IE" sz="1400" b="0" i="0" u="none" strike="noStrike" dirty="0">
                <a:solidFill>
                  <a:srgbClr val="17375E"/>
                </a:solidFill>
                <a:effectLst/>
              </a:rPr>
              <a:t> to </a:t>
            </a:r>
            <a:r>
              <a:rPr lang="en-GB" sz="1400" b="0" i="0" u="none" strike="noStrike" dirty="0">
                <a:solidFill>
                  <a:srgbClr val="000000"/>
                </a:solidFill>
                <a:effectLst/>
              </a:rPr>
              <a:t>improve the quality of referrals to CAMHS</a:t>
            </a:r>
            <a:endParaRPr lang="en-GB" sz="1400" dirty="0"/>
          </a:p>
        </p:txBody>
      </p:sp>
    </p:spTree>
    <p:extLst>
      <p:ext uri="{BB962C8B-B14F-4D97-AF65-F5344CB8AC3E}">
        <p14:creationId xmlns:p14="http://schemas.microsoft.com/office/powerpoint/2010/main" val="922222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981200" y="160262"/>
            <a:ext cx="8147050" cy="711200"/>
          </a:xfrm>
        </p:spPr>
        <p:txBody>
          <a:bodyPr>
            <a:noAutofit/>
          </a:bodyPr>
          <a:lstStyle/>
          <a:p>
            <a:pPr algn="ctr">
              <a:defRPr/>
            </a:pPr>
            <a:r>
              <a:rPr lang="en-IE" b="1">
                <a:solidFill>
                  <a:srgbClr val="002060"/>
                </a:solidFill>
                <a:latin typeface="Arial" panose="020B0604020202020204" pitchFamily="34" charset="0"/>
                <a:cs typeface="Arial" panose="020B0604020202020204" pitchFamily="34" charset="0"/>
              </a:rPr>
              <a:t>Stakeholder Map</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06444419"/>
              </p:ext>
            </p:extLst>
          </p:nvPr>
        </p:nvGraphicFramePr>
        <p:xfrm>
          <a:off x="3287713" y="1237957"/>
          <a:ext cx="6695823" cy="3846806"/>
        </p:xfrm>
        <a:graphic>
          <a:graphicData uri="http://schemas.openxmlformats.org/drawingml/2006/table">
            <a:tbl>
              <a:tblPr/>
              <a:tblGrid>
                <a:gridCol w="3337988">
                  <a:extLst>
                    <a:ext uri="{9D8B030D-6E8A-4147-A177-3AD203B41FA5}">
                      <a16:colId xmlns:a16="http://schemas.microsoft.com/office/drawing/2014/main" val="20000"/>
                    </a:ext>
                  </a:extLst>
                </a:gridCol>
                <a:gridCol w="3357835">
                  <a:extLst>
                    <a:ext uri="{9D8B030D-6E8A-4147-A177-3AD203B41FA5}">
                      <a16:colId xmlns:a16="http://schemas.microsoft.com/office/drawing/2014/main" val="20001"/>
                    </a:ext>
                  </a:extLst>
                </a:gridCol>
              </a:tblGrid>
              <a:tr h="1923403">
                <a:tc>
                  <a:txBody>
                    <a:bodyPr/>
                    <a:lstStyle/>
                    <a:p>
                      <a:pPr marL="0" marR="0" lvl="0" indent="0" algn="ctr" defTabSz="914400" rtl="0" eaLnBrk="1" fontAlgn="base" latinLnBrk="0" hangingPunct="1">
                        <a:lnSpc>
                          <a:spcPts val="1000"/>
                        </a:lnSpc>
                        <a:spcBef>
                          <a:spcPct val="0"/>
                        </a:spcBef>
                        <a:spcAft>
                          <a:spcPct val="0"/>
                        </a:spcAft>
                        <a:buClrTx/>
                        <a:buSzTx/>
                        <a:buFontTx/>
                        <a:buNone/>
                        <a:tabLst/>
                      </a:pPr>
                      <a:endParaRPr kumimoji="0" lang="en-US" sz="11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000"/>
                        </a:lnSpc>
                        <a:spcBef>
                          <a:spcPct val="0"/>
                        </a:spcBef>
                        <a:spcAft>
                          <a:spcPct val="0"/>
                        </a:spcAft>
                        <a:buClrTx/>
                        <a:buSzTx/>
                        <a:buFontTx/>
                        <a:buNone/>
                        <a:tabLst/>
                      </a:pPr>
                      <a:endParaRPr kumimoji="0" lang="en-US" sz="11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000"/>
                        </a:lnSpc>
                        <a:spcBef>
                          <a:spcPct val="0"/>
                        </a:spcBef>
                        <a:spcAft>
                          <a:spcPct val="0"/>
                        </a:spcAft>
                        <a:buClrTx/>
                        <a:buSzTx/>
                        <a:buFontTx/>
                        <a:buNone/>
                        <a:tabLst/>
                      </a:pPr>
                      <a:endParaRPr kumimoji="0" lang="en-US" sz="11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000"/>
                        </a:lnSpc>
                        <a:spcBef>
                          <a:spcPct val="0"/>
                        </a:spcBef>
                        <a:spcAft>
                          <a:spcPct val="0"/>
                        </a:spcAft>
                        <a:buClrTx/>
                        <a:buSzTx/>
                        <a:buFontTx/>
                        <a:buNone/>
                        <a:tabLst/>
                      </a:pPr>
                      <a:endParaRPr kumimoji="0" lang="en-US" sz="11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Calibri" charset="0"/>
                          <a:ea typeface="MS PGothic" charset="0"/>
                          <a:cs typeface="MS PGothic" charset="0"/>
                        </a:rPr>
                        <a:t>HHFT Epilepsy Team</a:t>
                      </a:r>
                    </a:p>
                    <a:p>
                      <a:pPr marL="0" marR="0" lvl="0" indent="0" algn="ctr" defTabSz="914400" rtl="0" eaLnBrk="1" fontAlgn="base" latinLnBrk="0" hangingPunct="1">
                        <a:lnSpc>
                          <a:spcPts val="1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Calibri" charset="0"/>
                          <a:ea typeface="MS PGothic" charset="0"/>
                          <a:cs typeface="MS PGothic" charset="0"/>
                        </a:rPr>
                        <a:t>HHFT paediatric epilepsy </a:t>
                      </a:r>
                    </a:p>
                    <a:p>
                      <a:pPr marL="0" marR="0" lvl="0" indent="0" algn="ctr" defTabSz="914400" rtl="0" eaLnBrk="1" fontAlgn="base" latinLnBrk="0" hangingPunct="1">
                        <a:lnSpc>
                          <a:spcPts val="1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Calibri" charset="0"/>
                          <a:ea typeface="MS PGothic" charset="0"/>
                          <a:cs typeface="MS PGothic" charset="0"/>
                        </a:rPr>
                        <a:t>patients and their families</a:t>
                      </a:r>
                    </a:p>
                    <a:p>
                      <a:pPr marL="0" marR="0" lvl="0" indent="0" algn="ctr" defTabSz="914400" rtl="0" eaLnBrk="1" fontAlgn="base" latinLnBrk="0" hangingPunct="1">
                        <a:lnSpc>
                          <a:spcPts val="1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Calibri" charset="0"/>
                          <a:ea typeface="MS PGothic" charset="0"/>
                          <a:cs typeface="MS PGothic" charset="0"/>
                        </a:rPr>
                        <a:t>Young Epilepsy charity </a:t>
                      </a:r>
                    </a:p>
                    <a:p>
                      <a:pPr marL="0" marR="0" lvl="0" indent="0" algn="ctr" defTabSz="914400" rtl="0" eaLnBrk="1" fontAlgn="base" latinLnBrk="0" hangingPunct="1">
                        <a:lnSpc>
                          <a:spcPts val="1000"/>
                        </a:lnSpc>
                        <a:spcBef>
                          <a:spcPct val="0"/>
                        </a:spcBef>
                        <a:spcAft>
                          <a:spcPct val="0"/>
                        </a:spcAft>
                        <a:buClrTx/>
                        <a:buSzTx/>
                        <a:buFontTx/>
                        <a:buNone/>
                        <a:tabLst/>
                      </a:pPr>
                      <a:endParaRPr kumimoji="0" lang="en-US" sz="16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Calibri" charset="0"/>
                          <a:ea typeface="MS PGothic" charset="0"/>
                          <a:cs typeface="MS PGothic" charset="0"/>
                        </a:rPr>
                        <a:t> </a:t>
                      </a:r>
                      <a:endParaRPr kumimoji="0" lang="en-IE" sz="1600" b="1" i="0" u="none" strike="noStrike" cap="none" normalizeH="0" baseline="0" dirty="0">
                        <a:ln>
                          <a:noFill/>
                        </a:ln>
                        <a:solidFill>
                          <a:srgbClr val="FFFFFF"/>
                        </a:solidFill>
                        <a:effectLst/>
                        <a:latin typeface="Calibri" charset="0"/>
                        <a:ea typeface="MS PGothic" charset="0"/>
                        <a:cs typeface="MS PGothic"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ts val="1000"/>
                        </a:lnSpc>
                        <a:spcBef>
                          <a:spcPct val="0"/>
                        </a:spcBef>
                        <a:spcAft>
                          <a:spcPct val="0"/>
                        </a:spcAft>
                        <a:buClrTx/>
                        <a:buSzTx/>
                        <a:buFontTx/>
                        <a:buNone/>
                        <a:tabLst/>
                      </a:pPr>
                      <a:r>
                        <a:rPr kumimoji="0" lang="en-US" sz="1100" b="1" i="0" u="none" strike="noStrike" cap="none" normalizeH="0" baseline="0">
                          <a:ln>
                            <a:noFill/>
                          </a:ln>
                          <a:solidFill>
                            <a:srgbClr val="FFFFFF"/>
                          </a:solidFill>
                          <a:effectLst/>
                          <a:latin typeface="Calibri" charset="0"/>
                          <a:ea typeface="MS PGothic" charset="0"/>
                          <a:cs typeface="MS PGothic" charset="0"/>
                        </a:rPr>
                        <a:t> </a:t>
                      </a:r>
                      <a:endParaRPr kumimoji="0" lang="en-IE" sz="1100" b="1" i="0" u="none" strike="noStrike" cap="none" normalizeH="0" baseline="0">
                        <a:ln>
                          <a:noFill/>
                        </a:ln>
                        <a:solidFill>
                          <a:srgbClr val="FFFFFF"/>
                        </a:solidFill>
                        <a:effectLst/>
                        <a:latin typeface="Calibri" charset="0"/>
                        <a:ea typeface="MS PGothic" charset="0"/>
                        <a:cs typeface="MS PGothic" charset="0"/>
                      </a:endParaRPr>
                    </a:p>
                    <a:p>
                      <a:pPr marL="0" marR="0" lvl="0" indent="0" algn="l" defTabSz="914400" rtl="0" eaLnBrk="1" fontAlgn="base" latinLnBrk="0" hangingPunct="1">
                        <a:lnSpc>
                          <a:spcPts val="1200"/>
                        </a:lnSpc>
                        <a:spcBef>
                          <a:spcPts val="50"/>
                        </a:spcBef>
                        <a:spcAft>
                          <a:spcPct val="0"/>
                        </a:spcAft>
                        <a:buClrTx/>
                        <a:buSzTx/>
                        <a:buFontTx/>
                        <a:buNone/>
                        <a:tabLst/>
                      </a:pPr>
                      <a:r>
                        <a:rPr kumimoji="0" lang="en-US" sz="1400" b="1" i="0" u="none" strike="noStrike" cap="none" normalizeH="0" baseline="0">
                          <a:ln>
                            <a:noFill/>
                          </a:ln>
                          <a:solidFill>
                            <a:srgbClr val="FFFFFF"/>
                          </a:solidFill>
                          <a:effectLst/>
                          <a:latin typeface="Calibri" charset="0"/>
                          <a:ea typeface="MS PGothic" charset="0"/>
                          <a:cs typeface="MS PGothic" charset="0"/>
                        </a:rPr>
                        <a:t> </a:t>
                      </a:r>
                    </a:p>
                    <a:p>
                      <a:pPr marL="0" marR="0" lvl="0" indent="0" algn="l" defTabSz="914400" rtl="0" eaLnBrk="1" fontAlgn="base" latinLnBrk="0" hangingPunct="1">
                        <a:lnSpc>
                          <a:spcPts val="1200"/>
                        </a:lnSpc>
                        <a:spcBef>
                          <a:spcPts val="50"/>
                        </a:spcBef>
                        <a:spcAft>
                          <a:spcPct val="0"/>
                        </a:spcAft>
                        <a:buClrTx/>
                        <a:buSzTx/>
                        <a:buFontTx/>
                        <a:buNone/>
                        <a:tabLst/>
                      </a:pPr>
                      <a:endParaRPr kumimoji="0" lang="en-US" sz="1400" b="1" i="0" u="none" strike="noStrike" cap="none" normalizeH="0" baseline="0">
                        <a:ln>
                          <a:noFill/>
                        </a:ln>
                        <a:solidFill>
                          <a:srgbClr val="FFFFFF"/>
                        </a:solidFill>
                        <a:effectLst/>
                        <a:latin typeface="Calibri" charset="0"/>
                        <a:ea typeface="MS PGothic" charset="0"/>
                        <a:cs typeface="MS PGothic" charset="0"/>
                      </a:endParaRPr>
                    </a:p>
                    <a:p>
                      <a:pPr marL="0" marR="0" lvl="0" indent="0" algn="l" defTabSz="914400" rtl="0" eaLnBrk="1" fontAlgn="base" latinLnBrk="0" hangingPunct="1">
                        <a:lnSpc>
                          <a:spcPts val="1200"/>
                        </a:lnSpc>
                        <a:spcBef>
                          <a:spcPts val="50"/>
                        </a:spcBef>
                        <a:spcAft>
                          <a:spcPct val="0"/>
                        </a:spcAft>
                        <a:buClrTx/>
                        <a:buSzTx/>
                        <a:buFontTx/>
                        <a:buNone/>
                        <a:tabLst/>
                      </a:pPr>
                      <a:endParaRPr kumimoji="0" lang="en-US" sz="1400" b="1" i="0" u="none" strike="noStrike" cap="none" normalizeH="0" baseline="0">
                        <a:ln>
                          <a:noFill/>
                        </a:ln>
                        <a:solidFill>
                          <a:srgbClr val="FFFFFF"/>
                        </a:solidFill>
                        <a:effectLst/>
                        <a:latin typeface="Calibri" charset="0"/>
                        <a:ea typeface="MS PGothic" charset="0"/>
                        <a:cs typeface="MS PGothic" charset="0"/>
                      </a:endParaRPr>
                    </a:p>
                    <a:p>
                      <a:pPr marL="0" marR="0" lvl="0" indent="0" algn="l" defTabSz="914400" rtl="0" eaLnBrk="1" fontAlgn="base" latinLnBrk="0" hangingPunct="1">
                        <a:lnSpc>
                          <a:spcPts val="1200"/>
                        </a:lnSpc>
                        <a:spcBef>
                          <a:spcPts val="50"/>
                        </a:spcBef>
                        <a:spcAft>
                          <a:spcPct val="0"/>
                        </a:spcAft>
                        <a:buClrTx/>
                        <a:buSzTx/>
                        <a:buFontTx/>
                        <a:buNone/>
                        <a:tabLst/>
                        <a:defRPr/>
                      </a:pPr>
                      <a:endParaRPr kumimoji="0" lang="en-US" sz="1100" b="1" i="0" u="none" strike="noStrike" cap="none" normalizeH="0" baseline="0">
                        <a:ln>
                          <a:noFill/>
                        </a:ln>
                        <a:solidFill>
                          <a:srgbClr val="FFFFFF"/>
                        </a:solidFill>
                        <a:effectLst/>
                        <a:latin typeface="Calibri" charset="0"/>
                        <a:ea typeface="MS PGothic" charset="0"/>
                        <a:cs typeface="MS PGothic" charset="0"/>
                      </a:endParaRPr>
                    </a:p>
                    <a:p>
                      <a:pPr marL="0" marR="0" lvl="0" indent="0" algn="l" defTabSz="914400" rtl="0" eaLnBrk="1" fontAlgn="base" latinLnBrk="0" hangingPunct="1">
                        <a:lnSpc>
                          <a:spcPts val="1200"/>
                        </a:lnSpc>
                        <a:spcBef>
                          <a:spcPts val="50"/>
                        </a:spcBef>
                        <a:spcAft>
                          <a:spcPct val="0"/>
                        </a:spcAft>
                        <a:buClrTx/>
                        <a:buSzTx/>
                        <a:buFontTx/>
                        <a:buNone/>
                        <a:tabLst/>
                      </a:pPr>
                      <a:endParaRPr kumimoji="0" lang="en-IE" sz="1100" b="1" i="0" u="none" strike="noStrike" cap="none" normalizeH="0" baseline="0">
                        <a:ln>
                          <a:noFill/>
                        </a:ln>
                        <a:solidFill>
                          <a:srgbClr val="FFFFFF"/>
                        </a:solidFill>
                        <a:effectLst/>
                        <a:latin typeface="Calibri" charset="0"/>
                        <a:ea typeface="MS PGothic" charset="0"/>
                        <a:cs typeface="MS PGothic"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923403">
                <a:tc>
                  <a:txBody>
                    <a:bodyPr/>
                    <a:lstStyle/>
                    <a:p>
                      <a:pPr marL="0" marR="0" lvl="0" indent="0" algn="l" defTabSz="914400" rtl="0" eaLnBrk="1" fontAlgn="base" latinLnBrk="0" hangingPunct="1">
                        <a:lnSpc>
                          <a:spcPts val="1000"/>
                        </a:lnSpc>
                        <a:spcBef>
                          <a:spcPct val="0"/>
                        </a:spcBef>
                        <a:spcAft>
                          <a:spcPct val="0"/>
                        </a:spcAft>
                        <a:buClrTx/>
                        <a:buSzTx/>
                        <a:buFontTx/>
                        <a:buNone/>
                        <a:tabLst/>
                      </a:pPr>
                      <a:r>
                        <a:rPr kumimoji="0" lang="en-US" sz="1100" b="1" i="0" u="none" strike="noStrike" cap="none" normalizeH="0" baseline="0">
                          <a:ln>
                            <a:noFill/>
                          </a:ln>
                          <a:solidFill>
                            <a:srgbClr val="FFFFFF"/>
                          </a:solidFill>
                          <a:effectLst/>
                          <a:latin typeface="Calibri" charset="0"/>
                          <a:ea typeface="MS PGothic" charset="0"/>
                          <a:cs typeface="MS PGothic" charset="0"/>
                        </a:rPr>
                        <a:t> </a:t>
                      </a:r>
                      <a:endParaRPr kumimoji="0" lang="en-IE" sz="1100" b="1" i="0" u="none" strike="noStrike" cap="none" normalizeH="0" baseline="0">
                        <a:ln>
                          <a:noFill/>
                        </a:ln>
                        <a:solidFill>
                          <a:srgbClr val="FFFFFF"/>
                        </a:solidFill>
                        <a:effectLst/>
                        <a:latin typeface="Calibri" charset="0"/>
                        <a:ea typeface="MS PGothic" charset="0"/>
                        <a:cs typeface="MS PGothic" charset="0"/>
                      </a:endParaRPr>
                    </a:p>
                    <a:p>
                      <a:pPr marL="0" marR="0" lvl="0" indent="0" algn="l" defTabSz="914400" rtl="0" eaLnBrk="1" fontAlgn="base" latinLnBrk="0" hangingPunct="1">
                        <a:lnSpc>
                          <a:spcPts val="1200"/>
                        </a:lnSpc>
                        <a:spcBef>
                          <a:spcPts val="50"/>
                        </a:spcBef>
                        <a:spcAft>
                          <a:spcPct val="0"/>
                        </a:spcAft>
                        <a:buClrTx/>
                        <a:buSzTx/>
                        <a:buFontTx/>
                        <a:buNone/>
                        <a:tabLst/>
                      </a:pPr>
                      <a:r>
                        <a:rPr kumimoji="0" lang="en-US" sz="1400" b="1" i="0" u="none" strike="noStrike" cap="none" normalizeH="0" baseline="0">
                          <a:ln>
                            <a:noFill/>
                          </a:ln>
                          <a:solidFill>
                            <a:srgbClr val="FFFFFF"/>
                          </a:solidFill>
                          <a:effectLst/>
                          <a:latin typeface="Calibri" charset="0"/>
                          <a:ea typeface="MS PGothic" charset="0"/>
                          <a:cs typeface="MS PGothic" charset="0"/>
                        </a:rPr>
                        <a:t> </a:t>
                      </a:r>
                    </a:p>
                    <a:p>
                      <a:pPr marL="0" marR="0" lvl="0" indent="0" algn="l" defTabSz="914400" rtl="0" eaLnBrk="1" fontAlgn="base" latinLnBrk="0" hangingPunct="1">
                        <a:lnSpc>
                          <a:spcPts val="1200"/>
                        </a:lnSpc>
                        <a:spcBef>
                          <a:spcPts val="50"/>
                        </a:spcBef>
                        <a:spcAft>
                          <a:spcPct val="0"/>
                        </a:spcAft>
                        <a:buClrTx/>
                        <a:buSzTx/>
                        <a:buFontTx/>
                        <a:buNone/>
                        <a:tabLst/>
                      </a:pPr>
                      <a:endParaRPr kumimoji="0" lang="en-US" sz="1400" b="1" i="0" u="none" strike="noStrike" cap="none" normalizeH="0" baseline="0">
                        <a:ln>
                          <a:noFill/>
                        </a:ln>
                        <a:solidFill>
                          <a:srgbClr val="FFFFFF"/>
                        </a:solidFill>
                        <a:effectLst/>
                        <a:latin typeface="Calibri" charset="0"/>
                        <a:ea typeface="MS PGothic" charset="0"/>
                        <a:cs typeface="MS PGothic" charset="0"/>
                      </a:endParaRPr>
                    </a:p>
                    <a:p>
                      <a:pPr marL="0" marR="0" lvl="0" indent="0" algn="l" defTabSz="914400" rtl="0" eaLnBrk="1" fontAlgn="base" latinLnBrk="0" hangingPunct="1">
                        <a:lnSpc>
                          <a:spcPts val="1200"/>
                        </a:lnSpc>
                        <a:spcBef>
                          <a:spcPts val="50"/>
                        </a:spcBef>
                        <a:spcAft>
                          <a:spcPct val="0"/>
                        </a:spcAft>
                        <a:buClrTx/>
                        <a:buSzTx/>
                        <a:buFontTx/>
                        <a:buNone/>
                        <a:tabLst/>
                      </a:pPr>
                      <a:endParaRPr kumimoji="0" lang="en-IE" sz="1100" b="1" i="0" u="none" strike="noStrike" cap="none" normalizeH="0" baseline="0">
                        <a:ln>
                          <a:noFill/>
                        </a:ln>
                        <a:solidFill>
                          <a:srgbClr val="FFFFFF"/>
                        </a:solidFill>
                        <a:effectLst/>
                        <a:latin typeface="Calibri" charset="0"/>
                        <a:ea typeface="MS PGothic" charset="0"/>
                        <a:cs typeface="MS PGothic"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ts val="1000"/>
                        </a:lnSpc>
                        <a:spcBef>
                          <a:spcPct val="0"/>
                        </a:spcBef>
                        <a:spcAft>
                          <a:spcPct val="0"/>
                        </a:spcAft>
                        <a:buClrTx/>
                        <a:buSzTx/>
                        <a:buFontTx/>
                        <a:buNone/>
                        <a:tabLst/>
                      </a:pPr>
                      <a:r>
                        <a:rPr kumimoji="0" lang="en-US" sz="1100" b="1" i="0" u="none" strike="noStrike" cap="none" normalizeH="0" baseline="0" dirty="0">
                          <a:ln>
                            <a:noFill/>
                          </a:ln>
                          <a:solidFill>
                            <a:srgbClr val="FFFFFF"/>
                          </a:solidFill>
                          <a:effectLst/>
                          <a:latin typeface="Calibri" charset="0"/>
                          <a:ea typeface="MS PGothic" charset="0"/>
                          <a:cs typeface="MS PGothic" charset="0"/>
                        </a:rPr>
                        <a:t> </a:t>
                      </a:r>
                      <a:endParaRPr kumimoji="0" lang="en-IE" sz="1100" b="1" i="0" u="none" strike="noStrike" cap="none" normalizeH="0" baseline="0" dirty="0">
                        <a:ln>
                          <a:noFill/>
                        </a:ln>
                        <a:solidFill>
                          <a:srgbClr val="FFFFFF"/>
                        </a:solidFill>
                        <a:effectLst/>
                        <a:latin typeface="Calibri" charset="0"/>
                        <a:ea typeface="MS PGothic" charset="0"/>
                        <a:cs typeface="MS PGothic" charset="0"/>
                      </a:endParaRPr>
                    </a:p>
                    <a:p>
                      <a:pPr marL="0" marR="0" lvl="0" indent="0" algn="ctr" defTabSz="914400" rtl="0" eaLnBrk="1" fontAlgn="base" latinLnBrk="0" hangingPunct="1">
                        <a:lnSpc>
                          <a:spcPts val="1200"/>
                        </a:lnSpc>
                        <a:spcBef>
                          <a:spcPts val="50"/>
                        </a:spcBef>
                        <a:spcAft>
                          <a:spcPct val="0"/>
                        </a:spcAft>
                        <a:buClrTx/>
                        <a:buSzTx/>
                        <a:buFontTx/>
                        <a:buNone/>
                        <a:tabLst/>
                      </a:pPr>
                      <a:r>
                        <a:rPr kumimoji="0" lang="en-US" sz="1400" b="1" i="0" u="none" strike="noStrike" cap="none" normalizeH="0" baseline="0" dirty="0">
                          <a:ln>
                            <a:noFill/>
                          </a:ln>
                          <a:solidFill>
                            <a:srgbClr val="FFFFFF"/>
                          </a:solidFill>
                          <a:effectLst/>
                          <a:latin typeface="Calibri" charset="0"/>
                          <a:ea typeface="MS PGothic" charset="0"/>
                          <a:cs typeface="MS PGothic" charset="0"/>
                        </a:rPr>
                        <a:t>   </a:t>
                      </a:r>
                      <a:r>
                        <a:rPr kumimoji="0" lang="en-US" sz="1600" b="1" i="0" u="none" strike="noStrike" cap="none" normalizeH="0" baseline="0" dirty="0">
                          <a:ln>
                            <a:noFill/>
                          </a:ln>
                          <a:solidFill>
                            <a:srgbClr val="FFFFFF"/>
                          </a:solidFill>
                          <a:effectLst/>
                          <a:latin typeface="Calibri" charset="0"/>
                          <a:ea typeface="MS PGothic" charset="0"/>
                          <a:cs typeface="Times New Roman" charset="0"/>
                        </a:rPr>
                        <a:t>Trust management </a:t>
                      </a:r>
                    </a:p>
                    <a:p>
                      <a:pPr marL="0" marR="0" lvl="0" indent="0" algn="ctr" defTabSz="914400" rtl="0" eaLnBrk="1" fontAlgn="base" latinLnBrk="0" hangingPunct="1">
                        <a:lnSpc>
                          <a:spcPts val="1200"/>
                        </a:lnSpc>
                        <a:spcBef>
                          <a:spcPts val="50"/>
                        </a:spcBef>
                        <a:spcAft>
                          <a:spcPct val="0"/>
                        </a:spcAft>
                        <a:buClrTx/>
                        <a:buSzTx/>
                        <a:buFontTx/>
                        <a:buNone/>
                        <a:tabLst/>
                      </a:pPr>
                      <a:endParaRPr kumimoji="0" lang="en-US" sz="1600" b="1" i="0" u="none" strike="noStrike" cap="none" normalizeH="0" baseline="0" dirty="0">
                        <a:ln>
                          <a:noFill/>
                        </a:ln>
                        <a:solidFill>
                          <a:srgbClr val="FFFFFF"/>
                        </a:solidFill>
                        <a:effectLst/>
                        <a:latin typeface="Calibri" charset="0"/>
                        <a:ea typeface="MS PGothic" charset="0"/>
                        <a:cs typeface="Times New Roman" charset="0"/>
                      </a:endParaRPr>
                    </a:p>
                    <a:p>
                      <a:pPr marL="0" marR="0" lvl="0" indent="0" algn="ctr" defTabSz="914400" rtl="0" eaLnBrk="1" fontAlgn="base" latinLnBrk="0" hangingPunct="1">
                        <a:lnSpc>
                          <a:spcPts val="1200"/>
                        </a:lnSpc>
                        <a:spcBef>
                          <a:spcPts val="50"/>
                        </a:spcBef>
                        <a:spcAft>
                          <a:spcPct val="0"/>
                        </a:spcAft>
                        <a:buClrTx/>
                        <a:buSzTx/>
                        <a:buFontTx/>
                        <a:buNone/>
                        <a:tabLst/>
                      </a:pPr>
                      <a:r>
                        <a:rPr kumimoji="0" lang="en-US" sz="1600" b="1" i="0" u="none" strike="noStrike" cap="none" normalizeH="0" baseline="0" dirty="0">
                          <a:ln>
                            <a:noFill/>
                          </a:ln>
                          <a:solidFill>
                            <a:srgbClr val="FFFFFF"/>
                          </a:solidFill>
                          <a:effectLst/>
                          <a:latin typeface="Calibri" charset="0"/>
                          <a:ea typeface="MS PGothic" charset="0"/>
                          <a:cs typeface="Times New Roman" charset="0"/>
                        </a:rPr>
                        <a:t>Local commissioners</a:t>
                      </a:r>
                    </a:p>
                    <a:p>
                      <a:pPr marL="0" marR="0" lvl="0" indent="0" algn="l" defTabSz="914400" rtl="0" eaLnBrk="1" fontAlgn="base" latinLnBrk="0" hangingPunct="1">
                        <a:lnSpc>
                          <a:spcPts val="1200"/>
                        </a:lnSpc>
                        <a:spcBef>
                          <a:spcPts val="50"/>
                        </a:spcBef>
                        <a:spcAft>
                          <a:spcPct val="0"/>
                        </a:spcAft>
                        <a:buClrTx/>
                        <a:buSzTx/>
                        <a:buFontTx/>
                        <a:buNone/>
                        <a:tabLst/>
                      </a:pPr>
                      <a:endParaRPr kumimoji="0" lang="en-US" sz="1400" b="1" i="0" u="none" strike="noStrike" cap="none" normalizeH="0" baseline="0" dirty="0">
                        <a:ln>
                          <a:noFill/>
                        </a:ln>
                        <a:solidFill>
                          <a:srgbClr val="FFFFFF"/>
                        </a:solidFill>
                        <a:effectLst/>
                        <a:latin typeface="Calibri" charset="0"/>
                        <a:ea typeface="MS PGothic" charset="0"/>
                        <a:cs typeface="Times New Roman" charset="0"/>
                      </a:endParaRPr>
                    </a:p>
                    <a:p>
                      <a:pPr marL="0" marR="0" lvl="0" indent="0" algn="l" defTabSz="914400" rtl="0" eaLnBrk="1" fontAlgn="base" latinLnBrk="0" hangingPunct="1">
                        <a:lnSpc>
                          <a:spcPts val="1200"/>
                        </a:lnSpc>
                        <a:spcBef>
                          <a:spcPts val="50"/>
                        </a:spcBef>
                        <a:spcAft>
                          <a:spcPct val="0"/>
                        </a:spcAft>
                        <a:buClrTx/>
                        <a:buSzTx/>
                        <a:buFontTx/>
                        <a:buNone/>
                        <a:tabLst/>
                      </a:pPr>
                      <a:endParaRPr kumimoji="0" lang="en-US" sz="1400" b="1" i="0" u="none" strike="noStrike" cap="none" normalizeH="0" baseline="0" dirty="0">
                        <a:ln>
                          <a:noFill/>
                        </a:ln>
                        <a:solidFill>
                          <a:srgbClr val="FFFFFF"/>
                        </a:solidFill>
                        <a:effectLst/>
                        <a:latin typeface="Calibri" charset="0"/>
                        <a:ea typeface="MS PGothic" charset="0"/>
                        <a:cs typeface="Times New Roman" charset="0"/>
                      </a:endParaRPr>
                    </a:p>
                    <a:p>
                      <a:pPr marL="0" marR="0" lvl="0" indent="0" algn="l" defTabSz="914400" rtl="0" eaLnBrk="1" fontAlgn="base" latinLnBrk="0" hangingPunct="1">
                        <a:lnSpc>
                          <a:spcPts val="1200"/>
                        </a:lnSpc>
                        <a:spcBef>
                          <a:spcPts val="50"/>
                        </a:spcBef>
                        <a:spcAft>
                          <a:spcPct val="0"/>
                        </a:spcAft>
                        <a:buClrTx/>
                        <a:buSzTx/>
                        <a:buFontTx/>
                        <a:buNone/>
                        <a:tabLst/>
                      </a:pPr>
                      <a:endParaRPr kumimoji="0" lang="en-IE" sz="1100" b="1" i="0" u="none" strike="noStrike" cap="none" normalizeH="0" baseline="0" dirty="0">
                        <a:ln>
                          <a:noFill/>
                        </a:ln>
                        <a:solidFill>
                          <a:srgbClr val="FFFFFF"/>
                        </a:solidFill>
                        <a:effectLst/>
                        <a:latin typeface="Times New Roman" charset="0"/>
                        <a:ea typeface="MS PGothic" charset="0"/>
                        <a:cs typeface="Times New Roman"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bl>
          </a:graphicData>
        </a:graphic>
      </p:graphicFrame>
      <p:sp>
        <p:nvSpPr>
          <p:cNvPr id="7" name="TextBox 6"/>
          <p:cNvSpPr txBox="1"/>
          <p:nvPr/>
        </p:nvSpPr>
        <p:spPr>
          <a:xfrm rot="16200000">
            <a:off x="1664746" y="2802693"/>
            <a:ext cx="1087437" cy="922338"/>
          </a:xfrm>
          <a:prstGeom prst="rect">
            <a:avLst/>
          </a:prstGeom>
          <a:noFill/>
        </p:spPr>
        <p:txBody>
          <a:bodyPr>
            <a:spAutoFit/>
          </a:bodyPr>
          <a:lstStyle/>
          <a:p>
            <a:pPr>
              <a:defRPr/>
            </a:pPr>
            <a:endParaRPr lang="en-IE" b="1">
              <a:solidFill>
                <a:srgbClr val="FF0000"/>
              </a:solidFill>
              <a:latin typeface="Arial" panose="020B0604020202020204" pitchFamily="34" charset="0"/>
              <a:ea typeface="MS PGothic" panose="020B0600070205080204" pitchFamily="34" charset="-128"/>
              <a:cs typeface="Arial" panose="020B0604020202020204" pitchFamily="34" charset="0"/>
            </a:endParaRPr>
          </a:p>
          <a:p>
            <a:pPr>
              <a:defRPr/>
            </a:pPr>
            <a:r>
              <a:rPr lang="en-IE" b="1">
                <a:solidFill>
                  <a:schemeClr val="tx2">
                    <a:lumMod val="75000"/>
                  </a:schemeClr>
                </a:solidFill>
                <a:latin typeface="Arial" panose="020B0604020202020204" pitchFamily="34" charset="0"/>
                <a:ea typeface="MS PGothic" panose="020B0600070205080204" pitchFamily="34" charset="-128"/>
                <a:cs typeface="Arial" panose="020B0604020202020204" pitchFamily="34" charset="0"/>
              </a:rPr>
              <a:t>Interest</a:t>
            </a:r>
          </a:p>
          <a:p>
            <a:pPr>
              <a:defRPr/>
            </a:pPr>
            <a:endParaRPr lang="en-IE">
              <a:latin typeface="Arial" panose="020B0604020202020204" pitchFamily="34" charset="0"/>
              <a:ea typeface="MS PGothic" panose="020B0600070205080204" pitchFamily="34" charset="-128"/>
              <a:cs typeface="Arial" panose="020B0604020202020204" pitchFamily="34" charset="0"/>
            </a:endParaRPr>
          </a:p>
        </p:txBody>
      </p:sp>
      <p:sp>
        <p:nvSpPr>
          <p:cNvPr id="9232" name="TextBox 7"/>
          <p:cNvSpPr txBox="1">
            <a:spLocks noChangeArrowheads="1"/>
          </p:cNvSpPr>
          <p:nvPr/>
        </p:nvSpPr>
        <p:spPr bwMode="auto">
          <a:xfrm>
            <a:off x="1981036" y="1237957"/>
            <a:ext cx="841375" cy="369888"/>
          </a:xfrm>
          <a:prstGeom prst="rect">
            <a:avLst/>
          </a:prstGeom>
          <a:noFill/>
          <a:ln w="9525">
            <a:noFill/>
            <a:miter lim="800000"/>
            <a:headEnd/>
            <a:tailEnd/>
          </a:ln>
        </p:spPr>
        <p:txBody>
          <a:bodyPr>
            <a:spAutoFit/>
          </a:bodyPr>
          <a:lstStyle/>
          <a:p>
            <a:pPr>
              <a:defRPr/>
            </a:pPr>
            <a:r>
              <a:rPr lang="en-IE" b="1">
                <a:solidFill>
                  <a:schemeClr val="tx2">
                    <a:lumMod val="75000"/>
                  </a:schemeClr>
                </a:solidFill>
                <a:latin typeface="Arial" panose="020B0604020202020204" pitchFamily="34" charset="0"/>
                <a:ea typeface="MS PGothic" panose="020B0600070205080204" pitchFamily="34" charset="-128"/>
                <a:cs typeface="Arial" panose="020B0604020202020204" pitchFamily="34" charset="0"/>
              </a:rPr>
              <a:t>High</a:t>
            </a:r>
          </a:p>
        </p:txBody>
      </p:sp>
      <p:sp>
        <p:nvSpPr>
          <p:cNvPr id="9233" name="TextBox 9"/>
          <p:cNvSpPr txBox="1">
            <a:spLocks noChangeArrowheads="1"/>
          </p:cNvSpPr>
          <p:nvPr/>
        </p:nvSpPr>
        <p:spPr bwMode="auto">
          <a:xfrm>
            <a:off x="2036598" y="4735729"/>
            <a:ext cx="730250" cy="368300"/>
          </a:xfrm>
          <a:prstGeom prst="rect">
            <a:avLst/>
          </a:prstGeom>
          <a:noFill/>
          <a:ln w="9525">
            <a:noFill/>
            <a:miter lim="800000"/>
            <a:headEnd/>
            <a:tailEnd/>
          </a:ln>
        </p:spPr>
        <p:txBody>
          <a:bodyPr>
            <a:spAutoFit/>
          </a:bodyPr>
          <a:lstStyle/>
          <a:p>
            <a:pPr>
              <a:defRPr/>
            </a:pPr>
            <a:r>
              <a:rPr lang="en-IE" b="1">
                <a:solidFill>
                  <a:schemeClr val="tx2">
                    <a:lumMod val="75000"/>
                  </a:schemeClr>
                </a:solidFill>
                <a:latin typeface="Arial" panose="020B0604020202020204" pitchFamily="34" charset="0"/>
                <a:ea typeface="MS PGothic" panose="020B0600070205080204" pitchFamily="34" charset="-128"/>
                <a:cs typeface="Arial" panose="020B0604020202020204" pitchFamily="34" charset="0"/>
              </a:rPr>
              <a:t>Low</a:t>
            </a:r>
          </a:p>
        </p:txBody>
      </p:sp>
      <p:sp>
        <p:nvSpPr>
          <p:cNvPr id="12304" name="TextBox 10"/>
          <p:cNvSpPr txBox="1">
            <a:spLocks noChangeArrowheads="1"/>
          </p:cNvSpPr>
          <p:nvPr/>
        </p:nvSpPr>
        <p:spPr bwMode="auto">
          <a:xfrm flipH="1">
            <a:off x="3287713" y="5620043"/>
            <a:ext cx="6695821"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r>
              <a:rPr lang="en-IE" sz="1800" b="1">
                <a:solidFill>
                  <a:srgbClr val="002060"/>
                </a:solidFill>
              </a:rPr>
              <a:t>Low                                    Influence                                   High</a:t>
            </a:r>
          </a:p>
        </p:txBody>
      </p:sp>
    </p:spTree>
    <p:extLst>
      <p:ext uri="{BB962C8B-B14F-4D97-AF65-F5344CB8AC3E}">
        <p14:creationId xmlns:p14="http://schemas.microsoft.com/office/powerpoint/2010/main" val="4291075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A042DEDF-EAF3-5F7A-9F5B-FC233C04B5A7}"/>
              </a:ext>
            </a:extLst>
          </p:cNvPr>
          <p:cNvSpPr>
            <a:spLocks noGrp="1"/>
          </p:cNvSpPr>
          <p:nvPr>
            <p:ph type="body" sz="half" idx="2"/>
          </p:nvPr>
        </p:nvSpPr>
        <p:spPr>
          <a:xfrm>
            <a:off x="1520576" y="893851"/>
            <a:ext cx="9986480" cy="554806"/>
          </a:xfrm>
        </p:spPr>
        <p:txBody>
          <a:bodyPr>
            <a:normAutofit lnSpcReduction="10000"/>
          </a:bodyPr>
          <a:lstStyle/>
          <a:p>
            <a:pPr algn="ctr"/>
            <a:r>
              <a:rPr lang="en-GB" sz="3200" b="1" dirty="0">
                <a:solidFill>
                  <a:schemeClr val="tx2">
                    <a:lumMod val="75000"/>
                  </a:schemeClr>
                </a:solidFill>
              </a:rPr>
              <a:t>First site: RHCH early testing CHECC developer</a:t>
            </a:r>
          </a:p>
          <a:p>
            <a:endParaRPr lang="en-GB" sz="1400" dirty="0"/>
          </a:p>
          <a:p>
            <a:endParaRPr lang="en-GB" sz="1400" dirty="0"/>
          </a:p>
          <a:p>
            <a:endParaRPr lang="en-GB" dirty="0"/>
          </a:p>
        </p:txBody>
      </p:sp>
      <p:graphicFrame>
        <p:nvGraphicFramePr>
          <p:cNvPr id="5" name="Table 5">
            <a:extLst>
              <a:ext uri="{FF2B5EF4-FFF2-40B4-BE49-F238E27FC236}">
                <a16:creationId xmlns:a16="http://schemas.microsoft.com/office/drawing/2014/main" id="{E0163EE3-A11D-7C93-4F08-4E516407433E}"/>
              </a:ext>
            </a:extLst>
          </p:cNvPr>
          <p:cNvGraphicFramePr>
            <a:graphicFrameLocks noGrp="1"/>
          </p:cNvGraphicFramePr>
          <p:nvPr>
            <p:extLst>
              <p:ext uri="{D42A27DB-BD31-4B8C-83A1-F6EECF244321}">
                <p14:modId xmlns:p14="http://schemas.microsoft.com/office/powerpoint/2010/main" val="1963910053"/>
              </p:ext>
            </p:extLst>
          </p:nvPr>
        </p:nvGraphicFramePr>
        <p:xfrm>
          <a:off x="1659278" y="1448657"/>
          <a:ext cx="9709076" cy="4780194"/>
        </p:xfrm>
        <a:graphic>
          <a:graphicData uri="http://schemas.openxmlformats.org/drawingml/2006/table">
            <a:tbl>
              <a:tblPr firstRow="1" bandRow="1">
                <a:tableStyleId>{5C22544A-7EE6-4342-B048-85BDC9FD1C3A}</a:tableStyleId>
              </a:tblPr>
              <a:tblGrid>
                <a:gridCol w="3583382">
                  <a:extLst>
                    <a:ext uri="{9D8B030D-6E8A-4147-A177-3AD203B41FA5}">
                      <a16:colId xmlns:a16="http://schemas.microsoft.com/office/drawing/2014/main" val="1598881794"/>
                    </a:ext>
                  </a:extLst>
                </a:gridCol>
                <a:gridCol w="3062847">
                  <a:extLst>
                    <a:ext uri="{9D8B030D-6E8A-4147-A177-3AD203B41FA5}">
                      <a16:colId xmlns:a16="http://schemas.microsoft.com/office/drawing/2014/main" val="1266241954"/>
                    </a:ext>
                  </a:extLst>
                </a:gridCol>
                <a:gridCol w="3062847">
                  <a:extLst>
                    <a:ext uri="{9D8B030D-6E8A-4147-A177-3AD203B41FA5}">
                      <a16:colId xmlns:a16="http://schemas.microsoft.com/office/drawing/2014/main" val="286113680"/>
                    </a:ext>
                  </a:extLst>
                </a:gridCol>
              </a:tblGrid>
              <a:tr h="622053">
                <a:tc>
                  <a:txBody>
                    <a:bodyPr/>
                    <a:lstStyle/>
                    <a:p>
                      <a:r>
                        <a:rPr lang="en-GB" dirty="0"/>
                        <a:t>AREA OF CONCERN</a:t>
                      </a:r>
                    </a:p>
                  </a:txBody>
                  <a:tcPr/>
                </a:tc>
                <a:tc>
                  <a:txBody>
                    <a:bodyPr/>
                    <a:lstStyle/>
                    <a:p>
                      <a:r>
                        <a:rPr lang="en-GB" dirty="0"/>
                        <a:t>Of 41 children  (school completed)</a:t>
                      </a:r>
                    </a:p>
                  </a:txBody>
                  <a:tcPr/>
                </a:tc>
                <a:tc>
                  <a:txBody>
                    <a:bodyPr/>
                    <a:lstStyle/>
                    <a:p>
                      <a:r>
                        <a:rPr lang="en-GB" dirty="0"/>
                        <a:t>Percentage </a:t>
                      </a:r>
                    </a:p>
                  </a:txBody>
                  <a:tcPr/>
                </a:tc>
                <a:extLst>
                  <a:ext uri="{0D108BD9-81ED-4DB2-BD59-A6C34878D82A}">
                    <a16:rowId xmlns:a16="http://schemas.microsoft.com/office/drawing/2014/main" val="2888904851"/>
                  </a:ext>
                </a:extLst>
              </a:tr>
              <a:tr h="476659">
                <a:tc>
                  <a:txBody>
                    <a:bodyPr/>
                    <a:lstStyle/>
                    <a:p>
                      <a:r>
                        <a:rPr lang="en-GB" dirty="0"/>
                        <a:t>Emotion or behaviour concerns</a:t>
                      </a:r>
                    </a:p>
                  </a:txBody>
                  <a:tcPr/>
                </a:tc>
                <a:tc>
                  <a:txBody>
                    <a:bodyPr/>
                    <a:lstStyle/>
                    <a:p>
                      <a:r>
                        <a:rPr lang="en-GB" dirty="0"/>
                        <a:t>20</a:t>
                      </a:r>
                    </a:p>
                  </a:txBody>
                  <a:tcPr/>
                </a:tc>
                <a:tc>
                  <a:txBody>
                    <a:bodyPr/>
                    <a:lstStyle/>
                    <a:p>
                      <a:r>
                        <a:rPr lang="en-GB" dirty="0"/>
                        <a:t>49%</a:t>
                      </a:r>
                    </a:p>
                  </a:txBody>
                  <a:tcPr/>
                </a:tc>
                <a:extLst>
                  <a:ext uri="{0D108BD9-81ED-4DB2-BD59-A6C34878D82A}">
                    <a16:rowId xmlns:a16="http://schemas.microsoft.com/office/drawing/2014/main" val="2176305225"/>
                  </a:ext>
                </a:extLst>
              </a:tr>
              <a:tr h="622053">
                <a:tc>
                  <a:txBody>
                    <a:bodyPr/>
                    <a:lstStyle/>
                    <a:p>
                      <a:r>
                        <a:rPr lang="en-GB" dirty="0"/>
                        <a:t>Social interaction and/or communication concerns</a:t>
                      </a:r>
                    </a:p>
                  </a:txBody>
                  <a:tcPr/>
                </a:tc>
                <a:tc>
                  <a:txBody>
                    <a:bodyPr/>
                    <a:lstStyle/>
                    <a:p>
                      <a:r>
                        <a:rPr lang="en-GB" dirty="0"/>
                        <a:t>25</a:t>
                      </a:r>
                    </a:p>
                  </a:txBody>
                  <a:tcPr/>
                </a:tc>
                <a:tc>
                  <a:txBody>
                    <a:bodyPr/>
                    <a:lstStyle/>
                    <a:p>
                      <a:r>
                        <a:rPr lang="en-GB" dirty="0"/>
                        <a:t>61%</a:t>
                      </a:r>
                    </a:p>
                  </a:txBody>
                  <a:tcPr/>
                </a:tc>
                <a:extLst>
                  <a:ext uri="{0D108BD9-81ED-4DB2-BD59-A6C34878D82A}">
                    <a16:rowId xmlns:a16="http://schemas.microsoft.com/office/drawing/2014/main" val="3931885737"/>
                  </a:ext>
                </a:extLst>
              </a:tr>
              <a:tr h="476659">
                <a:tc>
                  <a:txBody>
                    <a:bodyPr/>
                    <a:lstStyle/>
                    <a:p>
                      <a:r>
                        <a:rPr lang="en-GB" dirty="0"/>
                        <a:t>Attention and concentration</a:t>
                      </a:r>
                    </a:p>
                  </a:txBody>
                  <a:tcPr/>
                </a:tc>
                <a:tc>
                  <a:txBody>
                    <a:bodyPr/>
                    <a:lstStyle/>
                    <a:p>
                      <a:r>
                        <a:rPr lang="en-GB" dirty="0"/>
                        <a:t>32</a:t>
                      </a:r>
                    </a:p>
                  </a:txBody>
                  <a:tcPr/>
                </a:tc>
                <a:tc>
                  <a:txBody>
                    <a:bodyPr/>
                    <a:lstStyle/>
                    <a:p>
                      <a:r>
                        <a:rPr lang="en-GB" dirty="0"/>
                        <a:t>78%</a:t>
                      </a:r>
                    </a:p>
                  </a:txBody>
                  <a:tcPr/>
                </a:tc>
                <a:extLst>
                  <a:ext uri="{0D108BD9-81ED-4DB2-BD59-A6C34878D82A}">
                    <a16:rowId xmlns:a16="http://schemas.microsoft.com/office/drawing/2014/main" val="433307968"/>
                  </a:ext>
                </a:extLst>
              </a:tr>
              <a:tr h="476659">
                <a:tc>
                  <a:txBody>
                    <a:bodyPr/>
                    <a:lstStyle/>
                    <a:p>
                      <a:r>
                        <a:rPr lang="en-GB" dirty="0"/>
                        <a:t>SEN </a:t>
                      </a:r>
                    </a:p>
                  </a:txBody>
                  <a:tcPr/>
                </a:tc>
                <a:tc>
                  <a:txBody>
                    <a:bodyPr/>
                    <a:lstStyle/>
                    <a:p>
                      <a:r>
                        <a:rPr lang="en-GB" dirty="0"/>
                        <a:t>16</a:t>
                      </a:r>
                    </a:p>
                  </a:txBody>
                  <a:tcPr/>
                </a:tc>
                <a:tc>
                  <a:txBody>
                    <a:bodyPr/>
                    <a:lstStyle/>
                    <a:p>
                      <a:r>
                        <a:rPr lang="en-GB" dirty="0"/>
                        <a:t>39%</a:t>
                      </a:r>
                    </a:p>
                  </a:txBody>
                  <a:tcPr/>
                </a:tc>
                <a:extLst>
                  <a:ext uri="{0D108BD9-81ED-4DB2-BD59-A6C34878D82A}">
                    <a16:rowId xmlns:a16="http://schemas.microsoft.com/office/drawing/2014/main" val="763098226"/>
                  </a:ext>
                </a:extLst>
              </a:tr>
              <a:tr h="476659">
                <a:tc>
                  <a:txBody>
                    <a:bodyPr/>
                    <a:lstStyle/>
                    <a:p>
                      <a:r>
                        <a:rPr lang="en-GB" dirty="0"/>
                        <a:t>Difficulties with Core learning skills</a:t>
                      </a:r>
                    </a:p>
                  </a:txBody>
                  <a:tcPr/>
                </a:tc>
                <a:tc>
                  <a:txBody>
                    <a:bodyPr/>
                    <a:lstStyle/>
                    <a:p>
                      <a:r>
                        <a:rPr lang="en-GB" dirty="0"/>
                        <a:t>29</a:t>
                      </a:r>
                    </a:p>
                  </a:txBody>
                  <a:tcPr/>
                </a:tc>
                <a:tc>
                  <a:txBody>
                    <a:bodyPr/>
                    <a:lstStyle/>
                    <a:p>
                      <a:r>
                        <a:rPr lang="en-GB" dirty="0"/>
                        <a:t>71%</a:t>
                      </a:r>
                    </a:p>
                  </a:txBody>
                  <a:tcPr/>
                </a:tc>
                <a:extLst>
                  <a:ext uri="{0D108BD9-81ED-4DB2-BD59-A6C34878D82A}">
                    <a16:rowId xmlns:a16="http://schemas.microsoft.com/office/drawing/2014/main" val="112666957"/>
                  </a:ext>
                </a:extLst>
              </a:tr>
              <a:tr h="476659">
                <a:tc>
                  <a:txBody>
                    <a:bodyPr/>
                    <a:lstStyle/>
                    <a:p>
                      <a:r>
                        <a:rPr lang="en-GB" dirty="0"/>
                        <a:t>Concerns with overall cognitive skills</a:t>
                      </a:r>
                    </a:p>
                  </a:txBody>
                  <a:tcPr/>
                </a:tc>
                <a:tc>
                  <a:txBody>
                    <a:bodyPr/>
                    <a:lstStyle/>
                    <a:p>
                      <a:r>
                        <a:rPr lang="en-GB" dirty="0"/>
                        <a:t>22</a:t>
                      </a:r>
                    </a:p>
                  </a:txBody>
                  <a:tcPr/>
                </a:tc>
                <a:tc>
                  <a:txBody>
                    <a:bodyPr/>
                    <a:lstStyle/>
                    <a:p>
                      <a:r>
                        <a:rPr lang="en-GB" dirty="0"/>
                        <a:t>53%</a:t>
                      </a:r>
                    </a:p>
                  </a:txBody>
                  <a:tcPr/>
                </a:tc>
                <a:extLst>
                  <a:ext uri="{0D108BD9-81ED-4DB2-BD59-A6C34878D82A}">
                    <a16:rowId xmlns:a16="http://schemas.microsoft.com/office/drawing/2014/main" val="1189188470"/>
                  </a:ext>
                </a:extLst>
              </a:tr>
              <a:tr h="622053">
                <a:tc>
                  <a:txBody>
                    <a:bodyPr/>
                    <a:lstStyle/>
                    <a:p>
                      <a:r>
                        <a:rPr lang="en-GB" dirty="0"/>
                        <a:t>Cognitive assessment would be useful</a:t>
                      </a:r>
                    </a:p>
                  </a:txBody>
                  <a:tcPr/>
                </a:tc>
                <a:tc>
                  <a:txBody>
                    <a:bodyPr/>
                    <a:lstStyle/>
                    <a:p>
                      <a:r>
                        <a:rPr lang="en-GB" dirty="0"/>
                        <a:t>8</a:t>
                      </a:r>
                    </a:p>
                  </a:txBody>
                  <a:tcPr/>
                </a:tc>
                <a:tc>
                  <a:txBody>
                    <a:bodyPr/>
                    <a:lstStyle/>
                    <a:p>
                      <a:r>
                        <a:rPr lang="en-GB" dirty="0"/>
                        <a:t>20%</a:t>
                      </a:r>
                    </a:p>
                  </a:txBody>
                  <a:tcPr/>
                </a:tc>
                <a:extLst>
                  <a:ext uri="{0D108BD9-81ED-4DB2-BD59-A6C34878D82A}">
                    <a16:rowId xmlns:a16="http://schemas.microsoft.com/office/drawing/2014/main" val="2693753556"/>
                  </a:ext>
                </a:extLst>
              </a:tr>
              <a:tr h="476659">
                <a:tc>
                  <a:txBody>
                    <a:bodyPr/>
                    <a:lstStyle/>
                    <a:p>
                      <a:r>
                        <a:rPr lang="en-GB" dirty="0"/>
                        <a:t>Significant impact  rated 6/8</a:t>
                      </a:r>
                    </a:p>
                  </a:txBody>
                  <a:tcPr/>
                </a:tc>
                <a:tc>
                  <a:txBody>
                    <a:bodyPr/>
                    <a:lstStyle/>
                    <a:p>
                      <a:r>
                        <a:rPr lang="en-GB" dirty="0"/>
                        <a:t>10</a:t>
                      </a:r>
                    </a:p>
                  </a:txBody>
                  <a:tcPr/>
                </a:tc>
                <a:tc>
                  <a:txBody>
                    <a:bodyPr/>
                    <a:lstStyle/>
                    <a:p>
                      <a:r>
                        <a:rPr lang="en-GB" dirty="0"/>
                        <a:t>24%</a:t>
                      </a:r>
                    </a:p>
                  </a:txBody>
                  <a:tcPr/>
                </a:tc>
                <a:extLst>
                  <a:ext uri="{0D108BD9-81ED-4DB2-BD59-A6C34878D82A}">
                    <a16:rowId xmlns:a16="http://schemas.microsoft.com/office/drawing/2014/main" val="1743884450"/>
                  </a:ext>
                </a:extLst>
              </a:tr>
            </a:tbl>
          </a:graphicData>
        </a:graphic>
      </p:graphicFrame>
    </p:spTree>
    <p:extLst>
      <p:ext uri="{BB962C8B-B14F-4D97-AF65-F5344CB8AC3E}">
        <p14:creationId xmlns:p14="http://schemas.microsoft.com/office/powerpoint/2010/main" val="2972065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0"/>
            <a:ext cx="8686800" cy="1143000"/>
          </a:xfrm>
        </p:spPr>
        <p:txBody>
          <a:bodyPr>
            <a:noAutofit/>
          </a:bodyPr>
          <a:lstStyle/>
          <a:p>
            <a:r>
              <a:rPr lang="en-US" b="1">
                <a:solidFill>
                  <a:schemeClr val="tx2">
                    <a:lumMod val="75000"/>
                  </a:schemeClr>
                </a:solidFill>
                <a:latin typeface="Arial" panose="020B0604020202020204" pitchFamily="34" charset="0"/>
                <a:cs typeface="Arial" panose="020B0604020202020204" pitchFamily="34" charset="0"/>
              </a:rPr>
              <a:t>Patient and Family Engagement</a:t>
            </a:r>
          </a:p>
        </p:txBody>
      </p:sp>
      <p:sp>
        <p:nvSpPr>
          <p:cNvPr id="3" name="Content Placeholder 2"/>
          <p:cNvSpPr>
            <a:spLocks noGrp="1"/>
          </p:cNvSpPr>
          <p:nvPr>
            <p:ph idx="1"/>
          </p:nvPr>
        </p:nvSpPr>
        <p:spPr/>
        <p:txBody>
          <a:bodyPr vert="horz" lIns="91440" tIns="45720" rIns="91440" bIns="45720" rtlCol="0" anchor="t">
            <a:normAutofit fontScale="85000" lnSpcReduction="20000"/>
          </a:bodyPr>
          <a:lstStyle/>
          <a:p>
            <a:r>
              <a:rPr lang="en-US" sz="1800" dirty="0"/>
              <a:t>We engaged a variety of sources in this project, namely,; parents, and the Young Epilepsy Charity who liaised with their connected group of young people. We are also looking to develop the tool as an app- to appeal more to young people then a paper form. </a:t>
            </a:r>
          </a:p>
          <a:p>
            <a:endParaRPr lang="en-US" sz="1800" dirty="0">
              <a:cs typeface="Calibri"/>
            </a:endParaRPr>
          </a:p>
          <a:p>
            <a:r>
              <a:rPr lang="en-US" sz="1800" dirty="0">
                <a:cs typeface="Calibri"/>
              </a:rPr>
              <a:t>At the end of each checklist we asked them for feedback on us using this measure in clinic, with questions such as whether this 6-page form was too long, too short or about right.  There were a wide range of responses.  As a team we felt it was an okay length to be used, given the spread of responses.  </a:t>
            </a:r>
          </a:p>
          <a:p>
            <a:r>
              <a:rPr lang="en-US" sz="1800" dirty="0">
                <a:cs typeface="Calibri"/>
              </a:rPr>
              <a:t>Other feedback was that it was helpful to highlight concerns that schools and some families held.  </a:t>
            </a:r>
          </a:p>
          <a:p>
            <a:endParaRPr lang="en-GB" sz="1800" dirty="0"/>
          </a:p>
          <a:p>
            <a:r>
              <a:rPr lang="en-GB" sz="1800" dirty="0"/>
              <a:t>All of the 12 respondents who gave feedback on education CHECC, indicated that it was potentially helpful.. 2 were unclear – though this was an earlier version of the checklist </a:t>
            </a:r>
            <a:endParaRPr lang="en-US" sz="1800" dirty="0">
              <a:cs typeface="Calibri"/>
            </a:endParaRPr>
          </a:p>
          <a:p>
            <a:endParaRPr lang="en-US" sz="1800" dirty="0">
              <a:solidFill>
                <a:srgbClr val="FF0000"/>
              </a:solidFill>
              <a:cs typeface="Calibri"/>
            </a:endParaRPr>
          </a:p>
          <a:p>
            <a:r>
              <a:rPr lang="en-US" sz="1800" dirty="0">
                <a:cs typeface="Calibri"/>
              </a:rPr>
              <a:t>After seeking families and school’s views on the measure, we revised the questions. </a:t>
            </a:r>
          </a:p>
          <a:p>
            <a:r>
              <a:rPr lang="en-US" sz="1800" dirty="0">
                <a:cs typeface="Calibri"/>
              </a:rPr>
              <a:t>Planning to develop an app for the next stage of the project in connection with Young Epilepsy charity. </a:t>
            </a:r>
          </a:p>
          <a:p>
            <a:pPr marL="0" indent="0">
              <a:buNone/>
            </a:pPr>
            <a:endParaRPr lang="en-US" sz="1800" i="1" dirty="0">
              <a:solidFill>
                <a:srgbClr val="FF0000"/>
              </a:solidFill>
              <a:cs typeface="Calibri"/>
            </a:endParaRPr>
          </a:p>
          <a:p>
            <a:pPr marL="0" indent="0" algn="just">
              <a:lnSpc>
                <a:spcPct val="107000"/>
              </a:lnSpc>
              <a:spcAft>
                <a:spcPts val="800"/>
              </a:spcAft>
              <a:buNone/>
            </a:pPr>
            <a:r>
              <a:rPr lang="en-GB" sz="1800" b="1" dirty="0">
                <a:effectLst/>
                <a:latin typeface="Calibri" panose="020F0502020204030204" pitchFamily="34" charset="0"/>
                <a:ea typeface="Calibri" panose="020F0502020204030204" pitchFamily="34" charset="0"/>
                <a:cs typeface="Times New Roman" panose="02020603050405020304" pitchFamily="18" charset="0"/>
              </a:rPr>
              <a:t>Methods: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effectLst/>
                <a:latin typeface="Calibri" panose="020F0502020204030204" pitchFamily="34" charset="0"/>
                <a:ea typeface="Calibri" panose="020F0502020204030204" pitchFamily="34" charset="0"/>
                <a:cs typeface="Times New Roman" panose="02020603050405020304" pitchFamily="18" charset="0"/>
              </a:rPr>
              <a:t>The CHECC measure was developed with input from parents, epilepsy charities and professionals including paediatric neurologist, neuropsychiatrist, psychologist, epilepsy nurse, general and neurodisability paediatrician. </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Three different versions of the checklist were created (parent/carer, education and young person version). </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Different questions were included in each version. All checklists had a specific space to set their top three goals. </a:t>
            </a:r>
            <a:endParaRPr lang="en-US" sz="1800" i="1" dirty="0">
              <a:solidFill>
                <a:srgbClr val="FF0000"/>
              </a:solidFill>
              <a:cs typeface="Calibri"/>
            </a:endParaRPr>
          </a:p>
          <a:p>
            <a:endParaRPr lang="en-US" sz="2400" dirty="0"/>
          </a:p>
        </p:txBody>
      </p:sp>
    </p:spTree>
    <p:extLst>
      <p:ext uri="{BB962C8B-B14F-4D97-AF65-F5344CB8AC3E}">
        <p14:creationId xmlns:p14="http://schemas.microsoft.com/office/powerpoint/2010/main" val="1149686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63969" y="-254630"/>
            <a:ext cx="9055279" cy="927100"/>
          </a:xfrm>
        </p:spPr>
        <p:txBody>
          <a:bodyPr vert="horz" lIns="0" tIns="411480" rIns="0" bIns="0" rtlCol="0" anchor="t">
            <a:noAutofit/>
          </a:bodyPr>
          <a:lstStyle/>
          <a:p>
            <a:pPr marL="524510">
              <a:defRPr/>
            </a:pPr>
            <a:r>
              <a:rPr lang="en-GB" b="1" dirty="0">
                <a:solidFill>
                  <a:schemeClr val="tx2">
                    <a:lumMod val="75000"/>
                  </a:schemeClr>
                </a:solidFill>
                <a:latin typeface="Arial" panose="020B0604020202020204" pitchFamily="34" charset="0"/>
                <a:ea typeface="ＭＳ Ｐゴシック" charset="0"/>
                <a:cs typeface="Arial" panose="020B0604020202020204" pitchFamily="34" charset="0"/>
              </a:rPr>
              <a:t>Our PDSA cycles </a:t>
            </a:r>
            <a:endParaRPr b="1" dirty="0">
              <a:solidFill>
                <a:schemeClr val="tx2">
                  <a:lumMod val="75000"/>
                </a:schemeClr>
              </a:solidFill>
              <a:latin typeface="Arial" panose="020B0604020202020204" pitchFamily="34" charset="0"/>
              <a:ea typeface="ＭＳ Ｐゴシック" charset="0"/>
              <a:cs typeface="Arial" panose="020B0604020202020204" pitchFamily="34" charset="0"/>
            </a:endParaRPr>
          </a:p>
        </p:txBody>
      </p:sp>
      <p:sp>
        <p:nvSpPr>
          <p:cNvPr id="12291" name="object 3"/>
          <p:cNvSpPr txBox="1">
            <a:spLocks noChangeArrowheads="1"/>
          </p:cNvSpPr>
          <p:nvPr/>
        </p:nvSpPr>
        <p:spPr bwMode="auto">
          <a:xfrm>
            <a:off x="650981" y="4134401"/>
            <a:ext cx="2401247" cy="1792451"/>
          </a:xfrm>
          <a:prstGeom prst="rect">
            <a:avLst/>
          </a:prstGeom>
          <a:noFill/>
          <a:ln w="9525">
            <a:solidFill>
              <a:srgbClr val="000000"/>
            </a:solidFill>
            <a:miter lim="800000"/>
            <a:headEnd/>
            <a:tailEnd/>
          </a:ln>
        </p:spPr>
        <p:txBody>
          <a:bodyPr lIns="0" tIns="0" rIns="0" bIns="0" anchor="t"/>
          <a:lstStyle/>
          <a:p>
            <a:pPr marL="86995" indent="-74295" algn="ctr" defTabSz="266700">
              <a:defRPr/>
            </a:pPr>
            <a:r>
              <a:rPr lang="en-US" altLang="en-US" sz="1600" b="1" dirty="0">
                <a:solidFill>
                  <a:schemeClr val="tx2">
                    <a:lumMod val="75000"/>
                  </a:schemeClr>
                </a:solidFill>
                <a:ea typeface="MS PGothic"/>
                <a:cs typeface="Arial"/>
              </a:rPr>
              <a:t>Aim of the test</a:t>
            </a:r>
            <a:endParaRPr lang="en-US" dirty="0">
              <a:solidFill>
                <a:schemeClr val="tx2">
                  <a:lumMod val="75000"/>
                </a:schemeClr>
              </a:solidFill>
              <a:ea typeface="MS PGothic"/>
              <a:cs typeface="Arial"/>
            </a:endParaRPr>
          </a:p>
          <a:p>
            <a:pPr marL="86995" indent="-74295" algn="ctr" defTabSz="266700">
              <a:defRPr/>
            </a:pPr>
            <a:r>
              <a:rPr lang="en-US" altLang="en-US" sz="1600" b="1" dirty="0">
                <a:solidFill>
                  <a:schemeClr val="tx2">
                    <a:lumMod val="75000"/>
                  </a:schemeClr>
                </a:solidFill>
                <a:ea typeface="MS PGothic"/>
                <a:cs typeface="Arial"/>
              </a:rPr>
              <a:t>How can we get schools and parents to return completed forms? </a:t>
            </a:r>
            <a:endParaRPr lang="en-US" altLang="en-US" sz="1600" b="1" dirty="0">
              <a:solidFill>
                <a:schemeClr val="tx2">
                  <a:lumMod val="75000"/>
                </a:schemeClr>
              </a:solidFill>
              <a:ea typeface="MS PGothic" panose="020B0600070205080204" pitchFamily="34" charset="-128"/>
              <a:cs typeface="Arial" panose="020B0604020202020204" pitchFamily="34" charset="0"/>
            </a:endParaRPr>
          </a:p>
        </p:txBody>
      </p:sp>
      <p:sp>
        <p:nvSpPr>
          <p:cNvPr id="38" name="object 38"/>
          <p:cNvSpPr txBox="1"/>
          <p:nvPr/>
        </p:nvSpPr>
        <p:spPr>
          <a:xfrm>
            <a:off x="3784533" y="5041230"/>
            <a:ext cx="7756485" cy="683111"/>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lIns="0" tIns="0" rIns="0" bIns="0" anchor="t"/>
          <a:lstStyle/>
          <a:p>
            <a:pPr marL="12700">
              <a:defRPr/>
            </a:pPr>
            <a:r>
              <a:rPr sz="1600" u="heavy" spc="-15">
                <a:solidFill>
                  <a:schemeClr val="tx2">
                    <a:lumMod val="75000"/>
                  </a:schemeClr>
                </a:solidFill>
                <a:latin typeface="Arial"/>
                <a:ea typeface="ＭＳ Ｐゴシック"/>
                <a:cs typeface="Arial"/>
              </a:rPr>
              <a:t>C</a:t>
            </a:r>
            <a:r>
              <a:rPr sz="1600" u="heavy" spc="-30">
                <a:solidFill>
                  <a:schemeClr val="tx2">
                    <a:lumMod val="75000"/>
                  </a:schemeClr>
                </a:solidFill>
                <a:latin typeface="Arial"/>
                <a:ea typeface="ＭＳ Ｐゴシック"/>
                <a:cs typeface="Arial"/>
              </a:rPr>
              <a:t>y</a:t>
            </a:r>
            <a:r>
              <a:rPr sz="1600" u="heavy" spc="-10">
                <a:solidFill>
                  <a:schemeClr val="tx2">
                    <a:lumMod val="75000"/>
                  </a:schemeClr>
                </a:solidFill>
                <a:latin typeface="Arial"/>
                <a:ea typeface="ＭＳ Ｐゴシック"/>
                <a:cs typeface="Arial"/>
              </a:rPr>
              <a:t>c</a:t>
            </a:r>
            <a:r>
              <a:rPr sz="1600" u="heavy" spc="-5">
                <a:solidFill>
                  <a:schemeClr val="tx2">
                    <a:lumMod val="75000"/>
                  </a:schemeClr>
                </a:solidFill>
                <a:latin typeface="Arial"/>
                <a:ea typeface="ＭＳ Ｐゴシック"/>
                <a:cs typeface="Arial"/>
              </a:rPr>
              <a:t>l</a:t>
            </a:r>
            <a:r>
              <a:rPr sz="1600" u="heavy" spc="-10">
                <a:solidFill>
                  <a:schemeClr val="tx2">
                    <a:lumMod val="75000"/>
                  </a:schemeClr>
                </a:solidFill>
                <a:latin typeface="Arial"/>
                <a:ea typeface="ＭＳ Ｐゴシック"/>
                <a:cs typeface="Arial"/>
              </a:rPr>
              <a:t>e</a:t>
            </a:r>
            <a:r>
              <a:rPr sz="1600" u="heavy" spc="-5">
                <a:solidFill>
                  <a:schemeClr val="tx2">
                    <a:lumMod val="75000"/>
                  </a:schemeClr>
                </a:solidFill>
                <a:latin typeface="Arial"/>
                <a:ea typeface="ＭＳ Ｐゴシック"/>
                <a:cs typeface="Arial"/>
              </a:rPr>
              <a:t> 1</a:t>
            </a:r>
            <a:r>
              <a:rPr lang="en-GB" sz="1600" u="heavy" spc="-5">
                <a:solidFill>
                  <a:schemeClr val="tx2">
                    <a:lumMod val="75000"/>
                  </a:schemeClr>
                </a:solidFill>
                <a:latin typeface="Arial"/>
                <a:ea typeface="ＭＳ Ｐゴシック"/>
                <a:cs typeface="Arial"/>
              </a:rPr>
              <a:t> Secretary send out CHECC forms by post- none returned</a:t>
            </a:r>
            <a:endParaRPr sz="1600">
              <a:solidFill>
                <a:schemeClr val="tx2">
                  <a:lumMod val="75000"/>
                </a:schemeClr>
              </a:solidFill>
              <a:latin typeface="Arial"/>
              <a:ea typeface="ＭＳ Ｐゴシック" charset="0"/>
              <a:cs typeface="Arial"/>
            </a:endParaRPr>
          </a:p>
        </p:txBody>
      </p:sp>
      <p:sp>
        <p:nvSpPr>
          <p:cNvPr id="39" name="object 39"/>
          <p:cNvSpPr txBox="1"/>
          <p:nvPr/>
        </p:nvSpPr>
        <p:spPr>
          <a:xfrm>
            <a:off x="4822384" y="4363453"/>
            <a:ext cx="6718629" cy="544460"/>
          </a:xfrm>
          <a:prstGeom prst="rect">
            <a:avLst/>
          </a:prstGeom>
          <a:ln>
            <a:solidFill>
              <a:srgbClr val="000000"/>
            </a:solidFill>
          </a:ln>
        </p:spPr>
        <p:txBody>
          <a:bodyPr lIns="0" tIns="0" rIns="0" bIns="0" anchor="t"/>
          <a:lstStyle/>
          <a:p>
            <a:pPr marL="12700">
              <a:defRPr/>
            </a:pPr>
            <a:r>
              <a:rPr sz="1600" u="heavy" spc="-15" dirty="0">
                <a:solidFill>
                  <a:schemeClr val="tx2">
                    <a:lumMod val="75000"/>
                  </a:schemeClr>
                </a:solidFill>
                <a:latin typeface="Arial"/>
                <a:ea typeface="ＭＳ Ｐゴシック"/>
                <a:cs typeface="Arial"/>
              </a:rPr>
              <a:t>C</a:t>
            </a:r>
            <a:r>
              <a:rPr sz="1600" u="heavy" spc="-35" dirty="0">
                <a:solidFill>
                  <a:schemeClr val="tx2">
                    <a:lumMod val="75000"/>
                  </a:schemeClr>
                </a:solidFill>
                <a:latin typeface="Arial"/>
                <a:ea typeface="ＭＳ Ｐゴシック"/>
                <a:cs typeface="Arial"/>
              </a:rPr>
              <a:t>y</a:t>
            </a:r>
            <a:r>
              <a:rPr sz="1600" u="heavy" spc="-10" dirty="0">
                <a:solidFill>
                  <a:schemeClr val="tx2">
                    <a:lumMod val="75000"/>
                  </a:schemeClr>
                </a:solidFill>
                <a:latin typeface="Arial"/>
                <a:ea typeface="ＭＳ Ｐゴシック"/>
                <a:cs typeface="Arial"/>
              </a:rPr>
              <a:t>c</a:t>
            </a:r>
            <a:r>
              <a:rPr sz="1600" u="heavy" spc="-5" dirty="0">
                <a:solidFill>
                  <a:schemeClr val="tx2">
                    <a:lumMod val="75000"/>
                  </a:schemeClr>
                </a:solidFill>
                <a:latin typeface="Arial"/>
                <a:ea typeface="ＭＳ Ｐゴシック"/>
                <a:cs typeface="Arial"/>
              </a:rPr>
              <a:t>l</a:t>
            </a:r>
            <a:r>
              <a:rPr sz="1600" u="heavy" spc="-10" dirty="0">
                <a:solidFill>
                  <a:schemeClr val="tx2">
                    <a:lumMod val="75000"/>
                  </a:schemeClr>
                </a:solidFill>
                <a:latin typeface="Arial"/>
                <a:ea typeface="ＭＳ Ｐゴシック"/>
                <a:cs typeface="Arial"/>
              </a:rPr>
              <a:t>e</a:t>
            </a:r>
            <a:r>
              <a:rPr sz="1600" u="heavy" spc="-5" dirty="0">
                <a:latin typeface="Arial"/>
                <a:ea typeface="ＭＳ Ｐゴシック"/>
                <a:cs typeface="Arial"/>
              </a:rPr>
              <a:t> </a:t>
            </a:r>
            <a:r>
              <a:rPr sz="1600" u="heavy" spc="-10" dirty="0">
                <a:latin typeface="Arial"/>
                <a:ea typeface="ＭＳ Ｐゴシック"/>
                <a:cs typeface="Arial"/>
              </a:rPr>
              <a:t>2</a:t>
            </a:r>
            <a:r>
              <a:rPr sz="1600" spc="-5" dirty="0">
                <a:latin typeface="Arial"/>
                <a:ea typeface="ＭＳ Ｐゴシック"/>
                <a:cs typeface="Arial"/>
              </a:rPr>
              <a:t>:</a:t>
            </a:r>
            <a:r>
              <a:rPr lang="en-GB" sz="1600" spc="-5" dirty="0">
                <a:latin typeface="Arial"/>
                <a:ea typeface="ＭＳ Ｐゴシック"/>
                <a:cs typeface="Arial"/>
              </a:rPr>
              <a:t> Send CHECC out by email from psychology coordinator- small return: 2/10</a:t>
            </a:r>
            <a:endParaRPr sz="1600" dirty="0">
              <a:latin typeface="Arial"/>
              <a:ea typeface="ＭＳ Ｐゴシック" charset="0"/>
              <a:cs typeface="Arial"/>
            </a:endParaRPr>
          </a:p>
        </p:txBody>
      </p:sp>
      <p:sp>
        <p:nvSpPr>
          <p:cNvPr id="40" name="object 40"/>
          <p:cNvSpPr txBox="1"/>
          <p:nvPr/>
        </p:nvSpPr>
        <p:spPr>
          <a:xfrm>
            <a:off x="5884586" y="3636691"/>
            <a:ext cx="5656427" cy="500093"/>
          </a:xfrm>
          <a:prstGeom prst="rect">
            <a:avLst/>
          </a:prstGeom>
          <a:ln>
            <a:solidFill>
              <a:srgbClr val="000000"/>
            </a:solidFill>
          </a:ln>
        </p:spPr>
        <p:txBody>
          <a:bodyPr lIns="0" tIns="0" rIns="0" bIns="0" anchor="t"/>
          <a:lstStyle/>
          <a:p>
            <a:pPr marL="12700">
              <a:defRPr/>
            </a:pPr>
            <a:r>
              <a:rPr sz="1600" u="heavy" spc="-15" dirty="0">
                <a:solidFill>
                  <a:schemeClr val="tx2">
                    <a:lumMod val="75000"/>
                  </a:schemeClr>
                </a:solidFill>
                <a:latin typeface="Arial"/>
                <a:ea typeface="ＭＳ Ｐゴシック"/>
                <a:cs typeface="Arial"/>
              </a:rPr>
              <a:t>C</a:t>
            </a:r>
            <a:r>
              <a:rPr sz="1600" u="heavy" spc="-30" dirty="0">
                <a:solidFill>
                  <a:schemeClr val="tx2">
                    <a:lumMod val="75000"/>
                  </a:schemeClr>
                </a:solidFill>
                <a:latin typeface="Arial"/>
                <a:ea typeface="ＭＳ Ｐゴシック"/>
                <a:cs typeface="Arial"/>
              </a:rPr>
              <a:t>y</a:t>
            </a:r>
            <a:r>
              <a:rPr sz="1600" u="heavy" spc="-10" dirty="0">
                <a:solidFill>
                  <a:schemeClr val="tx2">
                    <a:lumMod val="75000"/>
                  </a:schemeClr>
                </a:solidFill>
                <a:latin typeface="Arial"/>
                <a:ea typeface="ＭＳ Ｐゴシック"/>
                <a:cs typeface="Arial"/>
              </a:rPr>
              <a:t>c</a:t>
            </a:r>
            <a:r>
              <a:rPr sz="1600" u="heavy" spc="-5" dirty="0">
                <a:solidFill>
                  <a:schemeClr val="tx2">
                    <a:lumMod val="75000"/>
                  </a:schemeClr>
                </a:solidFill>
                <a:latin typeface="Arial"/>
                <a:ea typeface="ＭＳ Ｐゴシック"/>
                <a:cs typeface="Arial"/>
              </a:rPr>
              <a:t>l</a:t>
            </a:r>
            <a:r>
              <a:rPr sz="1600" u="heavy" spc="-10" dirty="0">
                <a:solidFill>
                  <a:schemeClr val="tx2">
                    <a:lumMod val="75000"/>
                  </a:schemeClr>
                </a:solidFill>
                <a:latin typeface="Arial"/>
                <a:ea typeface="ＭＳ Ｐゴシック"/>
                <a:cs typeface="Arial"/>
              </a:rPr>
              <a:t>e</a:t>
            </a:r>
            <a:r>
              <a:rPr sz="1600" u="heavy" spc="-5" dirty="0">
                <a:latin typeface="Arial"/>
                <a:ea typeface="ＭＳ Ｐゴシック"/>
                <a:cs typeface="Arial"/>
              </a:rPr>
              <a:t> 3</a:t>
            </a:r>
            <a:r>
              <a:rPr sz="1600" spc="-5" dirty="0">
                <a:latin typeface="Arial"/>
                <a:ea typeface="ＭＳ Ｐゴシック"/>
                <a:cs typeface="Arial"/>
              </a:rPr>
              <a:t>:</a:t>
            </a:r>
            <a:r>
              <a:rPr lang="en-GB" sz="1600" spc="-5" dirty="0">
                <a:latin typeface="Arial"/>
                <a:ea typeface="ＭＳ Ｐゴシック"/>
                <a:cs typeface="Arial"/>
              </a:rPr>
              <a:t> Send out with deadline for return and chase families – forms returned  </a:t>
            </a:r>
            <a:endParaRPr sz="1600" dirty="0">
              <a:latin typeface="Arial"/>
              <a:ea typeface="ＭＳ Ｐゴシック" charset="0"/>
              <a:cs typeface="Arial"/>
            </a:endParaRPr>
          </a:p>
        </p:txBody>
      </p:sp>
      <p:sp>
        <p:nvSpPr>
          <p:cNvPr id="41" name="object 41"/>
          <p:cNvSpPr txBox="1"/>
          <p:nvPr/>
        </p:nvSpPr>
        <p:spPr>
          <a:xfrm>
            <a:off x="6942392" y="2917970"/>
            <a:ext cx="4586124" cy="578926"/>
          </a:xfrm>
          <a:prstGeom prst="rect">
            <a:avLst/>
          </a:prstGeom>
          <a:ln>
            <a:solidFill>
              <a:srgbClr val="000000"/>
            </a:solidFill>
          </a:ln>
        </p:spPr>
        <p:txBody>
          <a:bodyPr lIns="0" tIns="0" rIns="0" bIns="0"/>
          <a:lstStyle/>
          <a:p>
            <a:pPr marL="12700">
              <a:defRPr/>
            </a:pPr>
            <a:r>
              <a:rPr lang="ga-IE" sz="1600" u="heavy" spc="-15">
                <a:latin typeface="Arial"/>
                <a:ea typeface="ＭＳ Ｐゴシック" charset="0"/>
                <a:cs typeface="Arial"/>
              </a:rPr>
              <a:t>Cycle 4 </a:t>
            </a:r>
            <a:endParaRPr sz="1600">
              <a:latin typeface="Arial"/>
              <a:ea typeface="ＭＳ Ｐゴシック" charset="0"/>
              <a:cs typeface="Arial"/>
            </a:endParaRPr>
          </a:p>
        </p:txBody>
      </p:sp>
      <p:sp>
        <p:nvSpPr>
          <p:cNvPr id="42" name="object 42"/>
          <p:cNvSpPr txBox="1"/>
          <p:nvPr/>
        </p:nvSpPr>
        <p:spPr>
          <a:xfrm>
            <a:off x="8135810" y="2177774"/>
            <a:ext cx="3392705" cy="601729"/>
          </a:xfrm>
          <a:prstGeom prst="rect">
            <a:avLst/>
          </a:prstGeom>
          <a:ln>
            <a:solidFill>
              <a:srgbClr val="000000"/>
            </a:solidFill>
          </a:ln>
        </p:spPr>
        <p:txBody>
          <a:bodyPr lIns="0" tIns="0" rIns="0" bIns="0"/>
          <a:lstStyle/>
          <a:p>
            <a:pPr marL="12700">
              <a:defRPr/>
            </a:pPr>
            <a:r>
              <a:rPr lang="en-GB" sz="1600">
                <a:solidFill>
                  <a:schemeClr val="tx2">
                    <a:lumMod val="75000"/>
                  </a:schemeClr>
                </a:solidFill>
                <a:latin typeface="Arial"/>
                <a:ea typeface="ＭＳ Ｐゴシック" charset="0"/>
                <a:cs typeface="Arial"/>
              </a:rPr>
              <a:t>Cycle 5</a:t>
            </a:r>
            <a:endParaRPr sz="1600">
              <a:solidFill>
                <a:schemeClr val="tx2">
                  <a:lumMod val="75000"/>
                </a:schemeClr>
              </a:solidFill>
              <a:latin typeface="Arial"/>
              <a:ea typeface="ＭＳ Ｐゴシック" charset="0"/>
              <a:cs typeface="Arial"/>
            </a:endParaRPr>
          </a:p>
        </p:txBody>
      </p:sp>
      <p:grpSp>
        <p:nvGrpSpPr>
          <p:cNvPr id="16393" name="Group 55"/>
          <p:cNvGrpSpPr>
            <a:grpSpLocks/>
          </p:cNvGrpSpPr>
          <p:nvPr/>
        </p:nvGrpSpPr>
        <p:grpSpPr bwMode="auto">
          <a:xfrm>
            <a:off x="3166640" y="1034847"/>
            <a:ext cx="5310188" cy="3783011"/>
            <a:chOff x="1907704" y="1755988"/>
            <a:chExt cx="5310375" cy="3782800"/>
          </a:xfrm>
        </p:grpSpPr>
        <p:sp>
          <p:nvSpPr>
            <p:cNvPr id="16395" name="object 5"/>
            <p:cNvSpPr>
              <a:spLocks/>
            </p:cNvSpPr>
            <p:nvPr/>
          </p:nvSpPr>
          <p:spPr bwMode="auto">
            <a:xfrm>
              <a:off x="2290763" y="2800350"/>
              <a:ext cx="4586287" cy="2738438"/>
            </a:xfrm>
            <a:custGeom>
              <a:avLst/>
              <a:gdLst>
                <a:gd name="T0" fmla="*/ 0 w 4586224"/>
                <a:gd name="T1" fmla="*/ 2737746 h 2738501"/>
                <a:gd name="T2" fmla="*/ 4586977 w 4586224"/>
                <a:gd name="T3" fmla="*/ 0 h 2738501"/>
                <a:gd name="T4" fmla="*/ 0 60000 65536"/>
                <a:gd name="T5" fmla="*/ 0 60000 65536"/>
                <a:gd name="T6" fmla="*/ 0 w 4586224"/>
                <a:gd name="T7" fmla="*/ 0 h 2738501"/>
                <a:gd name="T8" fmla="*/ 4586224 w 4586224"/>
                <a:gd name="T9" fmla="*/ 2738501 h 2738501"/>
              </a:gdLst>
              <a:ahLst/>
              <a:cxnLst>
                <a:cxn ang="T4">
                  <a:pos x="T0" y="T1"/>
                </a:cxn>
                <a:cxn ang="T5">
                  <a:pos x="T2" y="T3"/>
                </a:cxn>
              </a:cxnLst>
              <a:rect l="T6" t="T7" r="T8" b="T9"/>
              <a:pathLst>
                <a:path w="4586224" h="2738501">
                  <a:moveTo>
                    <a:pt x="0" y="2738501"/>
                  </a:moveTo>
                  <a:lnTo>
                    <a:pt x="4586224" y="0"/>
                  </a:lnTo>
                </a:path>
              </a:pathLst>
            </a:custGeom>
            <a:noFill/>
            <a:ln w="50799">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396" name="object 6"/>
            <p:cNvSpPr>
              <a:spLocks/>
            </p:cNvSpPr>
            <p:nvPr/>
          </p:nvSpPr>
          <p:spPr bwMode="auto">
            <a:xfrm>
              <a:off x="2182813" y="4483100"/>
              <a:ext cx="725487" cy="749300"/>
            </a:xfrm>
            <a:custGeom>
              <a:avLst/>
              <a:gdLst>
                <a:gd name="T0" fmla="*/ 0 w 725424"/>
                <a:gd name="T1" fmla="*/ 374650 h 749300"/>
                <a:gd name="T2" fmla="*/ 4744 w 725424"/>
                <a:gd name="T3" fmla="*/ 313887 h 749300"/>
                <a:gd name="T4" fmla="*/ 18507 w 725424"/>
                <a:gd name="T5" fmla="*/ 256243 h 749300"/>
                <a:gd name="T6" fmla="*/ 40517 w 725424"/>
                <a:gd name="T7" fmla="*/ 202490 h 749300"/>
                <a:gd name="T8" fmla="*/ 70029 w 725424"/>
                <a:gd name="T9" fmla="*/ 153399 h 749300"/>
                <a:gd name="T10" fmla="*/ 106311 w 725424"/>
                <a:gd name="T11" fmla="*/ 109743 h 749300"/>
                <a:gd name="T12" fmla="*/ 148617 w 725424"/>
                <a:gd name="T13" fmla="*/ 72294 h 749300"/>
                <a:gd name="T14" fmla="*/ 196191 w 725424"/>
                <a:gd name="T15" fmla="*/ 41823 h 749300"/>
                <a:gd name="T16" fmla="*/ 248298 w 725424"/>
                <a:gd name="T17" fmla="*/ 19102 h 749300"/>
                <a:gd name="T18" fmla="*/ 304169 w 725424"/>
                <a:gd name="T19" fmla="*/ 4904 h 749300"/>
                <a:gd name="T20" fmla="*/ 363096 w 725424"/>
                <a:gd name="T21" fmla="*/ 0 h 749300"/>
                <a:gd name="T22" fmla="*/ 392862 w 725424"/>
                <a:gd name="T23" fmla="*/ 1242 h 749300"/>
                <a:gd name="T24" fmla="*/ 421979 w 725424"/>
                <a:gd name="T25" fmla="*/ 4904 h 749300"/>
                <a:gd name="T26" fmla="*/ 477833 w 725424"/>
                <a:gd name="T27" fmla="*/ 19102 h 749300"/>
                <a:gd name="T28" fmla="*/ 529932 w 725424"/>
                <a:gd name="T29" fmla="*/ 41823 h 749300"/>
                <a:gd name="T30" fmla="*/ 577507 w 725424"/>
                <a:gd name="T31" fmla="*/ 72294 h 749300"/>
                <a:gd name="T32" fmla="*/ 619820 w 725424"/>
                <a:gd name="T33" fmla="*/ 109743 h 749300"/>
                <a:gd name="T34" fmla="*/ 656113 w 725424"/>
                <a:gd name="T35" fmla="*/ 153399 h 749300"/>
                <a:gd name="T36" fmla="*/ 685646 w 725424"/>
                <a:gd name="T37" fmla="*/ 202490 h 749300"/>
                <a:gd name="T38" fmla="*/ 707660 w 725424"/>
                <a:gd name="T39" fmla="*/ 256243 h 749300"/>
                <a:gd name="T40" fmla="*/ 721431 w 725424"/>
                <a:gd name="T41" fmla="*/ 313887 h 749300"/>
                <a:gd name="T42" fmla="*/ 726180 w 725424"/>
                <a:gd name="T43" fmla="*/ 374650 h 749300"/>
                <a:gd name="T44" fmla="*/ 724977 w 725424"/>
                <a:gd name="T45" fmla="*/ 405372 h 749300"/>
                <a:gd name="T46" fmla="*/ 721431 w 725424"/>
                <a:gd name="T47" fmla="*/ 435412 h 749300"/>
                <a:gd name="T48" fmla="*/ 707660 w 725424"/>
                <a:gd name="T49" fmla="*/ 493056 h 749300"/>
                <a:gd name="T50" fmla="*/ 685646 w 725424"/>
                <a:gd name="T51" fmla="*/ 546809 h 749300"/>
                <a:gd name="T52" fmla="*/ 656113 w 725424"/>
                <a:gd name="T53" fmla="*/ 595900 h 749300"/>
                <a:gd name="T54" fmla="*/ 619820 w 725424"/>
                <a:gd name="T55" fmla="*/ 639556 h 749300"/>
                <a:gd name="T56" fmla="*/ 577507 w 725424"/>
                <a:gd name="T57" fmla="*/ 677005 h 749300"/>
                <a:gd name="T58" fmla="*/ 529932 w 725424"/>
                <a:gd name="T59" fmla="*/ 707476 h 749300"/>
                <a:gd name="T60" fmla="*/ 477833 w 725424"/>
                <a:gd name="T61" fmla="*/ 730197 h 749300"/>
                <a:gd name="T62" fmla="*/ 421979 w 725424"/>
                <a:gd name="T63" fmla="*/ 744395 h 749300"/>
                <a:gd name="T64" fmla="*/ 363096 w 725424"/>
                <a:gd name="T65" fmla="*/ 749300 h 749300"/>
                <a:gd name="T66" fmla="*/ 333300 w 725424"/>
                <a:gd name="T67" fmla="*/ 748057 h 749300"/>
                <a:gd name="T68" fmla="*/ 304169 w 725424"/>
                <a:gd name="T69" fmla="*/ 744395 h 749300"/>
                <a:gd name="T70" fmla="*/ 248298 w 725424"/>
                <a:gd name="T71" fmla="*/ 730197 h 749300"/>
                <a:gd name="T72" fmla="*/ 196191 w 725424"/>
                <a:gd name="T73" fmla="*/ 707476 h 749300"/>
                <a:gd name="T74" fmla="*/ 148617 w 725424"/>
                <a:gd name="T75" fmla="*/ 677005 h 749300"/>
                <a:gd name="T76" fmla="*/ 106311 w 725424"/>
                <a:gd name="T77" fmla="*/ 639556 h 749300"/>
                <a:gd name="T78" fmla="*/ 70029 w 725424"/>
                <a:gd name="T79" fmla="*/ 595900 h 749300"/>
                <a:gd name="T80" fmla="*/ 40517 w 725424"/>
                <a:gd name="T81" fmla="*/ 546809 h 749300"/>
                <a:gd name="T82" fmla="*/ 18507 w 725424"/>
                <a:gd name="T83" fmla="*/ 493056 h 749300"/>
                <a:gd name="T84" fmla="*/ 4744 w 725424"/>
                <a:gd name="T85" fmla="*/ 435412 h 749300"/>
                <a:gd name="T86" fmla="*/ 0 w 725424"/>
                <a:gd name="T87" fmla="*/ 374650 h 74930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25424"/>
                <a:gd name="T133" fmla="*/ 0 h 749300"/>
                <a:gd name="T134" fmla="*/ 725424 w 725424"/>
                <a:gd name="T135" fmla="*/ 749300 h 74930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25424" h="749300">
                  <a:moveTo>
                    <a:pt x="0" y="374650"/>
                  </a:moveTo>
                  <a:lnTo>
                    <a:pt x="4744" y="313887"/>
                  </a:lnTo>
                  <a:lnTo>
                    <a:pt x="18483" y="256243"/>
                  </a:lnTo>
                  <a:lnTo>
                    <a:pt x="40469" y="202490"/>
                  </a:lnTo>
                  <a:lnTo>
                    <a:pt x="69957" y="153399"/>
                  </a:lnTo>
                  <a:lnTo>
                    <a:pt x="106203" y="109743"/>
                  </a:lnTo>
                  <a:lnTo>
                    <a:pt x="148461" y="72294"/>
                  </a:lnTo>
                  <a:lnTo>
                    <a:pt x="195987" y="41823"/>
                  </a:lnTo>
                  <a:lnTo>
                    <a:pt x="248034" y="19102"/>
                  </a:lnTo>
                  <a:lnTo>
                    <a:pt x="303857" y="4904"/>
                  </a:lnTo>
                  <a:lnTo>
                    <a:pt x="362712" y="0"/>
                  </a:lnTo>
                  <a:lnTo>
                    <a:pt x="392454" y="1242"/>
                  </a:lnTo>
                  <a:lnTo>
                    <a:pt x="421535" y="4904"/>
                  </a:lnTo>
                  <a:lnTo>
                    <a:pt x="477341" y="19102"/>
                  </a:lnTo>
                  <a:lnTo>
                    <a:pt x="529380" y="41823"/>
                  </a:lnTo>
                  <a:lnTo>
                    <a:pt x="576907" y="72294"/>
                  </a:lnTo>
                  <a:lnTo>
                    <a:pt x="619172" y="109743"/>
                  </a:lnTo>
                  <a:lnTo>
                    <a:pt x="655429" y="153399"/>
                  </a:lnTo>
                  <a:lnTo>
                    <a:pt x="684930" y="202490"/>
                  </a:lnTo>
                  <a:lnTo>
                    <a:pt x="706928" y="256243"/>
                  </a:lnTo>
                  <a:lnTo>
                    <a:pt x="720675" y="313887"/>
                  </a:lnTo>
                  <a:lnTo>
                    <a:pt x="725424" y="374650"/>
                  </a:lnTo>
                  <a:lnTo>
                    <a:pt x="724221" y="405372"/>
                  </a:lnTo>
                  <a:lnTo>
                    <a:pt x="720675" y="435412"/>
                  </a:lnTo>
                  <a:lnTo>
                    <a:pt x="706928" y="493056"/>
                  </a:lnTo>
                  <a:lnTo>
                    <a:pt x="684930" y="546809"/>
                  </a:lnTo>
                  <a:lnTo>
                    <a:pt x="655429" y="595900"/>
                  </a:lnTo>
                  <a:lnTo>
                    <a:pt x="619172" y="639556"/>
                  </a:lnTo>
                  <a:lnTo>
                    <a:pt x="576907" y="677005"/>
                  </a:lnTo>
                  <a:lnTo>
                    <a:pt x="529380" y="707476"/>
                  </a:lnTo>
                  <a:lnTo>
                    <a:pt x="477341" y="730197"/>
                  </a:lnTo>
                  <a:lnTo>
                    <a:pt x="421535" y="744395"/>
                  </a:lnTo>
                  <a:lnTo>
                    <a:pt x="362712" y="749300"/>
                  </a:lnTo>
                  <a:lnTo>
                    <a:pt x="332952" y="748057"/>
                  </a:lnTo>
                  <a:lnTo>
                    <a:pt x="303857" y="744395"/>
                  </a:lnTo>
                  <a:lnTo>
                    <a:pt x="248034" y="730197"/>
                  </a:lnTo>
                  <a:lnTo>
                    <a:pt x="195987" y="707476"/>
                  </a:lnTo>
                  <a:lnTo>
                    <a:pt x="148461" y="677005"/>
                  </a:lnTo>
                  <a:lnTo>
                    <a:pt x="106203" y="639556"/>
                  </a:lnTo>
                  <a:lnTo>
                    <a:pt x="69957" y="595900"/>
                  </a:lnTo>
                  <a:lnTo>
                    <a:pt x="40469" y="546809"/>
                  </a:lnTo>
                  <a:lnTo>
                    <a:pt x="18483" y="493056"/>
                  </a:lnTo>
                  <a:lnTo>
                    <a:pt x="4744" y="435412"/>
                  </a:lnTo>
                  <a:lnTo>
                    <a:pt x="0" y="374650"/>
                  </a:lnTo>
                  <a:close/>
                </a:path>
              </a:pathLst>
            </a:custGeom>
            <a:noFill/>
            <a:ln w="1270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397" name="object 7"/>
            <p:cNvSpPr>
              <a:spLocks/>
            </p:cNvSpPr>
            <p:nvPr/>
          </p:nvSpPr>
          <p:spPr bwMode="auto">
            <a:xfrm>
              <a:off x="2176463" y="4857750"/>
              <a:ext cx="738187" cy="0"/>
            </a:xfrm>
            <a:custGeom>
              <a:avLst/>
              <a:gdLst>
                <a:gd name="T0" fmla="*/ 0 w 738124"/>
                <a:gd name="T1" fmla="*/ 738880 w 738124"/>
                <a:gd name="T2" fmla="*/ 0 60000 65536"/>
                <a:gd name="T3" fmla="*/ 0 60000 65536"/>
                <a:gd name="T4" fmla="*/ 0 w 738124"/>
                <a:gd name="T5" fmla="*/ 738124 w 738124"/>
              </a:gdLst>
              <a:ahLst/>
              <a:cxnLst>
                <a:cxn ang="T2">
                  <a:pos x="T0" y="0"/>
                </a:cxn>
                <a:cxn ang="T3">
                  <a:pos x="T1" y="0"/>
                </a:cxn>
              </a:cxnLst>
              <a:rect l="T4" t="0" r="T5" b="0"/>
              <a:pathLst>
                <a:path w="738124">
                  <a:moveTo>
                    <a:pt x="0" y="0"/>
                  </a:moveTo>
                  <a:lnTo>
                    <a:pt x="738124" y="0"/>
                  </a:lnTo>
                </a:path>
              </a:pathLst>
            </a:custGeom>
            <a:noFill/>
            <a:ln w="1270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398" name="object 8"/>
            <p:cNvSpPr>
              <a:spLocks/>
            </p:cNvSpPr>
            <p:nvPr/>
          </p:nvSpPr>
          <p:spPr bwMode="auto">
            <a:xfrm>
              <a:off x="2544763" y="4476750"/>
              <a:ext cx="0" cy="757238"/>
            </a:xfrm>
            <a:custGeom>
              <a:avLst/>
              <a:gdLst>
                <a:gd name="T0" fmla="*/ 0 h 757301"/>
                <a:gd name="T1" fmla="*/ 756545 h 757301"/>
                <a:gd name="T2" fmla="*/ 0 60000 65536"/>
                <a:gd name="T3" fmla="*/ 0 60000 65536"/>
                <a:gd name="T4" fmla="*/ 0 h 757301"/>
                <a:gd name="T5" fmla="*/ 757301 h 757301"/>
              </a:gdLst>
              <a:ahLst/>
              <a:cxnLst>
                <a:cxn ang="T2">
                  <a:pos x="0" y="T0"/>
                </a:cxn>
                <a:cxn ang="T3">
                  <a:pos x="0" y="T1"/>
                </a:cxn>
              </a:cxnLst>
              <a:rect l="0" t="T4" r="0" b="T5"/>
              <a:pathLst>
                <a:path h="757301">
                  <a:moveTo>
                    <a:pt x="0" y="0"/>
                  </a:moveTo>
                  <a:lnTo>
                    <a:pt x="0" y="757301"/>
                  </a:lnTo>
                </a:path>
              </a:pathLst>
            </a:custGeom>
            <a:noFill/>
            <a:ln w="1270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9" name="object 9"/>
            <p:cNvSpPr txBox="1"/>
            <p:nvPr/>
          </p:nvSpPr>
          <p:spPr>
            <a:xfrm>
              <a:off x="2352220" y="4572055"/>
              <a:ext cx="477855" cy="604803"/>
            </a:xfrm>
            <a:prstGeom prst="rect">
              <a:avLst/>
            </a:prstGeom>
          </p:spPr>
          <p:txBody>
            <a:bodyPr lIns="0" tIns="0" rIns="0" bIns="0"/>
            <a:lstStyle/>
            <a:p>
              <a:pPr marL="12700">
                <a:defRPr/>
              </a:pPr>
              <a:r>
                <a:rPr b="1">
                  <a:latin typeface="Arial"/>
                  <a:ea typeface="ＭＳ Ｐゴシック" charset="0"/>
                  <a:cs typeface="Arial"/>
                </a:rPr>
                <a:t>A </a:t>
              </a:r>
              <a:r>
                <a:rPr b="1" spc="-55">
                  <a:latin typeface="Arial"/>
                  <a:ea typeface="ＭＳ Ｐゴシック" charset="0"/>
                  <a:cs typeface="Arial"/>
                </a:rPr>
                <a:t> </a:t>
              </a:r>
              <a:r>
                <a:rPr b="1">
                  <a:latin typeface="Arial"/>
                  <a:ea typeface="ＭＳ Ｐゴシック" charset="0"/>
                  <a:cs typeface="Arial"/>
                </a:rPr>
                <a:t>P</a:t>
              </a:r>
              <a:endParaRPr>
                <a:latin typeface="Arial"/>
                <a:ea typeface="ＭＳ Ｐゴシック" charset="0"/>
                <a:cs typeface="Arial"/>
              </a:endParaRPr>
            </a:p>
            <a:p>
              <a:pPr marL="12700">
                <a:spcBef>
                  <a:spcPts val="355"/>
                </a:spcBef>
                <a:tabLst>
                  <a:tab pos="297815" algn="l"/>
                </a:tabLst>
                <a:defRPr/>
              </a:pPr>
              <a:r>
                <a:rPr b="1">
                  <a:latin typeface="Arial"/>
                  <a:ea typeface="ＭＳ Ｐゴシック" charset="0"/>
                  <a:cs typeface="Arial"/>
                </a:rPr>
                <a:t>S	D</a:t>
              </a:r>
              <a:endParaRPr>
                <a:latin typeface="Arial"/>
                <a:ea typeface="ＭＳ Ｐゴシック" charset="0"/>
                <a:cs typeface="Arial"/>
              </a:endParaRPr>
            </a:p>
          </p:txBody>
        </p:sp>
        <p:grpSp>
          <p:nvGrpSpPr>
            <p:cNvPr id="16400" name="Group 44"/>
            <p:cNvGrpSpPr>
              <a:grpSpLocks/>
            </p:cNvGrpSpPr>
            <p:nvPr/>
          </p:nvGrpSpPr>
          <p:grpSpPr bwMode="auto">
            <a:xfrm>
              <a:off x="4876800" y="2876550"/>
              <a:ext cx="781050" cy="738188"/>
              <a:chOff x="4876800" y="2876550"/>
              <a:chExt cx="781050" cy="738188"/>
            </a:xfrm>
          </p:grpSpPr>
          <p:sp>
            <p:nvSpPr>
              <p:cNvPr id="16428" name="object 16"/>
              <p:cNvSpPr>
                <a:spLocks/>
              </p:cNvSpPr>
              <p:nvPr/>
            </p:nvSpPr>
            <p:spPr bwMode="auto">
              <a:xfrm>
                <a:off x="4883150" y="2882900"/>
                <a:ext cx="768350" cy="730250"/>
              </a:xfrm>
              <a:custGeom>
                <a:avLst/>
                <a:gdLst>
                  <a:gd name="T0" fmla="*/ 0 w 768350"/>
                  <a:gd name="T1" fmla="*/ 365125 h 730250"/>
                  <a:gd name="T2" fmla="*/ 5027 w 768350"/>
                  <a:gd name="T3" fmla="*/ 305894 h 730250"/>
                  <a:gd name="T4" fmla="*/ 19581 w 768350"/>
                  <a:gd name="T5" fmla="*/ 249708 h 730250"/>
                  <a:gd name="T6" fmla="*/ 42872 w 768350"/>
                  <a:gd name="T7" fmla="*/ 197318 h 730250"/>
                  <a:gd name="T8" fmla="*/ 74111 w 768350"/>
                  <a:gd name="T9" fmla="*/ 149476 h 730250"/>
                  <a:gd name="T10" fmla="*/ 112506 w 768350"/>
                  <a:gd name="T11" fmla="*/ 106934 h 730250"/>
                  <a:gd name="T12" fmla="*/ 157267 w 768350"/>
                  <a:gd name="T13" fmla="*/ 70441 h 730250"/>
                  <a:gd name="T14" fmla="*/ 207605 w 768350"/>
                  <a:gd name="T15" fmla="*/ 40750 h 730250"/>
                  <a:gd name="T16" fmla="*/ 262729 w 768350"/>
                  <a:gd name="T17" fmla="*/ 18612 h 730250"/>
                  <a:gd name="T18" fmla="*/ 321849 w 768350"/>
                  <a:gd name="T19" fmla="*/ 4778 h 730250"/>
                  <a:gd name="T20" fmla="*/ 384175 w 768350"/>
                  <a:gd name="T21" fmla="*/ 0 h 730250"/>
                  <a:gd name="T22" fmla="*/ 415689 w 768350"/>
                  <a:gd name="T23" fmla="*/ 1210 h 730250"/>
                  <a:gd name="T24" fmla="*/ 446500 w 768350"/>
                  <a:gd name="T25" fmla="*/ 4778 h 730250"/>
                  <a:gd name="T26" fmla="*/ 505620 w 768350"/>
                  <a:gd name="T27" fmla="*/ 18612 h 730250"/>
                  <a:gd name="T28" fmla="*/ 560744 w 768350"/>
                  <a:gd name="T29" fmla="*/ 40750 h 730250"/>
                  <a:gd name="T30" fmla="*/ 611082 w 768350"/>
                  <a:gd name="T31" fmla="*/ 70441 h 730250"/>
                  <a:gd name="T32" fmla="*/ 655843 w 768350"/>
                  <a:gd name="T33" fmla="*/ 106934 h 730250"/>
                  <a:gd name="T34" fmla="*/ 694238 w 768350"/>
                  <a:gd name="T35" fmla="*/ 149476 h 730250"/>
                  <a:gd name="T36" fmla="*/ 725477 w 768350"/>
                  <a:gd name="T37" fmla="*/ 197318 h 730250"/>
                  <a:gd name="T38" fmla="*/ 748768 w 768350"/>
                  <a:gd name="T39" fmla="*/ 249708 h 730250"/>
                  <a:gd name="T40" fmla="*/ 763322 w 768350"/>
                  <a:gd name="T41" fmla="*/ 305894 h 730250"/>
                  <a:gd name="T42" fmla="*/ 768350 w 768350"/>
                  <a:gd name="T43" fmla="*/ 365125 h 730250"/>
                  <a:gd name="T44" fmla="*/ 767076 w 768350"/>
                  <a:gd name="T45" fmla="*/ 395074 h 730250"/>
                  <a:gd name="T46" fmla="*/ 763322 w 768350"/>
                  <a:gd name="T47" fmla="*/ 424355 h 730250"/>
                  <a:gd name="T48" fmla="*/ 748768 w 768350"/>
                  <a:gd name="T49" fmla="*/ 480541 h 730250"/>
                  <a:gd name="T50" fmla="*/ 725477 w 768350"/>
                  <a:gd name="T51" fmla="*/ 532931 h 730250"/>
                  <a:gd name="T52" fmla="*/ 694238 w 768350"/>
                  <a:gd name="T53" fmla="*/ 580773 h 730250"/>
                  <a:gd name="T54" fmla="*/ 655843 w 768350"/>
                  <a:gd name="T55" fmla="*/ 623315 h 730250"/>
                  <a:gd name="T56" fmla="*/ 611082 w 768350"/>
                  <a:gd name="T57" fmla="*/ 659808 h 730250"/>
                  <a:gd name="T58" fmla="*/ 560744 w 768350"/>
                  <a:gd name="T59" fmla="*/ 689499 h 730250"/>
                  <a:gd name="T60" fmla="*/ 505620 w 768350"/>
                  <a:gd name="T61" fmla="*/ 711637 h 730250"/>
                  <a:gd name="T62" fmla="*/ 446500 w 768350"/>
                  <a:gd name="T63" fmla="*/ 725471 h 730250"/>
                  <a:gd name="T64" fmla="*/ 384175 w 768350"/>
                  <a:gd name="T65" fmla="*/ 730250 h 730250"/>
                  <a:gd name="T66" fmla="*/ 352660 w 768350"/>
                  <a:gd name="T67" fmla="*/ 729039 h 730250"/>
                  <a:gd name="T68" fmla="*/ 321849 w 768350"/>
                  <a:gd name="T69" fmla="*/ 725471 h 730250"/>
                  <a:gd name="T70" fmla="*/ 262729 w 768350"/>
                  <a:gd name="T71" fmla="*/ 711637 h 730250"/>
                  <a:gd name="T72" fmla="*/ 207605 w 768350"/>
                  <a:gd name="T73" fmla="*/ 689499 h 730250"/>
                  <a:gd name="T74" fmla="*/ 157267 w 768350"/>
                  <a:gd name="T75" fmla="*/ 659808 h 730250"/>
                  <a:gd name="T76" fmla="*/ 112506 w 768350"/>
                  <a:gd name="T77" fmla="*/ 623315 h 730250"/>
                  <a:gd name="T78" fmla="*/ 74111 w 768350"/>
                  <a:gd name="T79" fmla="*/ 580773 h 730250"/>
                  <a:gd name="T80" fmla="*/ 42872 w 768350"/>
                  <a:gd name="T81" fmla="*/ 532931 h 730250"/>
                  <a:gd name="T82" fmla="*/ 19581 w 768350"/>
                  <a:gd name="T83" fmla="*/ 480541 h 730250"/>
                  <a:gd name="T84" fmla="*/ 5027 w 768350"/>
                  <a:gd name="T85" fmla="*/ 424355 h 730250"/>
                  <a:gd name="T86" fmla="*/ 0 w 768350"/>
                  <a:gd name="T87" fmla="*/ 365125 h 73025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68350"/>
                  <a:gd name="T133" fmla="*/ 0 h 730250"/>
                  <a:gd name="T134" fmla="*/ 768350 w 768350"/>
                  <a:gd name="T135" fmla="*/ 730250 h 73025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68350" h="730250">
                    <a:moveTo>
                      <a:pt x="0" y="365125"/>
                    </a:moveTo>
                    <a:lnTo>
                      <a:pt x="5027" y="305894"/>
                    </a:lnTo>
                    <a:lnTo>
                      <a:pt x="19581" y="249708"/>
                    </a:lnTo>
                    <a:lnTo>
                      <a:pt x="42872" y="197318"/>
                    </a:lnTo>
                    <a:lnTo>
                      <a:pt x="74111" y="149476"/>
                    </a:lnTo>
                    <a:lnTo>
                      <a:pt x="112506" y="106934"/>
                    </a:lnTo>
                    <a:lnTo>
                      <a:pt x="157267" y="70441"/>
                    </a:lnTo>
                    <a:lnTo>
                      <a:pt x="207605" y="40750"/>
                    </a:lnTo>
                    <a:lnTo>
                      <a:pt x="262729" y="18612"/>
                    </a:lnTo>
                    <a:lnTo>
                      <a:pt x="321849" y="4778"/>
                    </a:lnTo>
                    <a:lnTo>
                      <a:pt x="384175" y="0"/>
                    </a:lnTo>
                    <a:lnTo>
                      <a:pt x="415689" y="1210"/>
                    </a:lnTo>
                    <a:lnTo>
                      <a:pt x="446500" y="4778"/>
                    </a:lnTo>
                    <a:lnTo>
                      <a:pt x="505620" y="18612"/>
                    </a:lnTo>
                    <a:lnTo>
                      <a:pt x="560744" y="40750"/>
                    </a:lnTo>
                    <a:lnTo>
                      <a:pt x="611082" y="70441"/>
                    </a:lnTo>
                    <a:lnTo>
                      <a:pt x="655843" y="106934"/>
                    </a:lnTo>
                    <a:lnTo>
                      <a:pt x="694238" y="149476"/>
                    </a:lnTo>
                    <a:lnTo>
                      <a:pt x="725477" y="197318"/>
                    </a:lnTo>
                    <a:lnTo>
                      <a:pt x="748768" y="249708"/>
                    </a:lnTo>
                    <a:lnTo>
                      <a:pt x="763322" y="305894"/>
                    </a:lnTo>
                    <a:lnTo>
                      <a:pt x="768350" y="365125"/>
                    </a:lnTo>
                    <a:lnTo>
                      <a:pt x="767076" y="395074"/>
                    </a:lnTo>
                    <a:lnTo>
                      <a:pt x="763322" y="424355"/>
                    </a:lnTo>
                    <a:lnTo>
                      <a:pt x="748768" y="480541"/>
                    </a:lnTo>
                    <a:lnTo>
                      <a:pt x="725477" y="532931"/>
                    </a:lnTo>
                    <a:lnTo>
                      <a:pt x="694238" y="580773"/>
                    </a:lnTo>
                    <a:lnTo>
                      <a:pt x="655843" y="623315"/>
                    </a:lnTo>
                    <a:lnTo>
                      <a:pt x="611082" y="659808"/>
                    </a:lnTo>
                    <a:lnTo>
                      <a:pt x="560744" y="689499"/>
                    </a:lnTo>
                    <a:lnTo>
                      <a:pt x="505620" y="711637"/>
                    </a:lnTo>
                    <a:lnTo>
                      <a:pt x="446500" y="725471"/>
                    </a:lnTo>
                    <a:lnTo>
                      <a:pt x="384175" y="730250"/>
                    </a:lnTo>
                    <a:lnTo>
                      <a:pt x="352660" y="729039"/>
                    </a:lnTo>
                    <a:lnTo>
                      <a:pt x="321849" y="725471"/>
                    </a:lnTo>
                    <a:lnTo>
                      <a:pt x="262729" y="711637"/>
                    </a:lnTo>
                    <a:lnTo>
                      <a:pt x="207605" y="689499"/>
                    </a:lnTo>
                    <a:lnTo>
                      <a:pt x="157267" y="659808"/>
                    </a:lnTo>
                    <a:lnTo>
                      <a:pt x="112506" y="623315"/>
                    </a:lnTo>
                    <a:lnTo>
                      <a:pt x="74111" y="580773"/>
                    </a:lnTo>
                    <a:lnTo>
                      <a:pt x="42872" y="532931"/>
                    </a:lnTo>
                    <a:lnTo>
                      <a:pt x="19581" y="480541"/>
                    </a:lnTo>
                    <a:lnTo>
                      <a:pt x="5027" y="424355"/>
                    </a:lnTo>
                    <a:lnTo>
                      <a:pt x="0" y="365125"/>
                    </a:lnTo>
                    <a:close/>
                  </a:path>
                </a:pathLst>
              </a:custGeom>
              <a:noFill/>
              <a:ln w="1270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29" name="object 17"/>
              <p:cNvSpPr>
                <a:spLocks/>
              </p:cNvSpPr>
              <p:nvPr/>
            </p:nvSpPr>
            <p:spPr bwMode="auto">
              <a:xfrm>
                <a:off x="4876800" y="3248025"/>
                <a:ext cx="781050" cy="0"/>
              </a:xfrm>
              <a:custGeom>
                <a:avLst/>
                <a:gdLst>
                  <a:gd name="T0" fmla="*/ 0 w 781050"/>
                  <a:gd name="T1" fmla="*/ 781050 w 781050"/>
                  <a:gd name="T2" fmla="*/ 0 60000 65536"/>
                  <a:gd name="T3" fmla="*/ 0 60000 65536"/>
                  <a:gd name="T4" fmla="*/ 0 w 781050"/>
                  <a:gd name="T5" fmla="*/ 781050 w 781050"/>
                </a:gdLst>
                <a:ahLst/>
                <a:cxnLst>
                  <a:cxn ang="T2">
                    <a:pos x="T0" y="0"/>
                  </a:cxn>
                  <a:cxn ang="T3">
                    <a:pos x="T1" y="0"/>
                  </a:cxn>
                </a:cxnLst>
                <a:rect l="T4" t="0" r="T5" b="0"/>
                <a:pathLst>
                  <a:path w="781050">
                    <a:moveTo>
                      <a:pt x="0" y="0"/>
                    </a:moveTo>
                    <a:lnTo>
                      <a:pt x="781050" y="0"/>
                    </a:lnTo>
                  </a:path>
                </a:pathLst>
              </a:custGeom>
              <a:noFill/>
              <a:ln w="1270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30" name="object 18"/>
              <p:cNvSpPr>
                <a:spLocks/>
              </p:cNvSpPr>
              <p:nvPr/>
            </p:nvSpPr>
            <p:spPr bwMode="auto">
              <a:xfrm>
                <a:off x="5267325" y="2876550"/>
                <a:ext cx="0" cy="738188"/>
              </a:xfrm>
              <a:custGeom>
                <a:avLst/>
                <a:gdLst>
                  <a:gd name="T0" fmla="*/ 0 h 738251"/>
                  <a:gd name="T1" fmla="*/ 737495 h 738251"/>
                  <a:gd name="T2" fmla="*/ 0 60000 65536"/>
                  <a:gd name="T3" fmla="*/ 0 60000 65536"/>
                  <a:gd name="T4" fmla="*/ 0 h 738251"/>
                  <a:gd name="T5" fmla="*/ 738251 h 738251"/>
                </a:gdLst>
                <a:ahLst/>
                <a:cxnLst>
                  <a:cxn ang="T2">
                    <a:pos x="0" y="T0"/>
                  </a:cxn>
                  <a:cxn ang="T3">
                    <a:pos x="0" y="T1"/>
                  </a:cxn>
                </a:cxnLst>
                <a:rect l="0" t="T4" r="0" b="T5"/>
                <a:pathLst>
                  <a:path h="738251">
                    <a:moveTo>
                      <a:pt x="0" y="0"/>
                    </a:moveTo>
                    <a:lnTo>
                      <a:pt x="0" y="738251"/>
                    </a:lnTo>
                  </a:path>
                </a:pathLst>
              </a:custGeom>
              <a:noFill/>
              <a:ln w="1270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31" name="object 19"/>
              <p:cNvSpPr txBox="1">
                <a:spLocks noChangeArrowheads="1"/>
              </p:cNvSpPr>
              <p:nvPr/>
            </p:nvSpPr>
            <p:spPr bwMode="auto">
              <a:xfrm>
                <a:off x="5057775" y="2970213"/>
                <a:ext cx="482600" cy="2841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marL="12700">
                  <a:tabLst>
                    <a:tab pos="314325" algn="l"/>
                  </a:tabLst>
                  <a:defRPr sz="2400">
                    <a:solidFill>
                      <a:schemeClr val="tx1"/>
                    </a:solidFill>
                    <a:latin typeface="Arial" charset="0"/>
                    <a:ea typeface="MS PGothic" charset="0"/>
                    <a:cs typeface="MS PGothic" charset="0"/>
                  </a:defRPr>
                </a:lvl1pPr>
                <a:lvl2pPr marL="742950" indent="-285750">
                  <a:tabLst>
                    <a:tab pos="314325" algn="l"/>
                  </a:tabLst>
                  <a:defRPr sz="2400">
                    <a:solidFill>
                      <a:schemeClr val="tx1"/>
                    </a:solidFill>
                    <a:latin typeface="Arial" charset="0"/>
                    <a:ea typeface="MS PGothic" charset="0"/>
                    <a:cs typeface="MS PGothic" charset="0"/>
                  </a:defRPr>
                </a:lvl2pPr>
                <a:lvl3pPr marL="1143000" indent="-228600">
                  <a:tabLst>
                    <a:tab pos="314325" algn="l"/>
                  </a:tabLst>
                  <a:defRPr sz="2400">
                    <a:solidFill>
                      <a:schemeClr val="tx1"/>
                    </a:solidFill>
                    <a:latin typeface="Arial" charset="0"/>
                    <a:ea typeface="MS PGothic" charset="0"/>
                    <a:cs typeface="MS PGothic" charset="0"/>
                  </a:defRPr>
                </a:lvl3pPr>
                <a:lvl4pPr marL="1600200" indent="-228600">
                  <a:tabLst>
                    <a:tab pos="314325" algn="l"/>
                  </a:tabLst>
                  <a:defRPr sz="2400">
                    <a:solidFill>
                      <a:schemeClr val="tx1"/>
                    </a:solidFill>
                    <a:latin typeface="Arial" charset="0"/>
                    <a:ea typeface="MS PGothic" charset="0"/>
                    <a:cs typeface="MS PGothic" charset="0"/>
                  </a:defRPr>
                </a:lvl4pPr>
                <a:lvl5pPr marL="2057400" indent="-228600">
                  <a:tabLst>
                    <a:tab pos="314325" algn="l"/>
                  </a:tabLst>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9pPr>
              </a:lstStyle>
              <a:p>
                <a:pPr eaLnBrk="1" hangingPunct="1"/>
                <a:r>
                  <a:rPr lang="en-US" sz="1800" b="1" dirty="0">
                    <a:cs typeface="Arial" charset="0"/>
                  </a:rPr>
                  <a:t>A	P</a:t>
                </a:r>
                <a:endParaRPr lang="en-US" sz="1800" dirty="0">
                  <a:cs typeface="Arial" charset="0"/>
                </a:endParaRPr>
              </a:p>
            </p:txBody>
          </p:sp>
          <p:sp>
            <p:nvSpPr>
              <p:cNvPr id="16432" name="object 20"/>
              <p:cNvSpPr txBox="1">
                <a:spLocks noChangeArrowheads="1"/>
              </p:cNvSpPr>
              <p:nvPr/>
            </p:nvSpPr>
            <p:spPr bwMode="auto">
              <a:xfrm>
                <a:off x="5057775" y="3281363"/>
                <a:ext cx="495300" cy="2841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marL="12700">
                  <a:tabLst>
                    <a:tab pos="314325" algn="l"/>
                  </a:tabLst>
                  <a:defRPr sz="2400">
                    <a:solidFill>
                      <a:schemeClr val="tx1"/>
                    </a:solidFill>
                    <a:latin typeface="Arial" charset="0"/>
                    <a:ea typeface="MS PGothic" charset="0"/>
                    <a:cs typeface="MS PGothic" charset="0"/>
                  </a:defRPr>
                </a:lvl1pPr>
                <a:lvl2pPr marL="742950" indent="-285750">
                  <a:tabLst>
                    <a:tab pos="314325" algn="l"/>
                  </a:tabLst>
                  <a:defRPr sz="2400">
                    <a:solidFill>
                      <a:schemeClr val="tx1"/>
                    </a:solidFill>
                    <a:latin typeface="Arial" charset="0"/>
                    <a:ea typeface="MS PGothic" charset="0"/>
                    <a:cs typeface="MS PGothic" charset="0"/>
                  </a:defRPr>
                </a:lvl2pPr>
                <a:lvl3pPr marL="1143000" indent="-228600">
                  <a:tabLst>
                    <a:tab pos="314325" algn="l"/>
                  </a:tabLst>
                  <a:defRPr sz="2400">
                    <a:solidFill>
                      <a:schemeClr val="tx1"/>
                    </a:solidFill>
                    <a:latin typeface="Arial" charset="0"/>
                    <a:ea typeface="MS PGothic" charset="0"/>
                    <a:cs typeface="MS PGothic" charset="0"/>
                  </a:defRPr>
                </a:lvl3pPr>
                <a:lvl4pPr marL="1600200" indent="-228600">
                  <a:tabLst>
                    <a:tab pos="314325" algn="l"/>
                  </a:tabLst>
                  <a:defRPr sz="2400">
                    <a:solidFill>
                      <a:schemeClr val="tx1"/>
                    </a:solidFill>
                    <a:latin typeface="Arial" charset="0"/>
                    <a:ea typeface="MS PGothic" charset="0"/>
                    <a:cs typeface="MS PGothic" charset="0"/>
                  </a:defRPr>
                </a:lvl4pPr>
                <a:lvl5pPr marL="2057400" indent="-228600">
                  <a:tabLst>
                    <a:tab pos="314325" algn="l"/>
                  </a:tabLst>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9pPr>
              </a:lstStyle>
              <a:p>
                <a:pPr eaLnBrk="1" hangingPunct="1"/>
                <a:r>
                  <a:rPr lang="en-US" sz="1800" b="1">
                    <a:cs typeface="Arial" charset="0"/>
                  </a:rPr>
                  <a:t>S	D</a:t>
                </a:r>
                <a:endParaRPr lang="en-US" sz="1800">
                  <a:cs typeface="Arial" charset="0"/>
                </a:endParaRPr>
              </a:p>
            </p:txBody>
          </p:sp>
        </p:grpSp>
        <p:sp>
          <p:nvSpPr>
            <p:cNvPr id="16401" name="object 21"/>
            <p:cNvSpPr>
              <a:spLocks/>
            </p:cNvSpPr>
            <p:nvPr/>
          </p:nvSpPr>
          <p:spPr bwMode="auto">
            <a:xfrm>
              <a:off x="4003675" y="3414713"/>
              <a:ext cx="728663" cy="703262"/>
            </a:xfrm>
            <a:custGeom>
              <a:avLst/>
              <a:gdLst>
                <a:gd name="T0" fmla="*/ 9779 w 730145"/>
                <a:gd name="T1" fmla="*/ 267622 h 702127"/>
                <a:gd name="T2" fmla="*/ 27712 w 730145"/>
                <a:gd name="T3" fmla="*/ 212635 h 702127"/>
                <a:gd name="T4" fmla="*/ 53560 w 730145"/>
                <a:gd name="T5" fmla="*/ 162772 h 702127"/>
                <a:gd name="T6" fmla="*/ 86432 w 730145"/>
                <a:gd name="T7" fmla="*/ 118563 h 702127"/>
                <a:gd name="T8" fmla="*/ 125450 w 730145"/>
                <a:gd name="T9" fmla="*/ 80536 h 702127"/>
                <a:gd name="T10" fmla="*/ 169724 w 730145"/>
                <a:gd name="T11" fmla="*/ 49212 h 702127"/>
                <a:gd name="T12" fmla="*/ 218371 w 730145"/>
                <a:gd name="T13" fmla="*/ 25121 h 702127"/>
                <a:gd name="T14" fmla="*/ 270506 w 730145"/>
                <a:gd name="T15" fmla="*/ 8792 h 702127"/>
                <a:gd name="T16" fmla="*/ 325243 w 730145"/>
                <a:gd name="T17" fmla="*/ 747 h 702127"/>
                <a:gd name="T18" fmla="*/ 353311 w 730145"/>
                <a:gd name="T19" fmla="*/ 0 h 702127"/>
                <a:gd name="T20" fmla="*/ 381698 w 730145"/>
                <a:gd name="T21" fmla="*/ 1514 h 702127"/>
                <a:gd name="T22" fmla="*/ 410293 w 730145"/>
                <a:gd name="T23" fmla="*/ 5378 h 702127"/>
                <a:gd name="T24" fmla="*/ 438986 w 730145"/>
                <a:gd name="T25" fmla="*/ 11631 h 702127"/>
                <a:gd name="T26" fmla="*/ 467127 w 730145"/>
                <a:gd name="T27" fmla="*/ 20178 h 702127"/>
                <a:gd name="T28" fmla="*/ 494108 w 730145"/>
                <a:gd name="T29" fmla="*/ 30801 h 702127"/>
                <a:gd name="T30" fmla="*/ 544290 w 730145"/>
                <a:gd name="T31" fmla="*/ 57808 h 702127"/>
                <a:gd name="T32" fmla="*/ 588990 w 730145"/>
                <a:gd name="T33" fmla="*/ 91750 h 702127"/>
                <a:gd name="T34" fmla="*/ 627665 w 730145"/>
                <a:gd name="T35" fmla="*/ 131733 h 702127"/>
                <a:gd name="T36" fmla="*/ 659771 w 730145"/>
                <a:gd name="T37" fmla="*/ 176853 h 702127"/>
                <a:gd name="T38" fmla="*/ 684763 w 730145"/>
                <a:gd name="T39" fmla="*/ 226216 h 702127"/>
                <a:gd name="T40" fmla="*/ 702100 w 730145"/>
                <a:gd name="T41" fmla="*/ 278922 h 702127"/>
                <a:gd name="T42" fmla="*/ 711238 w 730145"/>
                <a:gd name="T43" fmla="*/ 334075 h 702127"/>
                <a:gd name="T44" fmla="*/ 712559 w 730145"/>
                <a:gd name="T45" fmla="*/ 362287 h 702127"/>
                <a:gd name="T46" fmla="*/ 711629 w 730145"/>
                <a:gd name="T47" fmla="*/ 390780 h 702127"/>
                <a:gd name="T48" fmla="*/ 708376 w 730145"/>
                <a:gd name="T49" fmla="*/ 419425 h 702127"/>
                <a:gd name="T50" fmla="*/ 702730 w 730145"/>
                <a:gd name="T51" fmla="*/ 448125 h 702127"/>
                <a:gd name="T52" fmla="*/ 694811 w 730145"/>
                <a:gd name="T53" fmla="*/ 476227 h 702127"/>
                <a:gd name="T54" fmla="*/ 684802 w 730145"/>
                <a:gd name="T55" fmla="*/ 503116 h 702127"/>
                <a:gd name="T56" fmla="*/ 658964 w 730145"/>
                <a:gd name="T57" fmla="*/ 552987 h 702127"/>
                <a:gd name="T58" fmla="*/ 626104 w 730145"/>
                <a:gd name="T59" fmla="*/ 597211 h 702127"/>
                <a:gd name="T60" fmla="*/ 587103 w 730145"/>
                <a:gd name="T61" fmla="*/ 635257 h 702127"/>
                <a:gd name="T62" fmla="*/ 542848 w 730145"/>
                <a:gd name="T63" fmla="*/ 666600 h 702127"/>
                <a:gd name="T64" fmla="*/ 494220 w 730145"/>
                <a:gd name="T65" fmla="*/ 690709 h 702127"/>
                <a:gd name="T66" fmla="*/ 442102 w 730145"/>
                <a:gd name="T67" fmla="*/ 707055 h 702127"/>
                <a:gd name="T68" fmla="*/ 387379 w 730145"/>
                <a:gd name="T69" fmla="*/ 715114 h 702127"/>
                <a:gd name="T70" fmla="*/ 359316 w 730145"/>
                <a:gd name="T71" fmla="*/ 715869 h 702127"/>
                <a:gd name="T72" fmla="*/ 330934 w 730145"/>
                <a:gd name="T73" fmla="*/ 714353 h 702127"/>
                <a:gd name="T74" fmla="*/ 302340 w 730145"/>
                <a:gd name="T75" fmla="*/ 710501 h 702127"/>
                <a:gd name="T76" fmla="*/ 273647 w 730145"/>
                <a:gd name="T77" fmla="*/ 704248 h 702127"/>
                <a:gd name="T78" fmla="*/ 245506 w 730145"/>
                <a:gd name="T79" fmla="*/ 695696 h 702127"/>
                <a:gd name="T80" fmla="*/ 218527 w 730145"/>
                <a:gd name="T81" fmla="*/ 685072 h 702127"/>
                <a:gd name="T82" fmla="*/ 168344 w 730145"/>
                <a:gd name="T83" fmla="*/ 658054 h 702127"/>
                <a:gd name="T84" fmla="*/ 123640 w 730145"/>
                <a:gd name="T85" fmla="*/ 624098 h 702127"/>
                <a:gd name="T86" fmla="*/ 84960 w 730145"/>
                <a:gd name="T87" fmla="*/ 584101 h 702127"/>
                <a:gd name="T88" fmla="*/ 52848 w 730145"/>
                <a:gd name="T89" fmla="*/ 538960 h 702127"/>
                <a:gd name="T90" fmla="*/ 27843 w 730145"/>
                <a:gd name="T91" fmla="*/ 489576 h 702127"/>
                <a:gd name="T92" fmla="*/ 10491 w 730145"/>
                <a:gd name="T93" fmla="*/ 436853 h 702127"/>
                <a:gd name="T94" fmla="*/ 1332 w 730145"/>
                <a:gd name="T95" fmla="*/ 381685 h 702127"/>
                <a:gd name="T96" fmla="*/ 0 w 730145"/>
                <a:gd name="T97" fmla="*/ 353467 h 702127"/>
                <a:gd name="T98" fmla="*/ 915 w 730145"/>
                <a:gd name="T99" fmla="*/ 324975 h 702127"/>
                <a:gd name="T100" fmla="*/ 4152 w 730145"/>
                <a:gd name="T101" fmla="*/ 296323 h 702127"/>
                <a:gd name="T102" fmla="*/ 9779 w 730145"/>
                <a:gd name="T103" fmla="*/ 267622 h 70212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730145"/>
                <a:gd name="T157" fmla="*/ 0 h 702127"/>
                <a:gd name="T158" fmla="*/ 730145 w 730145"/>
                <a:gd name="T159" fmla="*/ 702127 h 70212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730145" h="702127">
                  <a:moveTo>
                    <a:pt x="10019" y="262485"/>
                  </a:moveTo>
                  <a:lnTo>
                    <a:pt x="28396" y="208553"/>
                  </a:lnTo>
                  <a:lnTo>
                    <a:pt x="54881" y="159648"/>
                  </a:lnTo>
                  <a:lnTo>
                    <a:pt x="88566" y="116288"/>
                  </a:lnTo>
                  <a:lnTo>
                    <a:pt x="128546" y="78989"/>
                  </a:lnTo>
                  <a:lnTo>
                    <a:pt x="173913" y="48268"/>
                  </a:lnTo>
                  <a:lnTo>
                    <a:pt x="223760" y="24640"/>
                  </a:lnTo>
                  <a:lnTo>
                    <a:pt x="277182" y="8624"/>
                  </a:lnTo>
                  <a:lnTo>
                    <a:pt x="333270" y="735"/>
                  </a:lnTo>
                  <a:lnTo>
                    <a:pt x="362031" y="0"/>
                  </a:lnTo>
                  <a:lnTo>
                    <a:pt x="391118" y="1490"/>
                  </a:lnTo>
                  <a:lnTo>
                    <a:pt x="420419" y="5270"/>
                  </a:lnTo>
                  <a:lnTo>
                    <a:pt x="449820" y="11406"/>
                  </a:lnTo>
                  <a:lnTo>
                    <a:pt x="478659" y="19792"/>
                  </a:lnTo>
                  <a:lnTo>
                    <a:pt x="506302" y="30210"/>
                  </a:lnTo>
                  <a:lnTo>
                    <a:pt x="557724" y="56698"/>
                  </a:lnTo>
                  <a:lnTo>
                    <a:pt x="603528" y="89989"/>
                  </a:lnTo>
                  <a:lnTo>
                    <a:pt x="643157" y="129203"/>
                  </a:lnTo>
                  <a:lnTo>
                    <a:pt x="676055" y="173458"/>
                  </a:lnTo>
                  <a:lnTo>
                    <a:pt x="701664" y="221873"/>
                  </a:lnTo>
                  <a:lnTo>
                    <a:pt x="719428" y="273568"/>
                  </a:lnTo>
                  <a:lnTo>
                    <a:pt x="728790" y="327662"/>
                  </a:lnTo>
                  <a:lnTo>
                    <a:pt x="730145" y="355333"/>
                  </a:lnTo>
                  <a:lnTo>
                    <a:pt x="729191" y="383274"/>
                  </a:lnTo>
                  <a:lnTo>
                    <a:pt x="725858" y="411374"/>
                  </a:lnTo>
                  <a:lnTo>
                    <a:pt x="720076" y="439523"/>
                  </a:lnTo>
                  <a:lnTo>
                    <a:pt x="711959" y="467086"/>
                  </a:lnTo>
                  <a:lnTo>
                    <a:pt x="701703" y="493458"/>
                  </a:lnTo>
                  <a:lnTo>
                    <a:pt x="675228" y="542372"/>
                  </a:lnTo>
                  <a:lnTo>
                    <a:pt x="641557" y="585747"/>
                  </a:lnTo>
                  <a:lnTo>
                    <a:pt x="601594" y="623063"/>
                  </a:lnTo>
                  <a:lnTo>
                    <a:pt x="556246" y="653804"/>
                  </a:lnTo>
                  <a:lnTo>
                    <a:pt x="506418" y="677450"/>
                  </a:lnTo>
                  <a:lnTo>
                    <a:pt x="453014" y="693483"/>
                  </a:lnTo>
                  <a:lnTo>
                    <a:pt x="396940" y="701387"/>
                  </a:lnTo>
                  <a:lnTo>
                    <a:pt x="368184" y="702127"/>
                  </a:lnTo>
                  <a:lnTo>
                    <a:pt x="339101" y="700641"/>
                  </a:lnTo>
                  <a:lnTo>
                    <a:pt x="309802" y="696863"/>
                  </a:lnTo>
                  <a:lnTo>
                    <a:pt x="280402" y="690729"/>
                  </a:lnTo>
                  <a:lnTo>
                    <a:pt x="251564" y="682341"/>
                  </a:lnTo>
                  <a:lnTo>
                    <a:pt x="223920" y="671921"/>
                  </a:lnTo>
                  <a:lnTo>
                    <a:pt x="172498" y="645423"/>
                  </a:lnTo>
                  <a:lnTo>
                    <a:pt x="126692" y="612118"/>
                  </a:lnTo>
                  <a:lnTo>
                    <a:pt x="87058" y="572887"/>
                  </a:lnTo>
                  <a:lnTo>
                    <a:pt x="54152" y="528613"/>
                  </a:lnTo>
                  <a:lnTo>
                    <a:pt x="28531" y="480179"/>
                  </a:lnTo>
                  <a:lnTo>
                    <a:pt x="10751" y="428467"/>
                  </a:lnTo>
                  <a:lnTo>
                    <a:pt x="1368" y="374359"/>
                  </a:lnTo>
                  <a:lnTo>
                    <a:pt x="0" y="346682"/>
                  </a:lnTo>
                  <a:lnTo>
                    <a:pt x="939" y="318737"/>
                  </a:lnTo>
                  <a:lnTo>
                    <a:pt x="4256" y="290635"/>
                  </a:lnTo>
                  <a:lnTo>
                    <a:pt x="10019" y="262485"/>
                  </a:lnTo>
                  <a:close/>
                </a:path>
              </a:pathLst>
            </a:custGeom>
            <a:noFill/>
            <a:ln w="1270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02" name="object 22"/>
            <p:cNvSpPr>
              <a:spLocks/>
            </p:cNvSpPr>
            <p:nvPr/>
          </p:nvSpPr>
          <p:spPr bwMode="auto">
            <a:xfrm>
              <a:off x="4006850" y="3679825"/>
              <a:ext cx="722313" cy="173038"/>
            </a:xfrm>
            <a:custGeom>
              <a:avLst/>
              <a:gdLst>
                <a:gd name="T0" fmla="*/ 0 w 722249"/>
                <a:gd name="T1" fmla="*/ 0 h 173100"/>
                <a:gd name="T2" fmla="*/ 723017 w 722249"/>
                <a:gd name="T3" fmla="*/ 172356 h 173100"/>
                <a:gd name="T4" fmla="*/ 0 60000 65536"/>
                <a:gd name="T5" fmla="*/ 0 60000 65536"/>
                <a:gd name="T6" fmla="*/ 0 w 722249"/>
                <a:gd name="T7" fmla="*/ 0 h 173100"/>
                <a:gd name="T8" fmla="*/ 722249 w 722249"/>
                <a:gd name="T9" fmla="*/ 173100 h 173100"/>
              </a:gdLst>
              <a:ahLst/>
              <a:cxnLst>
                <a:cxn ang="T4">
                  <a:pos x="T0" y="T1"/>
                </a:cxn>
                <a:cxn ang="T5">
                  <a:pos x="T2" y="T3"/>
                </a:cxn>
              </a:cxnLst>
              <a:rect l="T6" t="T7" r="T8" b="T9"/>
              <a:pathLst>
                <a:path w="722249" h="173100">
                  <a:moveTo>
                    <a:pt x="0" y="0"/>
                  </a:moveTo>
                  <a:lnTo>
                    <a:pt x="722249" y="173100"/>
                  </a:lnTo>
                </a:path>
              </a:pathLst>
            </a:custGeom>
            <a:noFill/>
            <a:ln w="1270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03" name="object 23"/>
            <p:cNvSpPr>
              <a:spLocks/>
            </p:cNvSpPr>
            <p:nvPr/>
          </p:nvSpPr>
          <p:spPr bwMode="auto">
            <a:xfrm>
              <a:off x="4278313" y="3419475"/>
              <a:ext cx="179387" cy="690563"/>
            </a:xfrm>
            <a:custGeom>
              <a:avLst/>
              <a:gdLst>
                <a:gd name="T0" fmla="*/ 180080 w 179324"/>
                <a:gd name="T1" fmla="*/ 0 h 690499"/>
                <a:gd name="T2" fmla="*/ 0 w 179324"/>
                <a:gd name="T3" fmla="*/ 691267 h 690499"/>
                <a:gd name="T4" fmla="*/ 0 60000 65536"/>
                <a:gd name="T5" fmla="*/ 0 60000 65536"/>
                <a:gd name="T6" fmla="*/ 0 w 179324"/>
                <a:gd name="T7" fmla="*/ 0 h 690499"/>
                <a:gd name="T8" fmla="*/ 179324 w 179324"/>
                <a:gd name="T9" fmla="*/ 690499 h 690499"/>
              </a:gdLst>
              <a:ahLst/>
              <a:cxnLst>
                <a:cxn ang="T4">
                  <a:pos x="T0" y="T1"/>
                </a:cxn>
                <a:cxn ang="T5">
                  <a:pos x="T2" y="T3"/>
                </a:cxn>
              </a:cxnLst>
              <a:rect l="T6" t="T7" r="T8" b="T9"/>
              <a:pathLst>
                <a:path w="179324" h="690499">
                  <a:moveTo>
                    <a:pt x="179324" y="0"/>
                  </a:moveTo>
                  <a:lnTo>
                    <a:pt x="0" y="690499"/>
                  </a:lnTo>
                </a:path>
              </a:pathLst>
            </a:custGeom>
            <a:noFill/>
            <a:ln w="1270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04" name="object 24"/>
            <p:cNvSpPr>
              <a:spLocks/>
            </p:cNvSpPr>
            <p:nvPr/>
          </p:nvSpPr>
          <p:spPr bwMode="auto">
            <a:xfrm>
              <a:off x="4219575" y="3530600"/>
              <a:ext cx="157163" cy="177800"/>
            </a:xfrm>
            <a:custGeom>
              <a:avLst/>
              <a:gdLst>
                <a:gd name="T0" fmla="*/ 42532 w 156238"/>
                <a:gd name="T1" fmla="*/ 0 h 177390"/>
                <a:gd name="T2" fmla="*/ 0 w 156238"/>
                <a:gd name="T3" fmla="*/ 163209 h 177390"/>
                <a:gd name="T4" fmla="*/ 72023 w 156238"/>
                <a:gd name="T5" fmla="*/ 180323 h 177390"/>
                <a:gd name="T6" fmla="*/ 85625 w 156238"/>
                <a:gd name="T7" fmla="*/ 182252 h 177390"/>
                <a:gd name="T8" fmla="*/ 98324 w 156238"/>
                <a:gd name="T9" fmla="*/ 182376 h 177390"/>
                <a:gd name="T10" fmla="*/ 112238 w 156238"/>
                <a:gd name="T11" fmla="*/ 179888 h 177390"/>
                <a:gd name="T12" fmla="*/ 124263 w 156238"/>
                <a:gd name="T13" fmla="*/ 174879 h 177390"/>
                <a:gd name="T14" fmla="*/ 133550 w 156238"/>
                <a:gd name="T15" fmla="*/ 168418 h 177390"/>
                <a:gd name="T16" fmla="*/ 142699 w 156238"/>
                <a:gd name="T17" fmla="*/ 159138 h 177390"/>
                <a:gd name="T18" fmla="*/ 146830 w 156238"/>
                <a:gd name="T19" fmla="*/ 153547 h 177390"/>
                <a:gd name="T20" fmla="*/ 83974 w 156238"/>
                <a:gd name="T21" fmla="*/ 153547 h 177390"/>
                <a:gd name="T22" fmla="*/ 76886 w 156238"/>
                <a:gd name="T23" fmla="*/ 152373 h 177390"/>
                <a:gd name="T24" fmla="*/ 67208 w 156238"/>
                <a:gd name="T25" fmla="*/ 150152 h 177390"/>
                <a:gd name="T26" fmla="*/ 41578 w 156238"/>
                <a:gd name="T27" fmla="*/ 144017 h 177390"/>
                <a:gd name="T28" fmla="*/ 69660 w 156238"/>
                <a:gd name="T29" fmla="*/ 35775 h 177390"/>
                <a:gd name="T30" fmla="*/ 149401 w 156238"/>
                <a:gd name="T31" fmla="*/ 35775 h 177390"/>
                <a:gd name="T32" fmla="*/ 145729 w 156238"/>
                <a:gd name="T33" fmla="*/ 32138 h 177390"/>
                <a:gd name="T34" fmla="*/ 132697 w 156238"/>
                <a:gd name="T35" fmla="*/ 23727 h 177390"/>
                <a:gd name="T36" fmla="*/ 120827 w 156238"/>
                <a:gd name="T37" fmla="*/ 19268 h 177390"/>
                <a:gd name="T38" fmla="*/ 105378 w 156238"/>
                <a:gd name="T39" fmla="*/ 15015 h 177390"/>
                <a:gd name="T40" fmla="*/ 42532 w 156238"/>
                <a:gd name="T41" fmla="*/ 0 h 177390"/>
                <a:gd name="T42" fmla="*/ 149401 w 156238"/>
                <a:gd name="T43" fmla="*/ 35775 h 177390"/>
                <a:gd name="T44" fmla="*/ 69660 w 156238"/>
                <a:gd name="T45" fmla="*/ 35775 h 177390"/>
                <a:gd name="T46" fmla="*/ 87810 w 156238"/>
                <a:gd name="T47" fmla="*/ 40176 h 177390"/>
                <a:gd name="T48" fmla="*/ 103549 w 156238"/>
                <a:gd name="T49" fmla="*/ 44376 h 177390"/>
                <a:gd name="T50" fmla="*/ 113010 w 156238"/>
                <a:gd name="T51" fmla="*/ 47787 h 177390"/>
                <a:gd name="T52" fmla="*/ 119146 w 156238"/>
                <a:gd name="T53" fmla="*/ 50659 h 177390"/>
                <a:gd name="T54" fmla="*/ 123781 w 156238"/>
                <a:gd name="T55" fmla="*/ 54578 h 177390"/>
                <a:gd name="T56" fmla="*/ 126917 w 156238"/>
                <a:gd name="T57" fmla="*/ 59278 h 177390"/>
                <a:gd name="T58" fmla="*/ 130188 w 156238"/>
                <a:gd name="T59" fmla="*/ 64107 h 177390"/>
                <a:gd name="T60" fmla="*/ 131961 w 156238"/>
                <a:gd name="T61" fmla="*/ 70115 h 177390"/>
                <a:gd name="T62" fmla="*/ 132613 w 156238"/>
                <a:gd name="T63" fmla="*/ 84363 h 177390"/>
                <a:gd name="T64" fmla="*/ 130918 w 156238"/>
                <a:gd name="T65" fmla="*/ 96315 h 177390"/>
                <a:gd name="T66" fmla="*/ 117237 w 156238"/>
                <a:gd name="T67" fmla="*/ 136443 h 177390"/>
                <a:gd name="T68" fmla="*/ 94334 w 156238"/>
                <a:gd name="T69" fmla="*/ 153547 h 177390"/>
                <a:gd name="T70" fmla="*/ 146830 w 156238"/>
                <a:gd name="T71" fmla="*/ 153547 h 177390"/>
                <a:gd name="T72" fmla="*/ 166092 w 156238"/>
                <a:gd name="T73" fmla="*/ 106599 h 177390"/>
                <a:gd name="T74" fmla="*/ 167706 w 156238"/>
                <a:gd name="T75" fmla="*/ 81903 h 177390"/>
                <a:gd name="T76" fmla="*/ 166372 w 156238"/>
                <a:gd name="T77" fmla="*/ 66561 h 177390"/>
                <a:gd name="T78" fmla="*/ 162161 w 156238"/>
                <a:gd name="T79" fmla="*/ 54754 h 177390"/>
                <a:gd name="T80" fmla="*/ 154678 w 156238"/>
                <a:gd name="T81" fmla="*/ 41001 h 177390"/>
                <a:gd name="T82" fmla="*/ 149401 w 156238"/>
                <a:gd name="T83" fmla="*/ 35775 h 17739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6238"/>
                <a:gd name="T127" fmla="*/ 0 h 177390"/>
                <a:gd name="T128" fmla="*/ 156238 w 156238"/>
                <a:gd name="T129" fmla="*/ 177390 h 17739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6238" h="177390">
                  <a:moveTo>
                    <a:pt x="39624" y="0"/>
                  </a:moveTo>
                  <a:lnTo>
                    <a:pt x="0" y="158750"/>
                  </a:lnTo>
                  <a:lnTo>
                    <a:pt x="67098" y="175397"/>
                  </a:lnTo>
                  <a:lnTo>
                    <a:pt x="79770" y="177273"/>
                  </a:lnTo>
                  <a:lnTo>
                    <a:pt x="91599" y="177390"/>
                  </a:lnTo>
                  <a:lnTo>
                    <a:pt x="104562" y="174974"/>
                  </a:lnTo>
                  <a:lnTo>
                    <a:pt x="115765" y="170101"/>
                  </a:lnTo>
                  <a:lnTo>
                    <a:pt x="124417" y="163816"/>
                  </a:lnTo>
                  <a:lnTo>
                    <a:pt x="132941" y="154790"/>
                  </a:lnTo>
                  <a:lnTo>
                    <a:pt x="136790" y="149352"/>
                  </a:lnTo>
                  <a:lnTo>
                    <a:pt x="78232" y="149352"/>
                  </a:lnTo>
                  <a:lnTo>
                    <a:pt x="71627" y="148209"/>
                  </a:lnTo>
                  <a:lnTo>
                    <a:pt x="62611" y="146050"/>
                  </a:lnTo>
                  <a:lnTo>
                    <a:pt x="38735" y="140081"/>
                  </a:lnTo>
                  <a:lnTo>
                    <a:pt x="64897" y="34798"/>
                  </a:lnTo>
                  <a:lnTo>
                    <a:pt x="139183" y="34798"/>
                  </a:lnTo>
                  <a:lnTo>
                    <a:pt x="135761" y="31260"/>
                  </a:lnTo>
                  <a:lnTo>
                    <a:pt x="123623" y="23079"/>
                  </a:lnTo>
                  <a:lnTo>
                    <a:pt x="112566" y="18742"/>
                  </a:lnTo>
                  <a:lnTo>
                    <a:pt x="98171" y="14605"/>
                  </a:lnTo>
                  <a:lnTo>
                    <a:pt x="39624" y="0"/>
                  </a:lnTo>
                  <a:close/>
                </a:path>
                <a:path w="156238" h="177390">
                  <a:moveTo>
                    <a:pt x="139183" y="34798"/>
                  </a:moveTo>
                  <a:lnTo>
                    <a:pt x="64897" y="34798"/>
                  </a:lnTo>
                  <a:lnTo>
                    <a:pt x="81804" y="39078"/>
                  </a:lnTo>
                  <a:lnTo>
                    <a:pt x="96468" y="43164"/>
                  </a:lnTo>
                  <a:lnTo>
                    <a:pt x="105283" y="46482"/>
                  </a:lnTo>
                  <a:lnTo>
                    <a:pt x="110998" y="49275"/>
                  </a:lnTo>
                  <a:lnTo>
                    <a:pt x="115315" y="53086"/>
                  </a:lnTo>
                  <a:lnTo>
                    <a:pt x="118237" y="57658"/>
                  </a:lnTo>
                  <a:lnTo>
                    <a:pt x="121285" y="62357"/>
                  </a:lnTo>
                  <a:lnTo>
                    <a:pt x="122936" y="68199"/>
                  </a:lnTo>
                  <a:lnTo>
                    <a:pt x="123544" y="82057"/>
                  </a:lnTo>
                  <a:lnTo>
                    <a:pt x="121965" y="93681"/>
                  </a:lnTo>
                  <a:lnTo>
                    <a:pt x="109220" y="132715"/>
                  </a:lnTo>
                  <a:lnTo>
                    <a:pt x="87884" y="149352"/>
                  </a:lnTo>
                  <a:lnTo>
                    <a:pt x="136790" y="149352"/>
                  </a:lnTo>
                  <a:lnTo>
                    <a:pt x="154733" y="103686"/>
                  </a:lnTo>
                  <a:lnTo>
                    <a:pt x="156238" y="79665"/>
                  </a:lnTo>
                  <a:lnTo>
                    <a:pt x="154994" y="64743"/>
                  </a:lnTo>
                  <a:lnTo>
                    <a:pt x="151072" y="53258"/>
                  </a:lnTo>
                  <a:lnTo>
                    <a:pt x="144101" y="39881"/>
                  </a:lnTo>
                  <a:lnTo>
                    <a:pt x="139183" y="3479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lstStyle/>
            <a:p>
              <a:endParaRPr lang="en-US"/>
            </a:p>
          </p:txBody>
        </p:sp>
        <p:sp>
          <p:nvSpPr>
            <p:cNvPr id="16405" name="object 25"/>
            <p:cNvSpPr>
              <a:spLocks/>
            </p:cNvSpPr>
            <p:nvPr/>
          </p:nvSpPr>
          <p:spPr bwMode="auto">
            <a:xfrm>
              <a:off x="4506913" y="3603625"/>
              <a:ext cx="141287" cy="169863"/>
            </a:xfrm>
            <a:custGeom>
              <a:avLst/>
              <a:gdLst>
                <a:gd name="T0" fmla="*/ 658 w 141779"/>
                <a:gd name="T1" fmla="*/ 92766 h 170508"/>
                <a:gd name="T2" fmla="*/ 1515 w 141779"/>
                <a:gd name="T3" fmla="*/ 116898 h 170508"/>
                <a:gd name="T4" fmla="*/ 67239 w 141779"/>
                <a:gd name="T5" fmla="*/ 162927 h 170508"/>
                <a:gd name="T6" fmla="*/ 114011 w 141779"/>
                <a:gd name="T7" fmla="*/ 146541 h 170508"/>
                <a:gd name="T8" fmla="*/ 70008 w 141779"/>
                <a:gd name="T9" fmla="*/ 136039 h 170508"/>
                <a:gd name="T10" fmla="*/ 44741 w 141779"/>
                <a:gd name="T11" fmla="*/ 129147 h 170508"/>
                <a:gd name="T12" fmla="*/ 32040 w 141779"/>
                <a:gd name="T13" fmla="*/ 110425 h 170508"/>
                <a:gd name="T14" fmla="*/ 698 w 141779"/>
                <a:gd name="T15" fmla="*/ 92463 h 170508"/>
                <a:gd name="T16" fmla="*/ 25763 w 141779"/>
                <a:gd name="T17" fmla="*/ 21677 h 170508"/>
                <a:gd name="T18" fmla="*/ 23792 w 141779"/>
                <a:gd name="T19" fmla="*/ 56253 h 170508"/>
                <a:gd name="T20" fmla="*/ 74808 w 141779"/>
                <a:gd name="T21" fmla="*/ 97300 h 170508"/>
                <a:gd name="T22" fmla="*/ 86937 w 141779"/>
                <a:gd name="T23" fmla="*/ 104841 h 170508"/>
                <a:gd name="T24" fmla="*/ 93028 w 141779"/>
                <a:gd name="T25" fmla="*/ 113942 h 170508"/>
                <a:gd name="T26" fmla="*/ 92419 w 141779"/>
                <a:gd name="T27" fmla="*/ 120860 h 170508"/>
                <a:gd name="T28" fmla="*/ 87303 w 141779"/>
                <a:gd name="T29" fmla="*/ 130689 h 170508"/>
                <a:gd name="T30" fmla="*/ 70008 w 141779"/>
                <a:gd name="T31" fmla="*/ 136039 h 170508"/>
                <a:gd name="T32" fmla="*/ 124250 w 141779"/>
                <a:gd name="T33" fmla="*/ 123313 h 170508"/>
                <a:gd name="T34" fmla="*/ 121975 w 141779"/>
                <a:gd name="T35" fmla="*/ 99399 h 170508"/>
                <a:gd name="T36" fmla="*/ 71520 w 141779"/>
                <a:gd name="T37" fmla="*/ 59590 h 170508"/>
                <a:gd name="T38" fmla="*/ 54046 w 141779"/>
                <a:gd name="T39" fmla="*/ 46833 h 170508"/>
                <a:gd name="T40" fmla="*/ 50881 w 141779"/>
                <a:gd name="T41" fmla="*/ 40037 h 170508"/>
                <a:gd name="T42" fmla="*/ 55144 w 141779"/>
                <a:gd name="T43" fmla="*/ 29845 h 170508"/>
                <a:gd name="T44" fmla="*/ 127161 w 141779"/>
                <a:gd name="T45" fmla="*/ 25840 h 170508"/>
                <a:gd name="T46" fmla="*/ 117609 w 141779"/>
                <a:gd name="T47" fmla="*/ 15722 h 170508"/>
                <a:gd name="T48" fmla="*/ 94875 w 141779"/>
                <a:gd name="T49" fmla="*/ 5310 h 170508"/>
                <a:gd name="T50" fmla="*/ 66216 w 141779"/>
                <a:gd name="T51" fmla="*/ 0 h 170508"/>
                <a:gd name="T52" fmla="*/ 72442 w 141779"/>
                <a:gd name="T53" fmla="*/ 25840 h 170508"/>
                <a:gd name="T54" fmla="*/ 96072 w 141779"/>
                <a:gd name="T55" fmla="*/ 33483 h 170508"/>
                <a:gd name="T56" fmla="*/ 103016 w 141779"/>
                <a:gd name="T57" fmla="*/ 42466 h 170508"/>
                <a:gd name="T58" fmla="*/ 103869 w 141779"/>
                <a:gd name="T59" fmla="*/ 56906 h 170508"/>
                <a:gd name="T60" fmla="*/ 135424 w 141779"/>
                <a:gd name="T61" fmla="*/ 44763 h 170508"/>
                <a:gd name="T62" fmla="*/ 127161 w 141779"/>
                <a:gd name="T63" fmla="*/ 25840 h 17050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1779"/>
                <a:gd name="T97" fmla="*/ 0 h 170508"/>
                <a:gd name="T98" fmla="*/ 141779 w 141779"/>
                <a:gd name="T99" fmla="*/ 170508 h 17050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1779" h="170508">
                  <a:moveTo>
                    <a:pt x="724" y="96765"/>
                  </a:moveTo>
                  <a:lnTo>
                    <a:pt x="682" y="97082"/>
                  </a:lnTo>
                  <a:lnTo>
                    <a:pt x="0" y="110154"/>
                  </a:lnTo>
                  <a:lnTo>
                    <a:pt x="1575" y="122338"/>
                  </a:lnTo>
                  <a:lnTo>
                    <a:pt x="29788" y="158792"/>
                  </a:lnTo>
                  <a:lnTo>
                    <a:pt x="70103" y="170508"/>
                  </a:lnTo>
                  <a:lnTo>
                    <a:pt x="82418" y="170443"/>
                  </a:lnTo>
                  <a:lnTo>
                    <a:pt x="118867" y="153360"/>
                  </a:lnTo>
                  <a:lnTo>
                    <a:pt x="125258" y="142367"/>
                  </a:lnTo>
                  <a:lnTo>
                    <a:pt x="72990" y="142367"/>
                  </a:lnTo>
                  <a:lnTo>
                    <a:pt x="58816" y="140334"/>
                  </a:lnTo>
                  <a:lnTo>
                    <a:pt x="46647" y="135155"/>
                  </a:lnTo>
                  <a:lnTo>
                    <a:pt x="37625" y="126462"/>
                  </a:lnTo>
                  <a:lnTo>
                    <a:pt x="33406" y="115563"/>
                  </a:lnTo>
                  <a:lnTo>
                    <a:pt x="32601" y="101591"/>
                  </a:lnTo>
                  <a:lnTo>
                    <a:pt x="724" y="96765"/>
                  </a:lnTo>
                  <a:close/>
                </a:path>
                <a:path w="141779" h="170508">
                  <a:moveTo>
                    <a:pt x="69037" y="0"/>
                  </a:moveTo>
                  <a:lnTo>
                    <a:pt x="26861" y="22686"/>
                  </a:lnTo>
                  <a:lnTo>
                    <a:pt x="21716" y="47187"/>
                  </a:lnTo>
                  <a:lnTo>
                    <a:pt x="24805" y="58871"/>
                  </a:lnTo>
                  <a:lnTo>
                    <a:pt x="64434" y="94430"/>
                  </a:lnTo>
                  <a:lnTo>
                    <a:pt x="77995" y="101827"/>
                  </a:lnTo>
                  <a:lnTo>
                    <a:pt x="85687" y="106290"/>
                  </a:lnTo>
                  <a:lnTo>
                    <a:pt x="90640" y="109719"/>
                  </a:lnTo>
                  <a:lnTo>
                    <a:pt x="93942" y="112894"/>
                  </a:lnTo>
                  <a:lnTo>
                    <a:pt x="96990" y="119244"/>
                  </a:lnTo>
                  <a:lnTo>
                    <a:pt x="97371" y="122800"/>
                  </a:lnTo>
                  <a:lnTo>
                    <a:pt x="96355" y="126483"/>
                  </a:lnTo>
                  <a:lnTo>
                    <a:pt x="94958" y="132325"/>
                  </a:lnTo>
                  <a:lnTo>
                    <a:pt x="91021" y="136770"/>
                  </a:lnTo>
                  <a:lnTo>
                    <a:pt x="83785" y="140236"/>
                  </a:lnTo>
                  <a:lnTo>
                    <a:pt x="72990" y="142367"/>
                  </a:lnTo>
                  <a:lnTo>
                    <a:pt x="125258" y="142367"/>
                  </a:lnTo>
                  <a:lnTo>
                    <a:pt x="129543" y="129050"/>
                  </a:lnTo>
                  <a:lnTo>
                    <a:pt x="129968" y="117051"/>
                  </a:lnTo>
                  <a:lnTo>
                    <a:pt x="127171" y="104025"/>
                  </a:lnTo>
                  <a:lnTo>
                    <a:pt x="90765" y="71087"/>
                  </a:lnTo>
                  <a:lnTo>
                    <a:pt x="74567" y="62362"/>
                  </a:lnTo>
                  <a:lnTo>
                    <a:pt x="62773" y="54977"/>
                  </a:lnTo>
                  <a:lnTo>
                    <a:pt x="56350" y="49013"/>
                  </a:lnTo>
                  <a:lnTo>
                    <a:pt x="53810" y="45584"/>
                  </a:lnTo>
                  <a:lnTo>
                    <a:pt x="53048" y="41901"/>
                  </a:lnTo>
                  <a:lnTo>
                    <a:pt x="54953" y="34027"/>
                  </a:lnTo>
                  <a:lnTo>
                    <a:pt x="57493" y="31233"/>
                  </a:lnTo>
                  <a:lnTo>
                    <a:pt x="67780" y="27042"/>
                  </a:lnTo>
                  <a:lnTo>
                    <a:pt x="132577" y="27042"/>
                  </a:lnTo>
                  <a:lnTo>
                    <a:pt x="130087" y="22881"/>
                  </a:lnTo>
                  <a:lnTo>
                    <a:pt x="122620" y="16454"/>
                  </a:lnTo>
                  <a:lnTo>
                    <a:pt x="112449" y="10728"/>
                  </a:lnTo>
                  <a:lnTo>
                    <a:pt x="98917" y="5557"/>
                  </a:lnTo>
                  <a:lnTo>
                    <a:pt x="81370" y="795"/>
                  </a:lnTo>
                  <a:lnTo>
                    <a:pt x="69037" y="0"/>
                  </a:lnTo>
                  <a:close/>
                </a:path>
                <a:path w="141779" h="170508">
                  <a:moveTo>
                    <a:pt x="132577" y="27042"/>
                  </a:moveTo>
                  <a:lnTo>
                    <a:pt x="75527" y="27042"/>
                  </a:lnTo>
                  <a:lnTo>
                    <a:pt x="93815" y="31614"/>
                  </a:lnTo>
                  <a:lnTo>
                    <a:pt x="100165" y="35043"/>
                  </a:lnTo>
                  <a:lnTo>
                    <a:pt x="103848" y="39742"/>
                  </a:lnTo>
                  <a:lnTo>
                    <a:pt x="107404" y="44441"/>
                  </a:lnTo>
                  <a:lnTo>
                    <a:pt x="108928" y="51045"/>
                  </a:lnTo>
                  <a:lnTo>
                    <a:pt x="108293" y="59554"/>
                  </a:lnTo>
                  <a:lnTo>
                    <a:pt x="141779" y="58411"/>
                  </a:lnTo>
                  <a:lnTo>
                    <a:pt x="141194" y="46847"/>
                  </a:lnTo>
                  <a:lnTo>
                    <a:pt x="137450" y="35185"/>
                  </a:lnTo>
                  <a:lnTo>
                    <a:pt x="132577" y="2704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lstStyle/>
            <a:p>
              <a:endParaRPr lang="en-US"/>
            </a:p>
          </p:txBody>
        </p:sp>
        <p:sp>
          <p:nvSpPr>
            <p:cNvPr id="16406" name="object 26"/>
            <p:cNvSpPr>
              <a:spLocks/>
            </p:cNvSpPr>
            <p:nvPr/>
          </p:nvSpPr>
          <p:spPr bwMode="auto">
            <a:xfrm>
              <a:off x="4146550" y="3821113"/>
              <a:ext cx="150813" cy="166687"/>
            </a:xfrm>
            <a:custGeom>
              <a:avLst/>
              <a:gdLst>
                <a:gd name="T0" fmla="*/ 39113 w 150976"/>
                <a:gd name="T1" fmla="*/ 0 h 166750"/>
                <a:gd name="T2" fmla="*/ 0 w 150976"/>
                <a:gd name="T3" fmla="*/ 158030 h 166750"/>
                <a:gd name="T4" fmla="*/ 31717 w 150976"/>
                <a:gd name="T5" fmla="*/ 165995 h 166750"/>
                <a:gd name="T6" fmla="*/ 46384 w 150976"/>
                <a:gd name="T7" fmla="*/ 106327 h 166750"/>
                <a:gd name="T8" fmla="*/ 130557 w 150976"/>
                <a:gd name="T9" fmla="*/ 106327 h 166750"/>
                <a:gd name="T10" fmla="*/ 140567 w 150976"/>
                <a:gd name="T11" fmla="*/ 95233 h 166750"/>
                <a:gd name="T12" fmla="*/ 143500 w 150976"/>
                <a:gd name="T13" fmla="*/ 87796 h 166750"/>
                <a:gd name="T14" fmla="*/ 95431 w 150976"/>
                <a:gd name="T15" fmla="*/ 87796 h 166750"/>
                <a:gd name="T16" fmla="*/ 85601 w 150976"/>
                <a:gd name="T17" fmla="*/ 87071 h 166750"/>
                <a:gd name="T18" fmla="*/ 70329 w 150976"/>
                <a:gd name="T19" fmla="*/ 83817 h 166750"/>
                <a:gd name="T20" fmla="*/ 53029 w 150976"/>
                <a:gd name="T21" fmla="*/ 79523 h 166750"/>
                <a:gd name="T22" fmla="*/ 64186 w 150976"/>
                <a:gd name="T23" fmla="*/ 34642 h 166750"/>
                <a:gd name="T24" fmla="*/ 138533 w 150976"/>
                <a:gd name="T25" fmla="*/ 34642 h 166750"/>
                <a:gd name="T26" fmla="*/ 136611 w 150976"/>
                <a:gd name="T27" fmla="*/ 31960 h 166750"/>
                <a:gd name="T28" fmla="*/ 126423 w 150976"/>
                <a:gd name="T29" fmla="*/ 24224 h 166750"/>
                <a:gd name="T30" fmla="*/ 118536 w 150976"/>
                <a:gd name="T31" fmla="*/ 20955 h 166750"/>
                <a:gd name="T32" fmla="*/ 106374 w 150976"/>
                <a:gd name="T33" fmla="*/ 17142 h 166750"/>
                <a:gd name="T34" fmla="*/ 89887 w 150976"/>
                <a:gd name="T35" fmla="*/ 12767 h 166750"/>
                <a:gd name="T36" fmla="*/ 39113 w 150976"/>
                <a:gd name="T37" fmla="*/ 0 h 166750"/>
                <a:gd name="T38" fmla="*/ 130557 w 150976"/>
                <a:gd name="T39" fmla="*/ 106327 h 166750"/>
                <a:gd name="T40" fmla="*/ 46384 w 150976"/>
                <a:gd name="T41" fmla="*/ 106327 h 166750"/>
                <a:gd name="T42" fmla="*/ 77582 w 150976"/>
                <a:gd name="T43" fmla="*/ 114036 h 166750"/>
                <a:gd name="T44" fmla="*/ 90318 w 150976"/>
                <a:gd name="T45" fmla="*/ 116481 h 166750"/>
                <a:gd name="T46" fmla="*/ 100415 w 150976"/>
                <a:gd name="T47" fmla="*/ 117574 h 166750"/>
                <a:gd name="T48" fmla="*/ 106309 w 150976"/>
                <a:gd name="T49" fmla="*/ 117698 h 166750"/>
                <a:gd name="T50" fmla="*/ 112325 w 150976"/>
                <a:gd name="T51" fmla="*/ 116566 h 166750"/>
                <a:gd name="T52" fmla="*/ 121141 w 150976"/>
                <a:gd name="T53" fmla="*/ 113129 h 166750"/>
                <a:gd name="T54" fmla="*/ 129679 w 150976"/>
                <a:gd name="T55" fmla="*/ 107291 h 166750"/>
                <a:gd name="T56" fmla="*/ 130557 w 150976"/>
                <a:gd name="T57" fmla="*/ 106327 h 166750"/>
                <a:gd name="T58" fmla="*/ 138533 w 150976"/>
                <a:gd name="T59" fmla="*/ 34642 h 166750"/>
                <a:gd name="T60" fmla="*/ 64186 w 150976"/>
                <a:gd name="T61" fmla="*/ 34642 h 166750"/>
                <a:gd name="T62" fmla="*/ 79480 w 150976"/>
                <a:gd name="T63" fmla="*/ 38555 h 166750"/>
                <a:gd name="T64" fmla="*/ 90890 w 150976"/>
                <a:gd name="T65" fmla="*/ 41337 h 166750"/>
                <a:gd name="T66" fmla="*/ 98286 w 150976"/>
                <a:gd name="T67" fmla="*/ 43614 h 166750"/>
                <a:gd name="T68" fmla="*/ 115837 w 150976"/>
                <a:gd name="T69" fmla="*/ 65232 h 166750"/>
                <a:gd name="T70" fmla="*/ 113329 w 150976"/>
                <a:gd name="T71" fmla="*/ 75725 h 166750"/>
                <a:gd name="T72" fmla="*/ 111074 w 150976"/>
                <a:gd name="T73" fmla="*/ 79523 h 166750"/>
                <a:gd name="T74" fmla="*/ 104554 w 150976"/>
                <a:gd name="T75" fmla="*/ 85341 h 166750"/>
                <a:gd name="T76" fmla="*/ 100667 w 150976"/>
                <a:gd name="T77" fmla="*/ 87107 h 166750"/>
                <a:gd name="T78" fmla="*/ 95431 w 150976"/>
                <a:gd name="T79" fmla="*/ 87796 h 166750"/>
                <a:gd name="T80" fmla="*/ 143500 w 150976"/>
                <a:gd name="T81" fmla="*/ 87796 h 166750"/>
                <a:gd name="T82" fmla="*/ 144849 w 150976"/>
                <a:gd name="T83" fmla="*/ 84369 h 166750"/>
                <a:gd name="T84" fmla="*/ 149032 w 150976"/>
                <a:gd name="T85" fmla="*/ 66710 h 166750"/>
                <a:gd name="T86" fmla="*/ 148109 w 150976"/>
                <a:gd name="T87" fmla="*/ 54706 h 166750"/>
                <a:gd name="T88" fmla="*/ 143983 w 150976"/>
                <a:gd name="T89" fmla="*/ 42240 h 166750"/>
                <a:gd name="T90" fmla="*/ 138533 w 150976"/>
                <a:gd name="T91" fmla="*/ 34642 h 16675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50976"/>
                <a:gd name="T139" fmla="*/ 0 h 166750"/>
                <a:gd name="T140" fmla="*/ 150976 w 150976"/>
                <a:gd name="T141" fmla="*/ 166750 h 16675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50976" h="166750">
                  <a:moveTo>
                    <a:pt x="39624" y="0"/>
                  </a:moveTo>
                  <a:lnTo>
                    <a:pt x="0" y="158750"/>
                  </a:lnTo>
                  <a:lnTo>
                    <a:pt x="32131" y="166751"/>
                  </a:lnTo>
                  <a:lnTo>
                    <a:pt x="46989" y="106807"/>
                  </a:lnTo>
                  <a:lnTo>
                    <a:pt x="132260" y="106807"/>
                  </a:lnTo>
                  <a:lnTo>
                    <a:pt x="142401" y="95665"/>
                  </a:lnTo>
                  <a:lnTo>
                    <a:pt x="145372" y="88192"/>
                  </a:lnTo>
                  <a:lnTo>
                    <a:pt x="96675" y="88192"/>
                  </a:lnTo>
                  <a:lnTo>
                    <a:pt x="86719" y="87467"/>
                  </a:lnTo>
                  <a:lnTo>
                    <a:pt x="71247" y="84201"/>
                  </a:lnTo>
                  <a:lnTo>
                    <a:pt x="53721" y="79883"/>
                  </a:lnTo>
                  <a:lnTo>
                    <a:pt x="65024" y="34798"/>
                  </a:lnTo>
                  <a:lnTo>
                    <a:pt x="140341" y="34798"/>
                  </a:lnTo>
                  <a:lnTo>
                    <a:pt x="138393" y="32104"/>
                  </a:lnTo>
                  <a:lnTo>
                    <a:pt x="128073" y="24332"/>
                  </a:lnTo>
                  <a:lnTo>
                    <a:pt x="120083" y="21051"/>
                  </a:lnTo>
                  <a:lnTo>
                    <a:pt x="107761" y="17216"/>
                  </a:lnTo>
                  <a:lnTo>
                    <a:pt x="91059" y="12827"/>
                  </a:lnTo>
                  <a:lnTo>
                    <a:pt x="39624" y="0"/>
                  </a:lnTo>
                  <a:close/>
                </a:path>
                <a:path w="150976" h="166750">
                  <a:moveTo>
                    <a:pt x="132260" y="106807"/>
                  </a:moveTo>
                  <a:lnTo>
                    <a:pt x="46989" y="106807"/>
                  </a:lnTo>
                  <a:lnTo>
                    <a:pt x="78594" y="114552"/>
                  </a:lnTo>
                  <a:lnTo>
                    <a:pt x="91497" y="117009"/>
                  </a:lnTo>
                  <a:lnTo>
                    <a:pt x="101726" y="118110"/>
                  </a:lnTo>
                  <a:lnTo>
                    <a:pt x="107696" y="118237"/>
                  </a:lnTo>
                  <a:lnTo>
                    <a:pt x="113791" y="117094"/>
                  </a:lnTo>
                  <a:lnTo>
                    <a:pt x="122720" y="113645"/>
                  </a:lnTo>
                  <a:lnTo>
                    <a:pt x="131371" y="107783"/>
                  </a:lnTo>
                  <a:lnTo>
                    <a:pt x="132260" y="106807"/>
                  </a:lnTo>
                  <a:close/>
                </a:path>
                <a:path w="150976" h="166750">
                  <a:moveTo>
                    <a:pt x="140341" y="34798"/>
                  </a:moveTo>
                  <a:lnTo>
                    <a:pt x="65024" y="34798"/>
                  </a:lnTo>
                  <a:lnTo>
                    <a:pt x="80517" y="38735"/>
                  </a:lnTo>
                  <a:lnTo>
                    <a:pt x="92075" y="41529"/>
                  </a:lnTo>
                  <a:lnTo>
                    <a:pt x="99567" y="43815"/>
                  </a:lnTo>
                  <a:lnTo>
                    <a:pt x="117348" y="65532"/>
                  </a:lnTo>
                  <a:lnTo>
                    <a:pt x="114808" y="76073"/>
                  </a:lnTo>
                  <a:lnTo>
                    <a:pt x="112522" y="79883"/>
                  </a:lnTo>
                  <a:lnTo>
                    <a:pt x="105917" y="85725"/>
                  </a:lnTo>
                  <a:lnTo>
                    <a:pt x="101981" y="87503"/>
                  </a:lnTo>
                  <a:lnTo>
                    <a:pt x="96675" y="88192"/>
                  </a:lnTo>
                  <a:lnTo>
                    <a:pt x="145372" y="88192"/>
                  </a:lnTo>
                  <a:lnTo>
                    <a:pt x="146739" y="84753"/>
                  </a:lnTo>
                  <a:lnTo>
                    <a:pt x="150976" y="67010"/>
                  </a:lnTo>
                  <a:lnTo>
                    <a:pt x="150041" y="54958"/>
                  </a:lnTo>
                  <a:lnTo>
                    <a:pt x="145861" y="42432"/>
                  </a:lnTo>
                  <a:lnTo>
                    <a:pt x="140341" y="3479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lstStyle/>
            <a:p>
              <a:endParaRPr lang="en-US"/>
            </a:p>
          </p:txBody>
        </p:sp>
        <p:sp>
          <p:nvSpPr>
            <p:cNvPr id="16407" name="object 27"/>
            <p:cNvSpPr>
              <a:spLocks/>
            </p:cNvSpPr>
            <p:nvPr/>
          </p:nvSpPr>
          <p:spPr bwMode="auto">
            <a:xfrm>
              <a:off x="4410075" y="3898900"/>
              <a:ext cx="158750" cy="182563"/>
            </a:xfrm>
            <a:custGeom>
              <a:avLst/>
              <a:gdLst>
                <a:gd name="T0" fmla="*/ 143543 w 159385"/>
                <a:gd name="T1" fmla="*/ 114751 h 183133"/>
                <a:gd name="T2" fmla="*/ 53508 w 159385"/>
                <a:gd name="T3" fmla="*/ 114751 h 183133"/>
                <a:gd name="T4" fmla="*/ 114038 w 159385"/>
                <a:gd name="T5" fmla="*/ 129922 h 183133"/>
                <a:gd name="T6" fmla="*/ 118639 w 159385"/>
                <a:gd name="T7" fmla="*/ 168092 h 183133"/>
                <a:gd name="T8" fmla="*/ 151930 w 159385"/>
                <a:gd name="T9" fmla="*/ 176409 h 183133"/>
                <a:gd name="T10" fmla="*/ 143543 w 159385"/>
                <a:gd name="T11" fmla="*/ 114751 h 183133"/>
                <a:gd name="T12" fmla="*/ 96727 w 159385"/>
                <a:gd name="T13" fmla="*/ 0 h 183133"/>
                <a:gd name="T14" fmla="*/ 0 w 159385"/>
                <a:gd name="T15" fmla="*/ 138117 h 183133"/>
                <a:gd name="T16" fmla="*/ 32444 w 159385"/>
                <a:gd name="T17" fmla="*/ 146315 h 183133"/>
                <a:gd name="T18" fmla="*/ 53508 w 159385"/>
                <a:gd name="T19" fmla="*/ 114751 h 183133"/>
                <a:gd name="T20" fmla="*/ 143543 w 159385"/>
                <a:gd name="T21" fmla="*/ 114751 h 183133"/>
                <a:gd name="T22" fmla="*/ 141778 w 159385"/>
                <a:gd name="T23" fmla="*/ 101781 h 183133"/>
                <a:gd name="T24" fmla="*/ 110527 w 159385"/>
                <a:gd name="T25" fmla="*/ 101781 h 183133"/>
                <a:gd name="T26" fmla="*/ 69247 w 159385"/>
                <a:gd name="T27" fmla="*/ 91263 h 183133"/>
                <a:gd name="T28" fmla="*/ 103747 w 159385"/>
                <a:gd name="T29" fmla="*/ 39760 h 183133"/>
                <a:gd name="T30" fmla="*/ 133342 w 159385"/>
                <a:gd name="T31" fmla="*/ 39760 h 183133"/>
                <a:gd name="T32" fmla="*/ 129050 w 159385"/>
                <a:gd name="T33" fmla="*/ 8196 h 183133"/>
                <a:gd name="T34" fmla="*/ 96727 w 159385"/>
                <a:gd name="T35" fmla="*/ 0 h 183133"/>
                <a:gd name="T36" fmla="*/ 133342 w 159385"/>
                <a:gd name="T37" fmla="*/ 39760 h 183133"/>
                <a:gd name="T38" fmla="*/ 103747 w 159385"/>
                <a:gd name="T39" fmla="*/ 39760 h 183133"/>
                <a:gd name="T40" fmla="*/ 110527 w 159385"/>
                <a:gd name="T41" fmla="*/ 101781 h 183133"/>
                <a:gd name="T42" fmla="*/ 141778 w 159385"/>
                <a:gd name="T43" fmla="*/ 101781 h 183133"/>
                <a:gd name="T44" fmla="*/ 133342 w 159385"/>
                <a:gd name="T45" fmla="*/ 39760 h 18313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9385"/>
                <a:gd name="T70" fmla="*/ 0 h 183133"/>
                <a:gd name="T71" fmla="*/ 159385 w 159385"/>
                <a:gd name="T72" fmla="*/ 183133 h 18313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9385" h="183133">
                  <a:moveTo>
                    <a:pt x="150586" y="119125"/>
                  </a:moveTo>
                  <a:lnTo>
                    <a:pt x="56134" y="119125"/>
                  </a:lnTo>
                  <a:lnTo>
                    <a:pt x="119634" y="134874"/>
                  </a:lnTo>
                  <a:lnTo>
                    <a:pt x="124460" y="174498"/>
                  </a:lnTo>
                  <a:lnTo>
                    <a:pt x="159385" y="183133"/>
                  </a:lnTo>
                  <a:lnTo>
                    <a:pt x="150586" y="119125"/>
                  </a:lnTo>
                  <a:close/>
                </a:path>
                <a:path w="159385" h="183133">
                  <a:moveTo>
                    <a:pt x="101473" y="0"/>
                  </a:moveTo>
                  <a:lnTo>
                    <a:pt x="0" y="143382"/>
                  </a:lnTo>
                  <a:lnTo>
                    <a:pt x="34036" y="151892"/>
                  </a:lnTo>
                  <a:lnTo>
                    <a:pt x="56134" y="119125"/>
                  </a:lnTo>
                  <a:lnTo>
                    <a:pt x="150586" y="119125"/>
                  </a:lnTo>
                  <a:lnTo>
                    <a:pt x="148736" y="105663"/>
                  </a:lnTo>
                  <a:lnTo>
                    <a:pt x="115950" y="105663"/>
                  </a:lnTo>
                  <a:lnTo>
                    <a:pt x="72644" y="94742"/>
                  </a:lnTo>
                  <a:lnTo>
                    <a:pt x="108838" y="41275"/>
                  </a:lnTo>
                  <a:lnTo>
                    <a:pt x="139885" y="41275"/>
                  </a:lnTo>
                  <a:lnTo>
                    <a:pt x="135382" y="8508"/>
                  </a:lnTo>
                  <a:lnTo>
                    <a:pt x="101473" y="0"/>
                  </a:lnTo>
                  <a:close/>
                </a:path>
                <a:path w="159385" h="183133">
                  <a:moveTo>
                    <a:pt x="139885" y="41275"/>
                  </a:moveTo>
                  <a:lnTo>
                    <a:pt x="108838" y="41275"/>
                  </a:lnTo>
                  <a:lnTo>
                    <a:pt x="115950" y="105663"/>
                  </a:lnTo>
                  <a:lnTo>
                    <a:pt x="148736" y="105663"/>
                  </a:lnTo>
                  <a:lnTo>
                    <a:pt x="139885" y="41275"/>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lstStyle/>
            <a:p>
              <a:endParaRPr lang="en-US"/>
            </a:p>
          </p:txBody>
        </p:sp>
        <p:sp>
          <p:nvSpPr>
            <p:cNvPr id="12316" name="object 28"/>
            <p:cNvSpPr>
              <a:spLocks/>
            </p:cNvSpPr>
            <p:nvPr/>
          </p:nvSpPr>
          <p:spPr bwMode="auto">
            <a:xfrm>
              <a:off x="2050584" y="3500552"/>
              <a:ext cx="1031911" cy="625440"/>
            </a:xfrm>
            <a:custGeom>
              <a:avLst/>
              <a:gdLst>
                <a:gd name="T0" fmla="*/ 944987 w 1032001"/>
                <a:gd name="T1" fmla="*/ 37082 h 625348"/>
                <a:gd name="T2" fmla="*/ 0 w 1032001"/>
                <a:gd name="T3" fmla="*/ 604118 h 625348"/>
                <a:gd name="T4" fmla="*/ 12943 w 1032001"/>
                <a:gd name="T5" fmla="*/ 625983 h 625348"/>
                <a:gd name="T6" fmla="*/ 957973 w 1032001"/>
                <a:gd name="T7" fmla="*/ 58995 h 625348"/>
                <a:gd name="T8" fmla="*/ 966006 w 1032001"/>
                <a:gd name="T9" fmla="*/ 39282 h 625348"/>
                <a:gd name="T10" fmla="*/ 944987 w 1032001"/>
                <a:gd name="T11" fmla="*/ 37082 h 625348"/>
                <a:gd name="T12" fmla="*/ 1005560 w 1032001"/>
                <a:gd name="T13" fmla="*/ 28351 h 625348"/>
                <a:gd name="T14" fmla="*/ 959534 w 1032001"/>
                <a:gd name="T15" fmla="*/ 28351 h 625348"/>
                <a:gd name="T16" fmla="*/ 972606 w 1032001"/>
                <a:gd name="T17" fmla="*/ 50214 h 625348"/>
                <a:gd name="T18" fmla="*/ 957973 w 1032001"/>
                <a:gd name="T19" fmla="*/ 58995 h 625348"/>
                <a:gd name="T20" fmla="*/ 942019 w 1032001"/>
                <a:gd name="T21" fmla="*/ 98143 h 625348"/>
                <a:gd name="T22" fmla="*/ 1005560 w 1032001"/>
                <a:gd name="T23" fmla="*/ 28351 h 625348"/>
                <a:gd name="T24" fmla="*/ 959534 w 1032001"/>
                <a:gd name="T25" fmla="*/ 28351 h 625348"/>
                <a:gd name="T26" fmla="*/ 944987 w 1032001"/>
                <a:gd name="T27" fmla="*/ 37082 h 625348"/>
                <a:gd name="T28" fmla="*/ 966006 w 1032001"/>
                <a:gd name="T29" fmla="*/ 39282 h 625348"/>
                <a:gd name="T30" fmla="*/ 957973 w 1032001"/>
                <a:gd name="T31" fmla="*/ 58995 h 625348"/>
                <a:gd name="T32" fmla="*/ 972606 w 1032001"/>
                <a:gd name="T33" fmla="*/ 50214 h 625348"/>
                <a:gd name="T34" fmla="*/ 959534 w 1032001"/>
                <a:gd name="T35" fmla="*/ 28351 h 625348"/>
                <a:gd name="T36" fmla="*/ 1031371 w 1032001"/>
                <a:gd name="T37" fmla="*/ 0 h 625348"/>
                <a:gd name="T38" fmla="*/ 902927 w 1032001"/>
                <a:gd name="T39" fmla="*/ 32673 h 625348"/>
                <a:gd name="T40" fmla="*/ 944987 w 1032001"/>
                <a:gd name="T41" fmla="*/ 37082 h 625348"/>
                <a:gd name="T42" fmla="*/ 959534 w 1032001"/>
                <a:gd name="T43" fmla="*/ 28351 h 625348"/>
                <a:gd name="T44" fmla="*/ 1005560 w 1032001"/>
                <a:gd name="T45" fmla="*/ 28351 h 625348"/>
                <a:gd name="T46" fmla="*/ 1031371 w 1032001"/>
                <a:gd name="T47" fmla="*/ 0 h 62534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32001" h="625348">
                  <a:moveTo>
                    <a:pt x="945562" y="37042"/>
                  </a:moveTo>
                  <a:lnTo>
                    <a:pt x="0" y="603503"/>
                  </a:lnTo>
                  <a:lnTo>
                    <a:pt x="12953" y="625348"/>
                  </a:lnTo>
                  <a:lnTo>
                    <a:pt x="958558" y="58935"/>
                  </a:lnTo>
                  <a:lnTo>
                    <a:pt x="966596" y="39242"/>
                  </a:lnTo>
                  <a:lnTo>
                    <a:pt x="945562" y="37042"/>
                  </a:lnTo>
                  <a:close/>
                </a:path>
                <a:path w="1032001" h="625348">
                  <a:moveTo>
                    <a:pt x="1006175" y="28321"/>
                  </a:moveTo>
                  <a:lnTo>
                    <a:pt x="960119" y="28321"/>
                  </a:lnTo>
                  <a:lnTo>
                    <a:pt x="973201" y="50164"/>
                  </a:lnTo>
                  <a:lnTo>
                    <a:pt x="958558" y="58935"/>
                  </a:lnTo>
                  <a:lnTo>
                    <a:pt x="942594" y="98043"/>
                  </a:lnTo>
                  <a:lnTo>
                    <a:pt x="1006175" y="28321"/>
                  </a:lnTo>
                  <a:close/>
                </a:path>
                <a:path w="1032001" h="625348">
                  <a:moveTo>
                    <a:pt x="960119" y="28321"/>
                  </a:moveTo>
                  <a:lnTo>
                    <a:pt x="945562" y="37042"/>
                  </a:lnTo>
                  <a:lnTo>
                    <a:pt x="966596" y="39242"/>
                  </a:lnTo>
                  <a:lnTo>
                    <a:pt x="958558" y="58935"/>
                  </a:lnTo>
                  <a:lnTo>
                    <a:pt x="973201" y="50164"/>
                  </a:lnTo>
                  <a:lnTo>
                    <a:pt x="960119" y="28321"/>
                  </a:lnTo>
                  <a:close/>
                </a:path>
                <a:path w="1032001" h="625348">
                  <a:moveTo>
                    <a:pt x="1032001" y="0"/>
                  </a:moveTo>
                  <a:lnTo>
                    <a:pt x="903477" y="32638"/>
                  </a:lnTo>
                  <a:lnTo>
                    <a:pt x="945562" y="37042"/>
                  </a:lnTo>
                  <a:lnTo>
                    <a:pt x="960119" y="28321"/>
                  </a:lnTo>
                  <a:lnTo>
                    <a:pt x="1006175" y="28321"/>
                  </a:lnTo>
                  <a:lnTo>
                    <a:pt x="1032001" y="0"/>
                  </a:lnTo>
                  <a:close/>
                </a:path>
              </a:pathLst>
            </a:custGeom>
            <a:solidFill>
              <a:srgbClr val="000000"/>
            </a:solidFill>
            <a:ln w="9525">
              <a:noFill/>
              <a:round/>
              <a:headEnd/>
              <a:tailEnd/>
            </a:ln>
          </p:spPr>
          <p:txBody>
            <a:bodyPr lIns="0" tIns="0" rIns="0" bIns="0"/>
            <a:lstStyle/>
            <a:p>
              <a:pPr>
                <a:defRPr/>
              </a:pPr>
              <a:endParaRPr lang="en-GB">
                <a:solidFill>
                  <a:schemeClr val="tx2">
                    <a:lumMod val="75000"/>
                  </a:schemeClr>
                </a:solidFill>
                <a:ea typeface="MS PGothic" panose="020B0600070205080204" pitchFamily="34" charset="-128"/>
              </a:endParaRPr>
            </a:p>
          </p:txBody>
        </p:sp>
        <p:sp>
          <p:nvSpPr>
            <p:cNvPr id="12317" name="object 29"/>
            <p:cNvSpPr>
              <a:spLocks/>
            </p:cNvSpPr>
            <p:nvPr/>
          </p:nvSpPr>
          <p:spPr bwMode="auto">
            <a:xfrm>
              <a:off x="3192037" y="3008455"/>
              <a:ext cx="738213" cy="500035"/>
            </a:xfrm>
            <a:custGeom>
              <a:avLst/>
              <a:gdLst>
                <a:gd name="T0" fmla="*/ 100478 w 737917"/>
                <a:gd name="T1" fmla="*/ 225660 h 499110"/>
                <a:gd name="T2" fmla="*/ 201930 w 737917"/>
                <a:gd name="T3" fmla="*/ 461577 h 499110"/>
                <a:gd name="T4" fmla="*/ 122305 w 737917"/>
                <a:gd name="T5" fmla="*/ 248740 h 499110"/>
                <a:gd name="T6" fmla="*/ 188097 w 737917"/>
                <a:gd name="T7" fmla="*/ 225660 h 499110"/>
                <a:gd name="T8" fmla="*/ 142200 w 737917"/>
                <a:gd name="T9" fmla="*/ 246174 h 499110"/>
                <a:gd name="T10" fmla="*/ 237010 w 737917"/>
                <a:gd name="T11" fmla="*/ 361567 h 499110"/>
                <a:gd name="T12" fmla="*/ 219081 w 737917"/>
                <a:gd name="T13" fmla="*/ 451319 h 499110"/>
                <a:gd name="T14" fmla="*/ 269958 w 737917"/>
                <a:gd name="T15" fmla="*/ 355157 h 499110"/>
                <a:gd name="T16" fmla="*/ 219143 w 737917"/>
                <a:gd name="T17" fmla="*/ 250020 h 499110"/>
                <a:gd name="T18" fmla="*/ 374955 w 737917"/>
                <a:gd name="T19" fmla="*/ 192323 h 499110"/>
                <a:gd name="T20" fmla="*/ 375367 w 737917"/>
                <a:gd name="T21" fmla="*/ 224378 h 499110"/>
                <a:gd name="T22" fmla="*/ 322477 w 737917"/>
                <a:gd name="T23" fmla="*/ 270535 h 499110"/>
                <a:gd name="T24" fmla="*/ 327532 w 737917"/>
                <a:gd name="T25" fmla="*/ 352593 h 499110"/>
                <a:gd name="T26" fmla="*/ 360451 w 737917"/>
                <a:gd name="T27" fmla="*/ 332079 h 499110"/>
                <a:gd name="T28" fmla="*/ 337419 w 737917"/>
                <a:gd name="T29" fmla="*/ 309000 h 499110"/>
                <a:gd name="T30" fmla="*/ 352435 w 737917"/>
                <a:gd name="T31" fmla="*/ 278229 h 499110"/>
                <a:gd name="T32" fmla="*/ 400910 w 737917"/>
                <a:gd name="T33" fmla="*/ 232070 h 499110"/>
                <a:gd name="T34" fmla="*/ 437370 w 737917"/>
                <a:gd name="T35" fmla="*/ 232070 h 499110"/>
                <a:gd name="T36" fmla="*/ 417957 w 737917"/>
                <a:gd name="T37" fmla="*/ 283355 h 499110"/>
                <a:gd name="T38" fmla="*/ 371616 w 737917"/>
                <a:gd name="T39" fmla="*/ 332079 h 499110"/>
                <a:gd name="T40" fmla="*/ 439079 w 737917"/>
                <a:gd name="T41" fmla="*/ 291049 h 499110"/>
                <a:gd name="T42" fmla="*/ 437370 w 737917"/>
                <a:gd name="T43" fmla="*/ 232070 h 499110"/>
                <a:gd name="T44" fmla="*/ 456129 w 737917"/>
                <a:gd name="T45" fmla="*/ 307718 h 499110"/>
                <a:gd name="T46" fmla="*/ 311068 w 737917"/>
                <a:gd name="T47" fmla="*/ 174373 h 499110"/>
                <a:gd name="T48" fmla="*/ 303002 w 737917"/>
                <a:gd name="T49" fmla="*/ 247456 h 499110"/>
                <a:gd name="T50" fmla="*/ 409006 w 737917"/>
                <a:gd name="T51" fmla="*/ 184630 h 499110"/>
                <a:gd name="T52" fmla="*/ 476693 w 737917"/>
                <a:gd name="T53" fmla="*/ 129499 h 499110"/>
                <a:gd name="T54" fmla="*/ 522290 w 737917"/>
                <a:gd name="T55" fmla="*/ 253867 h 499110"/>
                <a:gd name="T56" fmla="*/ 572485 w 737917"/>
                <a:gd name="T57" fmla="*/ 223095 h 499110"/>
                <a:gd name="T58" fmla="*/ 522290 w 737917"/>
                <a:gd name="T59" fmla="*/ 206427 h 499110"/>
                <a:gd name="T60" fmla="*/ 550661 w 737917"/>
                <a:gd name="T61" fmla="*/ 219249 h 499110"/>
                <a:gd name="T62" fmla="*/ 664946 w 737917"/>
                <a:gd name="T63" fmla="*/ 30771 h 499110"/>
                <a:gd name="T64" fmla="*/ 639980 w 737917"/>
                <a:gd name="T65" fmla="*/ 50004 h 499110"/>
                <a:gd name="T66" fmla="*/ 609849 w 737917"/>
                <a:gd name="T67" fmla="*/ 88468 h 499110"/>
                <a:gd name="T68" fmla="*/ 609568 w 737917"/>
                <a:gd name="T69" fmla="*/ 207708 h 499110"/>
                <a:gd name="T70" fmla="*/ 607408 w 737917"/>
                <a:gd name="T71" fmla="*/ 175654 h 499110"/>
                <a:gd name="T72" fmla="*/ 592904 w 737917"/>
                <a:gd name="T73" fmla="*/ 148731 h 499110"/>
                <a:gd name="T74" fmla="*/ 649779 w 737917"/>
                <a:gd name="T75" fmla="*/ 85904 h 499110"/>
                <a:gd name="T76" fmla="*/ 664946 w 737917"/>
                <a:gd name="T77" fmla="*/ 30771 h 499110"/>
                <a:gd name="T78" fmla="*/ 673851 w 737917"/>
                <a:gd name="T79" fmla="*/ 119241 h 499110"/>
                <a:gd name="T80" fmla="*/ 639184 w 737917"/>
                <a:gd name="T81" fmla="*/ 173092 h 499110"/>
                <a:gd name="T82" fmla="*/ 689140 w 737917"/>
                <a:gd name="T83" fmla="*/ 150011 h 499110"/>
                <a:gd name="T84" fmla="*/ 719883 w 737917"/>
                <a:gd name="T85" fmla="*/ 119241 h 499110"/>
                <a:gd name="T86" fmla="*/ 737274 w 737917"/>
                <a:gd name="T87" fmla="*/ 137190 h 499110"/>
                <a:gd name="T88" fmla="*/ 737274 w 737917"/>
                <a:gd name="T89" fmla="*/ 137190 h 499110"/>
                <a:gd name="T90" fmla="*/ 420505 w 737917"/>
                <a:gd name="T91" fmla="*/ 141037 h 499110"/>
                <a:gd name="T92" fmla="*/ 491428 w 737917"/>
                <a:gd name="T93" fmla="*/ 92314 h 499110"/>
                <a:gd name="T94" fmla="*/ 602803 w 737917"/>
                <a:gd name="T95" fmla="*/ 1280 h 499110"/>
                <a:gd name="T96" fmla="*/ 525434 w 737917"/>
                <a:gd name="T97" fmla="*/ 82058 h 499110"/>
                <a:gd name="T98" fmla="*/ 557254 w 737917"/>
                <a:gd name="T99" fmla="*/ 69237 h 499110"/>
                <a:gd name="T100" fmla="*/ 651889 w 737917"/>
                <a:gd name="T101" fmla="*/ 12820 h 499110"/>
                <a:gd name="T102" fmla="*/ 491428 w 737917"/>
                <a:gd name="T103" fmla="*/ 92314 h 4991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737917" h="499110">
                  <a:moveTo>
                    <a:pt x="148955" y="212089"/>
                  </a:moveTo>
                  <a:lnTo>
                    <a:pt x="137542" y="212089"/>
                  </a:lnTo>
                  <a:lnTo>
                    <a:pt x="124943" y="214630"/>
                  </a:lnTo>
                  <a:lnTo>
                    <a:pt x="110542" y="218439"/>
                  </a:lnTo>
                  <a:lnTo>
                    <a:pt x="100293" y="223520"/>
                  </a:lnTo>
                  <a:lnTo>
                    <a:pt x="88459" y="228600"/>
                  </a:lnTo>
                  <a:lnTo>
                    <a:pt x="75056" y="236220"/>
                  </a:lnTo>
                  <a:lnTo>
                    <a:pt x="0" y="281939"/>
                  </a:lnTo>
                  <a:lnTo>
                    <a:pt x="130937" y="499110"/>
                  </a:lnTo>
                  <a:lnTo>
                    <a:pt x="201560" y="457200"/>
                  </a:lnTo>
                  <a:lnTo>
                    <a:pt x="144271" y="457200"/>
                  </a:lnTo>
                  <a:lnTo>
                    <a:pt x="44323" y="289560"/>
                  </a:lnTo>
                  <a:lnTo>
                    <a:pt x="98507" y="257810"/>
                  </a:lnTo>
                  <a:lnTo>
                    <a:pt x="110949" y="251460"/>
                  </a:lnTo>
                  <a:lnTo>
                    <a:pt x="122080" y="246380"/>
                  </a:lnTo>
                  <a:lnTo>
                    <a:pt x="132168" y="243839"/>
                  </a:lnTo>
                  <a:lnTo>
                    <a:pt x="214587" y="243839"/>
                  </a:lnTo>
                  <a:lnTo>
                    <a:pt x="209046" y="238760"/>
                  </a:lnTo>
                  <a:lnTo>
                    <a:pt x="197858" y="229870"/>
                  </a:lnTo>
                  <a:lnTo>
                    <a:pt x="187752" y="223520"/>
                  </a:lnTo>
                  <a:lnTo>
                    <a:pt x="176536" y="218439"/>
                  </a:lnTo>
                  <a:lnTo>
                    <a:pt x="163756" y="214630"/>
                  </a:lnTo>
                  <a:lnTo>
                    <a:pt x="148955" y="212089"/>
                  </a:lnTo>
                  <a:close/>
                </a:path>
                <a:path w="737917" h="499110">
                  <a:moveTo>
                    <a:pt x="214587" y="243839"/>
                  </a:moveTo>
                  <a:lnTo>
                    <a:pt x="141940" y="243839"/>
                  </a:lnTo>
                  <a:lnTo>
                    <a:pt x="152806" y="246380"/>
                  </a:lnTo>
                  <a:lnTo>
                    <a:pt x="165452" y="250189"/>
                  </a:lnTo>
                  <a:lnTo>
                    <a:pt x="198010" y="274320"/>
                  </a:lnTo>
                  <a:lnTo>
                    <a:pt x="221717" y="311150"/>
                  </a:lnTo>
                  <a:lnTo>
                    <a:pt x="236575" y="358139"/>
                  </a:lnTo>
                  <a:lnTo>
                    <a:pt x="236546" y="370839"/>
                  </a:lnTo>
                  <a:lnTo>
                    <a:pt x="213559" y="412750"/>
                  </a:lnTo>
                  <a:lnTo>
                    <a:pt x="144271" y="457200"/>
                  </a:lnTo>
                  <a:lnTo>
                    <a:pt x="201560" y="457200"/>
                  </a:lnTo>
                  <a:lnTo>
                    <a:pt x="218681" y="447039"/>
                  </a:lnTo>
                  <a:lnTo>
                    <a:pt x="228123" y="439420"/>
                  </a:lnTo>
                  <a:lnTo>
                    <a:pt x="237855" y="431800"/>
                  </a:lnTo>
                  <a:lnTo>
                    <a:pt x="262237" y="400050"/>
                  </a:lnTo>
                  <a:lnTo>
                    <a:pt x="270054" y="361950"/>
                  </a:lnTo>
                  <a:lnTo>
                    <a:pt x="269463" y="351789"/>
                  </a:lnTo>
                  <a:lnTo>
                    <a:pt x="260325" y="312420"/>
                  </a:lnTo>
                  <a:lnTo>
                    <a:pt x="241527" y="275589"/>
                  </a:lnTo>
                  <a:lnTo>
                    <a:pt x="234720" y="266700"/>
                  </a:lnTo>
                  <a:lnTo>
                    <a:pt x="227214" y="256539"/>
                  </a:lnTo>
                  <a:lnTo>
                    <a:pt x="218743" y="247650"/>
                  </a:lnTo>
                  <a:lnTo>
                    <a:pt x="214587" y="243839"/>
                  </a:lnTo>
                  <a:close/>
                </a:path>
                <a:path w="737917" h="499110">
                  <a:moveTo>
                    <a:pt x="408259" y="182880"/>
                  </a:moveTo>
                  <a:lnTo>
                    <a:pt x="352503" y="182880"/>
                  </a:lnTo>
                  <a:lnTo>
                    <a:pt x="364354" y="184150"/>
                  </a:lnTo>
                  <a:lnTo>
                    <a:pt x="374270" y="190500"/>
                  </a:lnTo>
                  <a:lnTo>
                    <a:pt x="383413" y="201930"/>
                  </a:lnTo>
                  <a:lnTo>
                    <a:pt x="384048" y="203200"/>
                  </a:lnTo>
                  <a:lnTo>
                    <a:pt x="385444" y="205739"/>
                  </a:lnTo>
                  <a:lnTo>
                    <a:pt x="381965" y="215900"/>
                  </a:lnTo>
                  <a:lnTo>
                    <a:pt x="374682" y="222250"/>
                  </a:lnTo>
                  <a:lnTo>
                    <a:pt x="365439" y="231139"/>
                  </a:lnTo>
                  <a:lnTo>
                    <a:pt x="353990" y="240030"/>
                  </a:lnTo>
                  <a:lnTo>
                    <a:pt x="340088" y="251460"/>
                  </a:lnTo>
                  <a:lnTo>
                    <a:pt x="330280" y="259080"/>
                  </a:lnTo>
                  <a:lnTo>
                    <a:pt x="321887" y="267970"/>
                  </a:lnTo>
                  <a:lnTo>
                    <a:pt x="314931" y="276860"/>
                  </a:lnTo>
                  <a:lnTo>
                    <a:pt x="308365" y="289560"/>
                  </a:lnTo>
                  <a:lnTo>
                    <a:pt x="306083" y="300989"/>
                  </a:lnTo>
                  <a:lnTo>
                    <a:pt x="306180" y="316230"/>
                  </a:lnTo>
                  <a:lnTo>
                    <a:pt x="326932" y="349250"/>
                  </a:lnTo>
                  <a:lnTo>
                    <a:pt x="353764" y="358139"/>
                  </a:lnTo>
                  <a:lnTo>
                    <a:pt x="363706" y="358139"/>
                  </a:lnTo>
                  <a:lnTo>
                    <a:pt x="402835" y="340360"/>
                  </a:lnTo>
                  <a:lnTo>
                    <a:pt x="415650" y="328930"/>
                  </a:lnTo>
                  <a:lnTo>
                    <a:pt x="359791" y="328930"/>
                  </a:lnTo>
                  <a:lnTo>
                    <a:pt x="351536" y="327660"/>
                  </a:lnTo>
                  <a:lnTo>
                    <a:pt x="345313" y="322580"/>
                  </a:lnTo>
                  <a:lnTo>
                    <a:pt x="340994" y="316230"/>
                  </a:lnTo>
                  <a:lnTo>
                    <a:pt x="338201" y="311150"/>
                  </a:lnTo>
                  <a:lnTo>
                    <a:pt x="336804" y="306070"/>
                  </a:lnTo>
                  <a:lnTo>
                    <a:pt x="337057" y="300989"/>
                  </a:lnTo>
                  <a:lnTo>
                    <a:pt x="337185" y="295910"/>
                  </a:lnTo>
                  <a:lnTo>
                    <a:pt x="338963" y="290830"/>
                  </a:lnTo>
                  <a:lnTo>
                    <a:pt x="344142" y="283210"/>
                  </a:lnTo>
                  <a:lnTo>
                    <a:pt x="351790" y="275589"/>
                  </a:lnTo>
                  <a:lnTo>
                    <a:pt x="364037" y="265430"/>
                  </a:lnTo>
                  <a:lnTo>
                    <a:pt x="375828" y="255270"/>
                  </a:lnTo>
                  <a:lnTo>
                    <a:pt x="385782" y="246380"/>
                  </a:lnTo>
                  <a:lnTo>
                    <a:pt x="393898" y="237489"/>
                  </a:lnTo>
                  <a:lnTo>
                    <a:pt x="400177" y="229870"/>
                  </a:lnTo>
                  <a:lnTo>
                    <a:pt x="436570" y="229870"/>
                  </a:lnTo>
                  <a:lnTo>
                    <a:pt x="434975" y="227330"/>
                  </a:lnTo>
                  <a:lnTo>
                    <a:pt x="409914" y="185420"/>
                  </a:lnTo>
                  <a:lnTo>
                    <a:pt x="408259" y="182880"/>
                  </a:lnTo>
                  <a:close/>
                </a:path>
                <a:path w="737917" h="499110">
                  <a:moveTo>
                    <a:pt x="436570" y="229870"/>
                  </a:moveTo>
                  <a:lnTo>
                    <a:pt x="400177" y="229870"/>
                  </a:lnTo>
                  <a:lnTo>
                    <a:pt x="410630" y="247650"/>
                  </a:lnTo>
                  <a:lnTo>
                    <a:pt x="415628" y="260350"/>
                  </a:lnTo>
                  <a:lnTo>
                    <a:pt x="417963" y="271780"/>
                  </a:lnTo>
                  <a:lnTo>
                    <a:pt x="417192" y="280670"/>
                  </a:lnTo>
                  <a:lnTo>
                    <a:pt x="413235" y="292100"/>
                  </a:lnTo>
                  <a:lnTo>
                    <a:pt x="404924" y="307339"/>
                  </a:lnTo>
                  <a:lnTo>
                    <a:pt x="395910" y="316230"/>
                  </a:lnTo>
                  <a:lnTo>
                    <a:pt x="383253" y="323850"/>
                  </a:lnTo>
                  <a:lnTo>
                    <a:pt x="370936" y="328930"/>
                  </a:lnTo>
                  <a:lnTo>
                    <a:pt x="415650" y="328930"/>
                  </a:lnTo>
                  <a:lnTo>
                    <a:pt x="421050" y="322580"/>
                  </a:lnTo>
                  <a:lnTo>
                    <a:pt x="427506" y="312420"/>
                  </a:lnTo>
                  <a:lnTo>
                    <a:pt x="433248" y="300989"/>
                  </a:lnTo>
                  <a:lnTo>
                    <a:pt x="438277" y="288289"/>
                  </a:lnTo>
                  <a:lnTo>
                    <a:pt x="483167" y="288289"/>
                  </a:lnTo>
                  <a:lnTo>
                    <a:pt x="473247" y="280670"/>
                  </a:lnTo>
                  <a:lnTo>
                    <a:pt x="463775" y="271780"/>
                  </a:lnTo>
                  <a:lnTo>
                    <a:pt x="458938" y="265430"/>
                  </a:lnTo>
                  <a:lnTo>
                    <a:pt x="436570" y="229870"/>
                  </a:lnTo>
                  <a:close/>
                </a:path>
                <a:path w="737917" h="499110">
                  <a:moveTo>
                    <a:pt x="483167" y="288289"/>
                  </a:moveTo>
                  <a:lnTo>
                    <a:pt x="438277" y="288289"/>
                  </a:lnTo>
                  <a:lnTo>
                    <a:pt x="443483" y="295910"/>
                  </a:lnTo>
                  <a:lnTo>
                    <a:pt x="449199" y="300989"/>
                  </a:lnTo>
                  <a:lnTo>
                    <a:pt x="455294" y="304800"/>
                  </a:lnTo>
                  <a:lnTo>
                    <a:pt x="483167" y="288289"/>
                  </a:lnTo>
                  <a:close/>
                </a:path>
                <a:path w="737917" h="499110">
                  <a:moveTo>
                    <a:pt x="373781" y="152400"/>
                  </a:moveTo>
                  <a:lnTo>
                    <a:pt x="362739" y="152400"/>
                  </a:lnTo>
                  <a:lnTo>
                    <a:pt x="346905" y="154939"/>
                  </a:lnTo>
                  <a:lnTo>
                    <a:pt x="310498" y="172720"/>
                  </a:lnTo>
                  <a:lnTo>
                    <a:pt x="276353" y="207010"/>
                  </a:lnTo>
                  <a:lnTo>
                    <a:pt x="269714" y="233680"/>
                  </a:lnTo>
                  <a:lnTo>
                    <a:pt x="271105" y="246380"/>
                  </a:lnTo>
                  <a:lnTo>
                    <a:pt x="274701" y="260350"/>
                  </a:lnTo>
                  <a:lnTo>
                    <a:pt x="302447" y="245110"/>
                  </a:lnTo>
                  <a:lnTo>
                    <a:pt x="300471" y="233680"/>
                  </a:lnTo>
                  <a:lnTo>
                    <a:pt x="301560" y="222250"/>
                  </a:lnTo>
                  <a:lnTo>
                    <a:pt x="328585" y="191770"/>
                  </a:lnTo>
                  <a:lnTo>
                    <a:pt x="352503" y="182880"/>
                  </a:lnTo>
                  <a:lnTo>
                    <a:pt x="408259" y="182880"/>
                  </a:lnTo>
                  <a:lnTo>
                    <a:pt x="402466" y="173989"/>
                  </a:lnTo>
                  <a:lnTo>
                    <a:pt x="395918" y="166370"/>
                  </a:lnTo>
                  <a:lnTo>
                    <a:pt x="386648" y="158750"/>
                  </a:lnTo>
                  <a:lnTo>
                    <a:pt x="373781" y="152400"/>
                  </a:lnTo>
                  <a:close/>
                </a:path>
                <a:path w="737917" h="499110">
                  <a:moveTo>
                    <a:pt x="475823" y="128270"/>
                  </a:moveTo>
                  <a:lnTo>
                    <a:pt x="439293" y="128270"/>
                  </a:lnTo>
                  <a:lnTo>
                    <a:pt x="502314" y="232410"/>
                  </a:lnTo>
                  <a:lnTo>
                    <a:pt x="509999" y="242570"/>
                  </a:lnTo>
                  <a:lnTo>
                    <a:pt x="516128" y="248920"/>
                  </a:lnTo>
                  <a:lnTo>
                    <a:pt x="521335" y="251460"/>
                  </a:lnTo>
                  <a:lnTo>
                    <a:pt x="527557" y="254000"/>
                  </a:lnTo>
                  <a:lnTo>
                    <a:pt x="535901" y="254000"/>
                  </a:lnTo>
                  <a:lnTo>
                    <a:pt x="572262" y="236220"/>
                  </a:lnTo>
                  <a:lnTo>
                    <a:pt x="578866" y="229870"/>
                  </a:lnTo>
                  <a:lnTo>
                    <a:pt x="571440" y="220980"/>
                  </a:lnTo>
                  <a:lnTo>
                    <a:pt x="536448" y="220980"/>
                  </a:lnTo>
                  <a:lnTo>
                    <a:pt x="533907" y="219710"/>
                  </a:lnTo>
                  <a:lnTo>
                    <a:pt x="529336" y="215900"/>
                  </a:lnTo>
                  <a:lnTo>
                    <a:pt x="526033" y="212089"/>
                  </a:lnTo>
                  <a:lnTo>
                    <a:pt x="521335" y="204470"/>
                  </a:lnTo>
                  <a:lnTo>
                    <a:pt x="475823" y="128270"/>
                  </a:lnTo>
                  <a:close/>
                </a:path>
                <a:path w="737917" h="499110">
                  <a:moveTo>
                    <a:pt x="560832" y="208280"/>
                  </a:moveTo>
                  <a:lnTo>
                    <a:pt x="556387" y="212089"/>
                  </a:lnTo>
                  <a:lnTo>
                    <a:pt x="552704" y="214630"/>
                  </a:lnTo>
                  <a:lnTo>
                    <a:pt x="549656" y="217170"/>
                  </a:lnTo>
                  <a:lnTo>
                    <a:pt x="545719" y="219710"/>
                  </a:lnTo>
                  <a:lnTo>
                    <a:pt x="542290" y="220980"/>
                  </a:lnTo>
                  <a:lnTo>
                    <a:pt x="571440" y="220980"/>
                  </a:lnTo>
                  <a:lnTo>
                    <a:pt x="560832" y="208280"/>
                  </a:lnTo>
                  <a:close/>
                </a:path>
                <a:path w="737917" h="499110">
                  <a:moveTo>
                    <a:pt x="663731" y="30480"/>
                  </a:moveTo>
                  <a:lnTo>
                    <a:pt x="607247" y="30480"/>
                  </a:lnTo>
                  <a:lnTo>
                    <a:pt x="619085" y="31750"/>
                  </a:lnTo>
                  <a:lnTo>
                    <a:pt x="628989" y="36830"/>
                  </a:lnTo>
                  <a:lnTo>
                    <a:pt x="638175" y="49530"/>
                  </a:lnTo>
                  <a:lnTo>
                    <a:pt x="638810" y="49530"/>
                  </a:lnTo>
                  <a:lnTo>
                    <a:pt x="640207" y="52070"/>
                  </a:lnTo>
                  <a:lnTo>
                    <a:pt x="636715" y="62230"/>
                  </a:lnTo>
                  <a:lnTo>
                    <a:pt x="629431" y="69850"/>
                  </a:lnTo>
                  <a:lnTo>
                    <a:pt x="620186" y="77470"/>
                  </a:lnTo>
                  <a:lnTo>
                    <a:pt x="608734" y="87630"/>
                  </a:lnTo>
                  <a:lnTo>
                    <a:pt x="576586" y="114300"/>
                  </a:lnTo>
                  <a:lnTo>
                    <a:pt x="560840" y="147320"/>
                  </a:lnTo>
                  <a:lnTo>
                    <a:pt x="560937" y="162560"/>
                  </a:lnTo>
                  <a:lnTo>
                    <a:pt x="581687" y="195580"/>
                  </a:lnTo>
                  <a:lnTo>
                    <a:pt x="608453" y="205739"/>
                  </a:lnTo>
                  <a:lnTo>
                    <a:pt x="618361" y="204470"/>
                  </a:lnTo>
                  <a:lnTo>
                    <a:pt x="657564" y="187960"/>
                  </a:lnTo>
                  <a:lnTo>
                    <a:pt x="670843" y="175260"/>
                  </a:lnTo>
                  <a:lnTo>
                    <a:pt x="614553" y="175260"/>
                  </a:lnTo>
                  <a:lnTo>
                    <a:pt x="606298" y="173989"/>
                  </a:lnTo>
                  <a:lnTo>
                    <a:pt x="599948" y="170180"/>
                  </a:lnTo>
                  <a:lnTo>
                    <a:pt x="595757" y="162560"/>
                  </a:lnTo>
                  <a:lnTo>
                    <a:pt x="592963" y="158750"/>
                  </a:lnTo>
                  <a:lnTo>
                    <a:pt x="591566" y="153670"/>
                  </a:lnTo>
                  <a:lnTo>
                    <a:pt x="591819" y="147320"/>
                  </a:lnTo>
                  <a:lnTo>
                    <a:pt x="591946" y="142239"/>
                  </a:lnTo>
                  <a:lnTo>
                    <a:pt x="618710" y="111760"/>
                  </a:lnTo>
                  <a:lnTo>
                    <a:pt x="630531" y="101600"/>
                  </a:lnTo>
                  <a:lnTo>
                    <a:pt x="640495" y="92710"/>
                  </a:lnTo>
                  <a:lnTo>
                    <a:pt x="648592" y="85089"/>
                  </a:lnTo>
                  <a:lnTo>
                    <a:pt x="654812" y="77470"/>
                  </a:lnTo>
                  <a:lnTo>
                    <a:pt x="691947" y="77470"/>
                  </a:lnTo>
                  <a:lnTo>
                    <a:pt x="689737" y="73660"/>
                  </a:lnTo>
                  <a:lnTo>
                    <a:pt x="664657" y="31750"/>
                  </a:lnTo>
                  <a:lnTo>
                    <a:pt x="663731" y="30480"/>
                  </a:lnTo>
                  <a:close/>
                </a:path>
                <a:path w="737917" h="499110">
                  <a:moveTo>
                    <a:pt x="691947" y="77470"/>
                  </a:moveTo>
                  <a:lnTo>
                    <a:pt x="654812" y="77470"/>
                  </a:lnTo>
                  <a:lnTo>
                    <a:pt x="665318" y="95250"/>
                  </a:lnTo>
                  <a:lnTo>
                    <a:pt x="670275" y="106680"/>
                  </a:lnTo>
                  <a:lnTo>
                    <a:pt x="672621" y="118110"/>
                  </a:lnTo>
                  <a:lnTo>
                    <a:pt x="671885" y="128270"/>
                  </a:lnTo>
                  <a:lnTo>
                    <a:pt x="667930" y="139700"/>
                  </a:lnTo>
                  <a:lnTo>
                    <a:pt x="659686" y="153670"/>
                  </a:lnTo>
                  <a:lnTo>
                    <a:pt x="650672" y="162560"/>
                  </a:lnTo>
                  <a:lnTo>
                    <a:pt x="638015" y="171450"/>
                  </a:lnTo>
                  <a:lnTo>
                    <a:pt x="625698" y="175260"/>
                  </a:lnTo>
                  <a:lnTo>
                    <a:pt x="670843" y="175260"/>
                  </a:lnTo>
                  <a:lnTo>
                    <a:pt x="675770" y="170180"/>
                  </a:lnTo>
                  <a:lnTo>
                    <a:pt x="682157" y="160020"/>
                  </a:lnTo>
                  <a:lnTo>
                    <a:pt x="687880" y="148589"/>
                  </a:lnTo>
                  <a:lnTo>
                    <a:pt x="692912" y="135889"/>
                  </a:lnTo>
                  <a:lnTo>
                    <a:pt x="735927" y="135889"/>
                  </a:lnTo>
                  <a:lnTo>
                    <a:pt x="737917" y="134620"/>
                  </a:lnTo>
                  <a:lnTo>
                    <a:pt x="728007" y="128270"/>
                  </a:lnTo>
                  <a:lnTo>
                    <a:pt x="718568" y="118110"/>
                  </a:lnTo>
                  <a:lnTo>
                    <a:pt x="713732" y="111760"/>
                  </a:lnTo>
                  <a:lnTo>
                    <a:pt x="707315" y="102870"/>
                  </a:lnTo>
                  <a:lnTo>
                    <a:pt x="699316" y="90170"/>
                  </a:lnTo>
                  <a:lnTo>
                    <a:pt x="691947" y="77470"/>
                  </a:lnTo>
                  <a:close/>
                </a:path>
                <a:path w="737917" h="499110">
                  <a:moveTo>
                    <a:pt x="735927" y="135889"/>
                  </a:moveTo>
                  <a:lnTo>
                    <a:pt x="692912" y="135889"/>
                  </a:lnTo>
                  <a:lnTo>
                    <a:pt x="698245" y="142239"/>
                  </a:lnTo>
                  <a:lnTo>
                    <a:pt x="703961" y="147320"/>
                  </a:lnTo>
                  <a:lnTo>
                    <a:pt x="710057" y="152400"/>
                  </a:lnTo>
                  <a:lnTo>
                    <a:pt x="735927" y="135889"/>
                  </a:lnTo>
                  <a:close/>
                </a:path>
                <a:path w="737917" h="499110">
                  <a:moveTo>
                    <a:pt x="420369" y="35560"/>
                  </a:moveTo>
                  <a:lnTo>
                    <a:pt x="403352" y="67310"/>
                  </a:lnTo>
                  <a:lnTo>
                    <a:pt x="426846" y="106680"/>
                  </a:lnTo>
                  <a:lnTo>
                    <a:pt x="407162" y="119380"/>
                  </a:lnTo>
                  <a:lnTo>
                    <a:pt x="419735" y="139700"/>
                  </a:lnTo>
                  <a:lnTo>
                    <a:pt x="439293" y="128270"/>
                  </a:lnTo>
                  <a:lnTo>
                    <a:pt x="475823" y="128270"/>
                  </a:lnTo>
                  <a:lnTo>
                    <a:pt x="465963" y="111760"/>
                  </a:lnTo>
                  <a:lnTo>
                    <a:pt x="492887" y="95250"/>
                  </a:lnTo>
                  <a:lnTo>
                    <a:pt x="490529" y="91439"/>
                  </a:lnTo>
                  <a:lnTo>
                    <a:pt x="453390" y="91439"/>
                  </a:lnTo>
                  <a:lnTo>
                    <a:pt x="420369" y="35560"/>
                  </a:lnTo>
                  <a:close/>
                </a:path>
                <a:path w="737917" h="499110">
                  <a:moveTo>
                    <a:pt x="628573" y="0"/>
                  </a:moveTo>
                  <a:lnTo>
                    <a:pt x="617567" y="0"/>
                  </a:lnTo>
                  <a:lnTo>
                    <a:pt x="601703" y="1270"/>
                  </a:lnTo>
                  <a:lnTo>
                    <a:pt x="591804" y="5080"/>
                  </a:lnTo>
                  <a:lnTo>
                    <a:pt x="579940" y="11430"/>
                  </a:lnTo>
                  <a:lnTo>
                    <a:pt x="565291" y="19050"/>
                  </a:lnTo>
                  <a:lnTo>
                    <a:pt x="531099" y="54610"/>
                  </a:lnTo>
                  <a:lnTo>
                    <a:pt x="524474" y="81280"/>
                  </a:lnTo>
                  <a:lnTo>
                    <a:pt x="525858" y="93980"/>
                  </a:lnTo>
                  <a:lnTo>
                    <a:pt x="529463" y="106680"/>
                  </a:lnTo>
                  <a:lnTo>
                    <a:pt x="557164" y="92710"/>
                  </a:lnTo>
                  <a:lnTo>
                    <a:pt x="555139" y="81280"/>
                  </a:lnTo>
                  <a:lnTo>
                    <a:pt x="556234" y="68580"/>
                  </a:lnTo>
                  <a:lnTo>
                    <a:pt x="583320" y="38100"/>
                  </a:lnTo>
                  <a:lnTo>
                    <a:pt x="607247" y="30480"/>
                  </a:lnTo>
                  <a:lnTo>
                    <a:pt x="663731" y="30480"/>
                  </a:lnTo>
                  <a:lnTo>
                    <a:pt x="657245" y="21589"/>
                  </a:lnTo>
                  <a:lnTo>
                    <a:pt x="650699" y="12700"/>
                  </a:lnTo>
                  <a:lnTo>
                    <a:pt x="641377" y="5080"/>
                  </a:lnTo>
                  <a:lnTo>
                    <a:pt x="628573" y="0"/>
                  </a:lnTo>
                  <a:close/>
                </a:path>
                <a:path w="737917" h="499110">
                  <a:moveTo>
                    <a:pt x="480314" y="74930"/>
                  </a:moveTo>
                  <a:lnTo>
                    <a:pt x="453390" y="91439"/>
                  </a:lnTo>
                  <a:lnTo>
                    <a:pt x="490529" y="91439"/>
                  </a:lnTo>
                  <a:lnTo>
                    <a:pt x="480314" y="74930"/>
                  </a:lnTo>
                  <a:close/>
                </a:path>
              </a:pathLst>
            </a:custGeom>
            <a:solidFill>
              <a:srgbClr val="000000"/>
            </a:solidFill>
            <a:ln w="9525">
              <a:noFill/>
              <a:round/>
              <a:headEnd/>
              <a:tailEnd/>
            </a:ln>
          </p:spPr>
          <p:txBody>
            <a:bodyPr lIns="0" tIns="0" rIns="0" bIns="0"/>
            <a:lstStyle/>
            <a:p>
              <a:pPr>
                <a:defRPr/>
              </a:pPr>
              <a:endParaRPr lang="en-GB">
                <a:solidFill>
                  <a:schemeClr val="tx2">
                    <a:lumMod val="75000"/>
                  </a:schemeClr>
                </a:solidFill>
                <a:ea typeface="MS PGothic" panose="020B0600070205080204" pitchFamily="34" charset="-128"/>
              </a:endParaRPr>
            </a:p>
          </p:txBody>
        </p:sp>
        <p:sp>
          <p:nvSpPr>
            <p:cNvPr id="12318" name="object 30"/>
            <p:cNvSpPr>
              <a:spLocks/>
            </p:cNvSpPr>
            <p:nvPr/>
          </p:nvSpPr>
          <p:spPr bwMode="auto">
            <a:xfrm>
              <a:off x="4284276" y="2171890"/>
              <a:ext cx="1097001" cy="658775"/>
            </a:xfrm>
            <a:custGeom>
              <a:avLst/>
              <a:gdLst>
                <a:gd name="T0" fmla="*/ 1009664 w 1097152"/>
                <a:gd name="T1" fmla="*/ 36668 h 658622"/>
                <a:gd name="T2" fmla="*/ 0 w 1097152"/>
                <a:gd name="T3" fmla="*/ 637702 h 658622"/>
                <a:gd name="T4" fmla="*/ 13070 w 1097152"/>
                <a:gd name="T5" fmla="*/ 659577 h 658622"/>
                <a:gd name="T6" fmla="*/ 1022665 w 1097152"/>
                <a:gd name="T7" fmla="*/ 58509 h 658622"/>
                <a:gd name="T8" fmla="*/ 1030725 w 1097152"/>
                <a:gd name="T9" fmla="*/ 38917 h 658622"/>
                <a:gd name="T10" fmla="*/ 1009664 w 1097152"/>
                <a:gd name="T11" fmla="*/ 36668 h 658622"/>
                <a:gd name="T12" fmla="*/ 1070538 w 1097152"/>
                <a:gd name="T13" fmla="*/ 27979 h 658622"/>
                <a:gd name="T14" fmla="*/ 1024257 w 1097152"/>
                <a:gd name="T15" fmla="*/ 27979 h 658622"/>
                <a:gd name="T16" fmla="*/ 1037198 w 1097152"/>
                <a:gd name="T17" fmla="*/ 49854 h 658622"/>
                <a:gd name="T18" fmla="*/ 1022665 w 1097152"/>
                <a:gd name="T19" fmla="*/ 58509 h 658622"/>
                <a:gd name="T20" fmla="*/ 1006493 w 1097152"/>
                <a:gd name="T21" fmla="*/ 97802 h 658622"/>
                <a:gd name="T22" fmla="*/ 1070538 w 1097152"/>
                <a:gd name="T23" fmla="*/ 27979 h 658622"/>
                <a:gd name="T24" fmla="*/ 1030726 w 1097152"/>
                <a:gd name="T25" fmla="*/ 38917 h 658622"/>
                <a:gd name="T26" fmla="*/ 1022665 w 1097152"/>
                <a:gd name="T27" fmla="*/ 58509 h 658622"/>
                <a:gd name="T28" fmla="*/ 1037198 w 1097152"/>
                <a:gd name="T29" fmla="*/ 49854 h 658622"/>
                <a:gd name="T30" fmla="*/ 1030726 w 1097152"/>
                <a:gd name="T31" fmla="*/ 38917 h 658622"/>
                <a:gd name="T32" fmla="*/ 1024257 w 1097152"/>
                <a:gd name="T33" fmla="*/ 27979 h 658622"/>
                <a:gd name="T34" fmla="*/ 1009664 w 1097152"/>
                <a:gd name="T35" fmla="*/ 36668 h 658622"/>
                <a:gd name="T36" fmla="*/ 1030725 w 1097152"/>
                <a:gd name="T37" fmla="*/ 38917 h 658622"/>
                <a:gd name="T38" fmla="*/ 1024257 w 1097152"/>
                <a:gd name="T39" fmla="*/ 27979 h 658622"/>
                <a:gd name="T40" fmla="*/ 1096202 w 1097152"/>
                <a:gd name="T41" fmla="*/ 0 h 658622"/>
                <a:gd name="T42" fmla="*/ 967661 w 1097152"/>
                <a:gd name="T43" fmla="*/ 32175 h 658622"/>
                <a:gd name="T44" fmla="*/ 1009664 w 1097152"/>
                <a:gd name="T45" fmla="*/ 36668 h 658622"/>
                <a:gd name="T46" fmla="*/ 1024257 w 1097152"/>
                <a:gd name="T47" fmla="*/ 27979 h 658622"/>
                <a:gd name="T48" fmla="*/ 1070538 w 1097152"/>
                <a:gd name="T49" fmla="*/ 27979 h 658622"/>
                <a:gd name="T50" fmla="*/ 1096202 w 1097152"/>
                <a:gd name="T51" fmla="*/ 0 h 65862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97152" h="658622">
                  <a:moveTo>
                    <a:pt x="1010539" y="36613"/>
                  </a:moveTo>
                  <a:lnTo>
                    <a:pt x="0" y="636777"/>
                  </a:lnTo>
                  <a:lnTo>
                    <a:pt x="13080" y="658622"/>
                  </a:lnTo>
                  <a:lnTo>
                    <a:pt x="1023550" y="58424"/>
                  </a:lnTo>
                  <a:lnTo>
                    <a:pt x="1031620" y="38862"/>
                  </a:lnTo>
                  <a:lnTo>
                    <a:pt x="1010539" y="36613"/>
                  </a:lnTo>
                  <a:close/>
                </a:path>
                <a:path w="1097152" h="658622">
                  <a:moveTo>
                    <a:pt x="1071465" y="27939"/>
                  </a:moveTo>
                  <a:lnTo>
                    <a:pt x="1025143" y="27939"/>
                  </a:lnTo>
                  <a:lnTo>
                    <a:pt x="1038098" y="49784"/>
                  </a:lnTo>
                  <a:lnTo>
                    <a:pt x="1023550" y="58424"/>
                  </a:lnTo>
                  <a:lnTo>
                    <a:pt x="1007363" y="97662"/>
                  </a:lnTo>
                  <a:lnTo>
                    <a:pt x="1071465" y="27939"/>
                  </a:lnTo>
                  <a:close/>
                </a:path>
                <a:path w="1097152" h="658622">
                  <a:moveTo>
                    <a:pt x="1031621" y="38862"/>
                  </a:moveTo>
                  <a:lnTo>
                    <a:pt x="1023550" y="58424"/>
                  </a:lnTo>
                  <a:lnTo>
                    <a:pt x="1038098" y="49784"/>
                  </a:lnTo>
                  <a:lnTo>
                    <a:pt x="1031621" y="38862"/>
                  </a:lnTo>
                  <a:close/>
                </a:path>
                <a:path w="1097152" h="658622">
                  <a:moveTo>
                    <a:pt x="1025143" y="27939"/>
                  </a:moveTo>
                  <a:lnTo>
                    <a:pt x="1010539" y="36613"/>
                  </a:lnTo>
                  <a:lnTo>
                    <a:pt x="1031620" y="38862"/>
                  </a:lnTo>
                  <a:lnTo>
                    <a:pt x="1025143" y="27939"/>
                  </a:lnTo>
                  <a:close/>
                </a:path>
                <a:path w="1097152" h="658622">
                  <a:moveTo>
                    <a:pt x="1097152" y="0"/>
                  </a:moveTo>
                  <a:lnTo>
                    <a:pt x="968501" y="32130"/>
                  </a:lnTo>
                  <a:lnTo>
                    <a:pt x="1010539" y="36613"/>
                  </a:lnTo>
                  <a:lnTo>
                    <a:pt x="1025143" y="27939"/>
                  </a:lnTo>
                  <a:lnTo>
                    <a:pt x="1071465" y="27939"/>
                  </a:lnTo>
                  <a:lnTo>
                    <a:pt x="1097152" y="0"/>
                  </a:lnTo>
                  <a:close/>
                </a:path>
              </a:pathLst>
            </a:custGeom>
            <a:solidFill>
              <a:srgbClr val="000000"/>
            </a:solidFill>
            <a:ln w="9525">
              <a:noFill/>
              <a:round/>
              <a:headEnd/>
              <a:tailEnd/>
            </a:ln>
          </p:spPr>
          <p:txBody>
            <a:bodyPr lIns="0" tIns="0" rIns="0" bIns="0"/>
            <a:lstStyle/>
            <a:p>
              <a:pPr>
                <a:defRPr/>
              </a:pPr>
              <a:endParaRPr lang="en-GB">
                <a:solidFill>
                  <a:schemeClr val="tx2">
                    <a:lumMod val="75000"/>
                  </a:schemeClr>
                </a:solidFill>
                <a:ea typeface="MS PGothic" panose="020B0600070205080204" pitchFamily="34" charset="-128"/>
              </a:endParaRPr>
            </a:p>
          </p:txBody>
        </p:sp>
        <p:sp>
          <p:nvSpPr>
            <p:cNvPr id="16411" name="object 31"/>
            <p:cNvSpPr>
              <a:spLocks/>
            </p:cNvSpPr>
            <p:nvPr/>
          </p:nvSpPr>
          <p:spPr bwMode="auto">
            <a:xfrm>
              <a:off x="5832475" y="2347913"/>
              <a:ext cx="728663" cy="703262"/>
            </a:xfrm>
            <a:custGeom>
              <a:avLst/>
              <a:gdLst>
                <a:gd name="T0" fmla="*/ 9779 w 730145"/>
                <a:gd name="T1" fmla="*/ 267622 h 702127"/>
                <a:gd name="T2" fmla="*/ 27712 w 730145"/>
                <a:gd name="T3" fmla="*/ 212635 h 702127"/>
                <a:gd name="T4" fmla="*/ 53560 w 730145"/>
                <a:gd name="T5" fmla="*/ 162772 h 702127"/>
                <a:gd name="T6" fmla="*/ 86432 w 730145"/>
                <a:gd name="T7" fmla="*/ 118563 h 702127"/>
                <a:gd name="T8" fmla="*/ 125450 w 730145"/>
                <a:gd name="T9" fmla="*/ 80536 h 702127"/>
                <a:gd name="T10" fmla="*/ 169724 w 730145"/>
                <a:gd name="T11" fmla="*/ 49212 h 702127"/>
                <a:gd name="T12" fmla="*/ 218371 w 730145"/>
                <a:gd name="T13" fmla="*/ 25121 h 702127"/>
                <a:gd name="T14" fmla="*/ 270506 w 730145"/>
                <a:gd name="T15" fmla="*/ 8792 h 702127"/>
                <a:gd name="T16" fmla="*/ 325243 w 730145"/>
                <a:gd name="T17" fmla="*/ 747 h 702127"/>
                <a:gd name="T18" fmla="*/ 353311 w 730145"/>
                <a:gd name="T19" fmla="*/ 0 h 702127"/>
                <a:gd name="T20" fmla="*/ 381698 w 730145"/>
                <a:gd name="T21" fmla="*/ 1514 h 702127"/>
                <a:gd name="T22" fmla="*/ 410293 w 730145"/>
                <a:gd name="T23" fmla="*/ 5378 h 702127"/>
                <a:gd name="T24" fmla="*/ 438986 w 730145"/>
                <a:gd name="T25" fmla="*/ 11631 h 702127"/>
                <a:gd name="T26" fmla="*/ 467127 w 730145"/>
                <a:gd name="T27" fmla="*/ 20178 h 702127"/>
                <a:gd name="T28" fmla="*/ 494108 w 730145"/>
                <a:gd name="T29" fmla="*/ 30801 h 702127"/>
                <a:gd name="T30" fmla="*/ 544290 w 730145"/>
                <a:gd name="T31" fmla="*/ 57808 h 702127"/>
                <a:gd name="T32" fmla="*/ 588990 w 730145"/>
                <a:gd name="T33" fmla="*/ 91750 h 702127"/>
                <a:gd name="T34" fmla="*/ 627665 w 730145"/>
                <a:gd name="T35" fmla="*/ 131733 h 702127"/>
                <a:gd name="T36" fmla="*/ 659771 w 730145"/>
                <a:gd name="T37" fmla="*/ 176853 h 702127"/>
                <a:gd name="T38" fmla="*/ 684763 w 730145"/>
                <a:gd name="T39" fmla="*/ 226216 h 702127"/>
                <a:gd name="T40" fmla="*/ 702100 w 730145"/>
                <a:gd name="T41" fmla="*/ 278922 h 702127"/>
                <a:gd name="T42" fmla="*/ 711238 w 730145"/>
                <a:gd name="T43" fmla="*/ 334075 h 702127"/>
                <a:gd name="T44" fmla="*/ 712559 w 730145"/>
                <a:gd name="T45" fmla="*/ 362287 h 702127"/>
                <a:gd name="T46" fmla="*/ 711629 w 730145"/>
                <a:gd name="T47" fmla="*/ 390780 h 702127"/>
                <a:gd name="T48" fmla="*/ 708376 w 730145"/>
                <a:gd name="T49" fmla="*/ 419425 h 702127"/>
                <a:gd name="T50" fmla="*/ 702730 w 730145"/>
                <a:gd name="T51" fmla="*/ 448125 h 702127"/>
                <a:gd name="T52" fmla="*/ 694811 w 730145"/>
                <a:gd name="T53" fmla="*/ 476227 h 702127"/>
                <a:gd name="T54" fmla="*/ 684802 w 730145"/>
                <a:gd name="T55" fmla="*/ 503116 h 702127"/>
                <a:gd name="T56" fmla="*/ 658964 w 730145"/>
                <a:gd name="T57" fmla="*/ 552987 h 702127"/>
                <a:gd name="T58" fmla="*/ 626104 w 730145"/>
                <a:gd name="T59" fmla="*/ 597211 h 702127"/>
                <a:gd name="T60" fmla="*/ 587103 w 730145"/>
                <a:gd name="T61" fmla="*/ 635257 h 702127"/>
                <a:gd name="T62" fmla="*/ 542848 w 730145"/>
                <a:gd name="T63" fmla="*/ 666600 h 702127"/>
                <a:gd name="T64" fmla="*/ 494220 w 730145"/>
                <a:gd name="T65" fmla="*/ 690709 h 702127"/>
                <a:gd name="T66" fmla="*/ 442102 w 730145"/>
                <a:gd name="T67" fmla="*/ 707055 h 702127"/>
                <a:gd name="T68" fmla="*/ 387379 w 730145"/>
                <a:gd name="T69" fmla="*/ 715114 h 702127"/>
                <a:gd name="T70" fmla="*/ 359316 w 730145"/>
                <a:gd name="T71" fmla="*/ 715869 h 702127"/>
                <a:gd name="T72" fmla="*/ 330934 w 730145"/>
                <a:gd name="T73" fmla="*/ 714353 h 702127"/>
                <a:gd name="T74" fmla="*/ 302340 w 730145"/>
                <a:gd name="T75" fmla="*/ 710501 h 702127"/>
                <a:gd name="T76" fmla="*/ 273647 w 730145"/>
                <a:gd name="T77" fmla="*/ 704248 h 702127"/>
                <a:gd name="T78" fmla="*/ 245506 w 730145"/>
                <a:gd name="T79" fmla="*/ 695696 h 702127"/>
                <a:gd name="T80" fmla="*/ 218527 w 730145"/>
                <a:gd name="T81" fmla="*/ 685072 h 702127"/>
                <a:gd name="T82" fmla="*/ 168344 w 730145"/>
                <a:gd name="T83" fmla="*/ 658054 h 702127"/>
                <a:gd name="T84" fmla="*/ 123640 w 730145"/>
                <a:gd name="T85" fmla="*/ 624098 h 702127"/>
                <a:gd name="T86" fmla="*/ 84960 w 730145"/>
                <a:gd name="T87" fmla="*/ 584101 h 702127"/>
                <a:gd name="T88" fmla="*/ 52848 w 730145"/>
                <a:gd name="T89" fmla="*/ 538960 h 702127"/>
                <a:gd name="T90" fmla="*/ 27843 w 730145"/>
                <a:gd name="T91" fmla="*/ 489576 h 702127"/>
                <a:gd name="T92" fmla="*/ 10491 w 730145"/>
                <a:gd name="T93" fmla="*/ 436853 h 702127"/>
                <a:gd name="T94" fmla="*/ 1332 w 730145"/>
                <a:gd name="T95" fmla="*/ 381685 h 702127"/>
                <a:gd name="T96" fmla="*/ 0 w 730145"/>
                <a:gd name="T97" fmla="*/ 353467 h 702127"/>
                <a:gd name="T98" fmla="*/ 915 w 730145"/>
                <a:gd name="T99" fmla="*/ 324975 h 702127"/>
                <a:gd name="T100" fmla="*/ 4152 w 730145"/>
                <a:gd name="T101" fmla="*/ 296323 h 702127"/>
                <a:gd name="T102" fmla="*/ 9779 w 730145"/>
                <a:gd name="T103" fmla="*/ 267622 h 70212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730145"/>
                <a:gd name="T157" fmla="*/ 0 h 702127"/>
                <a:gd name="T158" fmla="*/ 730145 w 730145"/>
                <a:gd name="T159" fmla="*/ 702127 h 70212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730145" h="702127">
                  <a:moveTo>
                    <a:pt x="10019" y="262485"/>
                  </a:moveTo>
                  <a:lnTo>
                    <a:pt x="28396" y="208553"/>
                  </a:lnTo>
                  <a:lnTo>
                    <a:pt x="54881" y="159648"/>
                  </a:lnTo>
                  <a:lnTo>
                    <a:pt x="88566" y="116288"/>
                  </a:lnTo>
                  <a:lnTo>
                    <a:pt x="128546" y="78989"/>
                  </a:lnTo>
                  <a:lnTo>
                    <a:pt x="173913" y="48268"/>
                  </a:lnTo>
                  <a:lnTo>
                    <a:pt x="223760" y="24640"/>
                  </a:lnTo>
                  <a:lnTo>
                    <a:pt x="277182" y="8624"/>
                  </a:lnTo>
                  <a:lnTo>
                    <a:pt x="333270" y="735"/>
                  </a:lnTo>
                  <a:lnTo>
                    <a:pt x="362031" y="0"/>
                  </a:lnTo>
                  <a:lnTo>
                    <a:pt x="391118" y="1490"/>
                  </a:lnTo>
                  <a:lnTo>
                    <a:pt x="420419" y="5270"/>
                  </a:lnTo>
                  <a:lnTo>
                    <a:pt x="449820" y="11406"/>
                  </a:lnTo>
                  <a:lnTo>
                    <a:pt x="478659" y="19792"/>
                  </a:lnTo>
                  <a:lnTo>
                    <a:pt x="506302" y="30210"/>
                  </a:lnTo>
                  <a:lnTo>
                    <a:pt x="557724" y="56698"/>
                  </a:lnTo>
                  <a:lnTo>
                    <a:pt x="603528" y="89989"/>
                  </a:lnTo>
                  <a:lnTo>
                    <a:pt x="643157" y="129203"/>
                  </a:lnTo>
                  <a:lnTo>
                    <a:pt x="676055" y="173458"/>
                  </a:lnTo>
                  <a:lnTo>
                    <a:pt x="701664" y="221873"/>
                  </a:lnTo>
                  <a:lnTo>
                    <a:pt x="719428" y="273568"/>
                  </a:lnTo>
                  <a:lnTo>
                    <a:pt x="728790" y="327662"/>
                  </a:lnTo>
                  <a:lnTo>
                    <a:pt x="730145" y="355333"/>
                  </a:lnTo>
                  <a:lnTo>
                    <a:pt x="729191" y="383274"/>
                  </a:lnTo>
                  <a:lnTo>
                    <a:pt x="725858" y="411374"/>
                  </a:lnTo>
                  <a:lnTo>
                    <a:pt x="720076" y="439523"/>
                  </a:lnTo>
                  <a:lnTo>
                    <a:pt x="711959" y="467086"/>
                  </a:lnTo>
                  <a:lnTo>
                    <a:pt x="701703" y="493458"/>
                  </a:lnTo>
                  <a:lnTo>
                    <a:pt x="675228" y="542372"/>
                  </a:lnTo>
                  <a:lnTo>
                    <a:pt x="641557" y="585747"/>
                  </a:lnTo>
                  <a:lnTo>
                    <a:pt x="601594" y="623063"/>
                  </a:lnTo>
                  <a:lnTo>
                    <a:pt x="556246" y="653804"/>
                  </a:lnTo>
                  <a:lnTo>
                    <a:pt x="506418" y="677450"/>
                  </a:lnTo>
                  <a:lnTo>
                    <a:pt x="453014" y="693483"/>
                  </a:lnTo>
                  <a:lnTo>
                    <a:pt x="396940" y="701387"/>
                  </a:lnTo>
                  <a:lnTo>
                    <a:pt x="368184" y="702127"/>
                  </a:lnTo>
                  <a:lnTo>
                    <a:pt x="339101" y="700641"/>
                  </a:lnTo>
                  <a:lnTo>
                    <a:pt x="309802" y="696863"/>
                  </a:lnTo>
                  <a:lnTo>
                    <a:pt x="280402" y="690729"/>
                  </a:lnTo>
                  <a:lnTo>
                    <a:pt x="251564" y="682341"/>
                  </a:lnTo>
                  <a:lnTo>
                    <a:pt x="223920" y="671921"/>
                  </a:lnTo>
                  <a:lnTo>
                    <a:pt x="172498" y="645423"/>
                  </a:lnTo>
                  <a:lnTo>
                    <a:pt x="126692" y="612118"/>
                  </a:lnTo>
                  <a:lnTo>
                    <a:pt x="87058" y="572887"/>
                  </a:lnTo>
                  <a:lnTo>
                    <a:pt x="54152" y="528613"/>
                  </a:lnTo>
                  <a:lnTo>
                    <a:pt x="28531" y="480179"/>
                  </a:lnTo>
                  <a:lnTo>
                    <a:pt x="10751" y="428467"/>
                  </a:lnTo>
                  <a:lnTo>
                    <a:pt x="1368" y="374359"/>
                  </a:lnTo>
                  <a:lnTo>
                    <a:pt x="0" y="346682"/>
                  </a:lnTo>
                  <a:lnTo>
                    <a:pt x="939" y="318737"/>
                  </a:lnTo>
                  <a:lnTo>
                    <a:pt x="4256" y="290635"/>
                  </a:lnTo>
                  <a:lnTo>
                    <a:pt x="10019" y="262485"/>
                  </a:lnTo>
                  <a:close/>
                </a:path>
              </a:pathLst>
            </a:custGeom>
            <a:noFill/>
            <a:ln w="12699">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12" name="object 32"/>
            <p:cNvSpPr>
              <a:spLocks/>
            </p:cNvSpPr>
            <p:nvPr/>
          </p:nvSpPr>
          <p:spPr bwMode="auto">
            <a:xfrm>
              <a:off x="5835650" y="2613025"/>
              <a:ext cx="722313" cy="173038"/>
            </a:xfrm>
            <a:custGeom>
              <a:avLst/>
              <a:gdLst>
                <a:gd name="T0" fmla="*/ 0 w 722249"/>
                <a:gd name="T1" fmla="*/ 0 h 172974"/>
                <a:gd name="T2" fmla="*/ 723017 w 722249"/>
                <a:gd name="T3" fmla="*/ 173742 h 172974"/>
                <a:gd name="T4" fmla="*/ 0 60000 65536"/>
                <a:gd name="T5" fmla="*/ 0 60000 65536"/>
                <a:gd name="T6" fmla="*/ 0 w 722249"/>
                <a:gd name="T7" fmla="*/ 0 h 172974"/>
                <a:gd name="T8" fmla="*/ 722249 w 722249"/>
                <a:gd name="T9" fmla="*/ 172974 h 172974"/>
              </a:gdLst>
              <a:ahLst/>
              <a:cxnLst>
                <a:cxn ang="T4">
                  <a:pos x="T0" y="T1"/>
                </a:cxn>
                <a:cxn ang="T5">
                  <a:pos x="T2" y="T3"/>
                </a:cxn>
              </a:cxnLst>
              <a:rect l="T6" t="T7" r="T8" b="T9"/>
              <a:pathLst>
                <a:path w="722249" h="172974">
                  <a:moveTo>
                    <a:pt x="0" y="0"/>
                  </a:moveTo>
                  <a:lnTo>
                    <a:pt x="722249" y="172974"/>
                  </a:lnTo>
                </a:path>
              </a:pathLst>
            </a:custGeom>
            <a:noFill/>
            <a:ln w="1270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13" name="object 33"/>
            <p:cNvSpPr>
              <a:spLocks/>
            </p:cNvSpPr>
            <p:nvPr/>
          </p:nvSpPr>
          <p:spPr bwMode="auto">
            <a:xfrm>
              <a:off x="6107113" y="2352675"/>
              <a:ext cx="179387" cy="690563"/>
            </a:xfrm>
            <a:custGeom>
              <a:avLst/>
              <a:gdLst>
                <a:gd name="T0" fmla="*/ 180080 w 179324"/>
                <a:gd name="T1" fmla="*/ 0 h 690499"/>
                <a:gd name="T2" fmla="*/ 0 w 179324"/>
                <a:gd name="T3" fmla="*/ 691267 h 690499"/>
                <a:gd name="T4" fmla="*/ 0 60000 65536"/>
                <a:gd name="T5" fmla="*/ 0 60000 65536"/>
                <a:gd name="T6" fmla="*/ 0 w 179324"/>
                <a:gd name="T7" fmla="*/ 0 h 690499"/>
                <a:gd name="T8" fmla="*/ 179324 w 179324"/>
                <a:gd name="T9" fmla="*/ 690499 h 690499"/>
              </a:gdLst>
              <a:ahLst/>
              <a:cxnLst>
                <a:cxn ang="T4">
                  <a:pos x="T0" y="T1"/>
                </a:cxn>
                <a:cxn ang="T5">
                  <a:pos x="T2" y="T3"/>
                </a:cxn>
              </a:cxnLst>
              <a:rect l="T6" t="T7" r="T8" b="T9"/>
              <a:pathLst>
                <a:path w="179324" h="690499">
                  <a:moveTo>
                    <a:pt x="179324" y="0"/>
                  </a:moveTo>
                  <a:lnTo>
                    <a:pt x="0" y="690499"/>
                  </a:lnTo>
                </a:path>
              </a:pathLst>
            </a:custGeom>
            <a:noFill/>
            <a:ln w="1270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14" name="object 34"/>
            <p:cNvSpPr>
              <a:spLocks/>
            </p:cNvSpPr>
            <p:nvPr/>
          </p:nvSpPr>
          <p:spPr bwMode="auto">
            <a:xfrm>
              <a:off x="6048375" y="2463800"/>
              <a:ext cx="157163" cy="177800"/>
            </a:xfrm>
            <a:custGeom>
              <a:avLst/>
              <a:gdLst>
                <a:gd name="T0" fmla="*/ 42532 w 156238"/>
                <a:gd name="T1" fmla="*/ 0 h 177390"/>
                <a:gd name="T2" fmla="*/ 0 w 156238"/>
                <a:gd name="T3" fmla="*/ 163209 h 177390"/>
                <a:gd name="T4" fmla="*/ 72023 w 156238"/>
                <a:gd name="T5" fmla="*/ 180323 h 177390"/>
                <a:gd name="T6" fmla="*/ 85625 w 156238"/>
                <a:gd name="T7" fmla="*/ 182252 h 177390"/>
                <a:gd name="T8" fmla="*/ 98324 w 156238"/>
                <a:gd name="T9" fmla="*/ 182376 h 177390"/>
                <a:gd name="T10" fmla="*/ 112238 w 156238"/>
                <a:gd name="T11" fmla="*/ 179888 h 177390"/>
                <a:gd name="T12" fmla="*/ 124263 w 156238"/>
                <a:gd name="T13" fmla="*/ 174879 h 177390"/>
                <a:gd name="T14" fmla="*/ 133550 w 156238"/>
                <a:gd name="T15" fmla="*/ 168418 h 177390"/>
                <a:gd name="T16" fmla="*/ 142699 w 156238"/>
                <a:gd name="T17" fmla="*/ 159138 h 177390"/>
                <a:gd name="T18" fmla="*/ 146830 w 156238"/>
                <a:gd name="T19" fmla="*/ 153546 h 177390"/>
                <a:gd name="T20" fmla="*/ 83974 w 156238"/>
                <a:gd name="T21" fmla="*/ 153546 h 177390"/>
                <a:gd name="T22" fmla="*/ 76886 w 156238"/>
                <a:gd name="T23" fmla="*/ 152373 h 177390"/>
                <a:gd name="T24" fmla="*/ 67208 w 156238"/>
                <a:gd name="T25" fmla="*/ 150152 h 177390"/>
                <a:gd name="T26" fmla="*/ 41578 w 156238"/>
                <a:gd name="T27" fmla="*/ 144017 h 177390"/>
                <a:gd name="T28" fmla="*/ 69660 w 156238"/>
                <a:gd name="T29" fmla="*/ 35775 h 177390"/>
                <a:gd name="T30" fmla="*/ 149401 w 156238"/>
                <a:gd name="T31" fmla="*/ 35775 h 177390"/>
                <a:gd name="T32" fmla="*/ 145729 w 156238"/>
                <a:gd name="T33" fmla="*/ 32138 h 177390"/>
                <a:gd name="T34" fmla="*/ 132697 w 156238"/>
                <a:gd name="T35" fmla="*/ 23727 h 177390"/>
                <a:gd name="T36" fmla="*/ 120827 w 156238"/>
                <a:gd name="T37" fmla="*/ 19268 h 177390"/>
                <a:gd name="T38" fmla="*/ 105378 w 156238"/>
                <a:gd name="T39" fmla="*/ 15015 h 177390"/>
                <a:gd name="T40" fmla="*/ 42532 w 156238"/>
                <a:gd name="T41" fmla="*/ 0 h 177390"/>
                <a:gd name="T42" fmla="*/ 149401 w 156238"/>
                <a:gd name="T43" fmla="*/ 35775 h 177390"/>
                <a:gd name="T44" fmla="*/ 69660 w 156238"/>
                <a:gd name="T45" fmla="*/ 35775 h 177390"/>
                <a:gd name="T46" fmla="*/ 87810 w 156238"/>
                <a:gd name="T47" fmla="*/ 40176 h 177390"/>
                <a:gd name="T48" fmla="*/ 103549 w 156238"/>
                <a:gd name="T49" fmla="*/ 44376 h 177390"/>
                <a:gd name="T50" fmla="*/ 113010 w 156238"/>
                <a:gd name="T51" fmla="*/ 47787 h 177390"/>
                <a:gd name="T52" fmla="*/ 119146 w 156238"/>
                <a:gd name="T53" fmla="*/ 50659 h 177390"/>
                <a:gd name="T54" fmla="*/ 123781 w 156238"/>
                <a:gd name="T55" fmla="*/ 54578 h 177390"/>
                <a:gd name="T56" fmla="*/ 126917 w 156238"/>
                <a:gd name="T57" fmla="*/ 59278 h 177390"/>
                <a:gd name="T58" fmla="*/ 130188 w 156238"/>
                <a:gd name="T59" fmla="*/ 64107 h 177390"/>
                <a:gd name="T60" fmla="*/ 131961 w 156238"/>
                <a:gd name="T61" fmla="*/ 70115 h 177390"/>
                <a:gd name="T62" fmla="*/ 132613 w 156238"/>
                <a:gd name="T63" fmla="*/ 84363 h 177390"/>
                <a:gd name="T64" fmla="*/ 130918 w 156238"/>
                <a:gd name="T65" fmla="*/ 96315 h 177390"/>
                <a:gd name="T66" fmla="*/ 117237 w 156238"/>
                <a:gd name="T67" fmla="*/ 136443 h 177390"/>
                <a:gd name="T68" fmla="*/ 94334 w 156238"/>
                <a:gd name="T69" fmla="*/ 153546 h 177390"/>
                <a:gd name="T70" fmla="*/ 146830 w 156238"/>
                <a:gd name="T71" fmla="*/ 153546 h 177390"/>
                <a:gd name="T72" fmla="*/ 166092 w 156238"/>
                <a:gd name="T73" fmla="*/ 106599 h 177390"/>
                <a:gd name="T74" fmla="*/ 167706 w 156238"/>
                <a:gd name="T75" fmla="*/ 81903 h 177390"/>
                <a:gd name="T76" fmla="*/ 166372 w 156238"/>
                <a:gd name="T77" fmla="*/ 66561 h 177390"/>
                <a:gd name="T78" fmla="*/ 162161 w 156238"/>
                <a:gd name="T79" fmla="*/ 54754 h 177390"/>
                <a:gd name="T80" fmla="*/ 154678 w 156238"/>
                <a:gd name="T81" fmla="*/ 41001 h 177390"/>
                <a:gd name="T82" fmla="*/ 149401 w 156238"/>
                <a:gd name="T83" fmla="*/ 35775 h 17739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6238"/>
                <a:gd name="T127" fmla="*/ 0 h 177390"/>
                <a:gd name="T128" fmla="*/ 156238 w 156238"/>
                <a:gd name="T129" fmla="*/ 177390 h 17739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6238" h="177390">
                  <a:moveTo>
                    <a:pt x="39624" y="0"/>
                  </a:moveTo>
                  <a:lnTo>
                    <a:pt x="0" y="158750"/>
                  </a:lnTo>
                  <a:lnTo>
                    <a:pt x="67098" y="175397"/>
                  </a:lnTo>
                  <a:lnTo>
                    <a:pt x="79770" y="177273"/>
                  </a:lnTo>
                  <a:lnTo>
                    <a:pt x="91599" y="177390"/>
                  </a:lnTo>
                  <a:lnTo>
                    <a:pt x="104562" y="174974"/>
                  </a:lnTo>
                  <a:lnTo>
                    <a:pt x="115765" y="170101"/>
                  </a:lnTo>
                  <a:lnTo>
                    <a:pt x="124417" y="163816"/>
                  </a:lnTo>
                  <a:lnTo>
                    <a:pt x="132941" y="154790"/>
                  </a:lnTo>
                  <a:lnTo>
                    <a:pt x="136790" y="149351"/>
                  </a:lnTo>
                  <a:lnTo>
                    <a:pt x="78232" y="149351"/>
                  </a:lnTo>
                  <a:lnTo>
                    <a:pt x="71627" y="148209"/>
                  </a:lnTo>
                  <a:lnTo>
                    <a:pt x="62611" y="146050"/>
                  </a:lnTo>
                  <a:lnTo>
                    <a:pt x="38735" y="140081"/>
                  </a:lnTo>
                  <a:lnTo>
                    <a:pt x="64897" y="34798"/>
                  </a:lnTo>
                  <a:lnTo>
                    <a:pt x="139183" y="34798"/>
                  </a:lnTo>
                  <a:lnTo>
                    <a:pt x="135761" y="31260"/>
                  </a:lnTo>
                  <a:lnTo>
                    <a:pt x="123623" y="23079"/>
                  </a:lnTo>
                  <a:lnTo>
                    <a:pt x="112566" y="18742"/>
                  </a:lnTo>
                  <a:lnTo>
                    <a:pt x="98171" y="14605"/>
                  </a:lnTo>
                  <a:lnTo>
                    <a:pt x="39624" y="0"/>
                  </a:lnTo>
                  <a:close/>
                </a:path>
                <a:path w="156238" h="177390">
                  <a:moveTo>
                    <a:pt x="139183" y="34798"/>
                  </a:moveTo>
                  <a:lnTo>
                    <a:pt x="64897" y="34798"/>
                  </a:lnTo>
                  <a:lnTo>
                    <a:pt x="81804" y="39078"/>
                  </a:lnTo>
                  <a:lnTo>
                    <a:pt x="96468" y="43164"/>
                  </a:lnTo>
                  <a:lnTo>
                    <a:pt x="105283" y="46482"/>
                  </a:lnTo>
                  <a:lnTo>
                    <a:pt x="110998" y="49275"/>
                  </a:lnTo>
                  <a:lnTo>
                    <a:pt x="115315" y="53086"/>
                  </a:lnTo>
                  <a:lnTo>
                    <a:pt x="118237" y="57658"/>
                  </a:lnTo>
                  <a:lnTo>
                    <a:pt x="121285" y="62357"/>
                  </a:lnTo>
                  <a:lnTo>
                    <a:pt x="122936" y="68199"/>
                  </a:lnTo>
                  <a:lnTo>
                    <a:pt x="123544" y="82057"/>
                  </a:lnTo>
                  <a:lnTo>
                    <a:pt x="121965" y="93681"/>
                  </a:lnTo>
                  <a:lnTo>
                    <a:pt x="109220" y="132715"/>
                  </a:lnTo>
                  <a:lnTo>
                    <a:pt x="87884" y="149351"/>
                  </a:lnTo>
                  <a:lnTo>
                    <a:pt x="136790" y="149351"/>
                  </a:lnTo>
                  <a:lnTo>
                    <a:pt x="154733" y="103686"/>
                  </a:lnTo>
                  <a:lnTo>
                    <a:pt x="156238" y="79665"/>
                  </a:lnTo>
                  <a:lnTo>
                    <a:pt x="154994" y="64743"/>
                  </a:lnTo>
                  <a:lnTo>
                    <a:pt x="151072" y="53258"/>
                  </a:lnTo>
                  <a:lnTo>
                    <a:pt x="144101" y="39881"/>
                  </a:lnTo>
                  <a:lnTo>
                    <a:pt x="139183" y="3479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lstStyle/>
            <a:p>
              <a:endParaRPr lang="en-US"/>
            </a:p>
          </p:txBody>
        </p:sp>
        <p:sp>
          <p:nvSpPr>
            <p:cNvPr id="16415" name="object 35"/>
            <p:cNvSpPr>
              <a:spLocks/>
            </p:cNvSpPr>
            <p:nvPr/>
          </p:nvSpPr>
          <p:spPr bwMode="auto">
            <a:xfrm>
              <a:off x="6335713" y="2536825"/>
              <a:ext cx="141287" cy="169863"/>
            </a:xfrm>
            <a:custGeom>
              <a:avLst/>
              <a:gdLst>
                <a:gd name="T0" fmla="*/ 658 w 141779"/>
                <a:gd name="T1" fmla="*/ 92801 h 170502"/>
                <a:gd name="T2" fmla="*/ 1515 w 141779"/>
                <a:gd name="T3" fmla="*/ 116942 h 170502"/>
                <a:gd name="T4" fmla="*/ 67239 w 141779"/>
                <a:gd name="T5" fmla="*/ 162991 h 170502"/>
                <a:gd name="T6" fmla="*/ 114011 w 141779"/>
                <a:gd name="T7" fmla="*/ 146598 h 170502"/>
                <a:gd name="T8" fmla="*/ 70008 w 141779"/>
                <a:gd name="T9" fmla="*/ 136086 h 170502"/>
                <a:gd name="T10" fmla="*/ 44741 w 141779"/>
                <a:gd name="T11" fmla="*/ 129194 h 170502"/>
                <a:gd name="T12" fmla="*/ 32040 w 141779"/>
                <a:gd name="T13" fmla="*/ 110466 h 170502"/>
                <a:gd name="T14" fmla="*/ 698 w 141779"/>
                <a:gd name="T15" fmla="*/ 92495 h 170502"/>
                <a:gd name="T16" fmla="*/ 25763 w 141779"/>
                <a:gd name="T17" fmla="*/ 21681 h 170502"/>
                <a:gd name="T18" fmla="*/ 23792 w 141779"/>
                <a:gd name="T19" fmla="*/ 56271 h 170502"/>
                <a:gd name="T20" fmla="*/ 74808 w 141779"/>
                <a:gd name="T21" fmla="*/ 97334 h 170502"/>
                <a:gd name="T22" fmla="*/ 86937 w 141779"/>
                <a:gd name="T23" fmla="*/ 104877 h 170502"/>
                <a:gd name="T24" fmla="*/ 93028 w 141779"/>
                <a:gd name="T25" fmla="*/ 113984 h 170502"/>
                <a:gd name="T26" fmla="*/ 92419 w 141779"/>
                <a:gd name="T27" fmla="*/ 120905 h 170502"/>
                <a:gd name="T28" fmla="*/ 87303 w 141779"/>
                <a:gd name="T29" fmla="*/ 130737 h 170502"/>
                <a:gd name="T30" fmla="*/ 70008 w 141779"/>
                <a:gd name="T31" fmla="*/ 136086 h 170502"/>
                <a:gd name="T32" fmla="*/ 124250 w 141779"/>
                <a:gd name="T33" fmla="*/ 123359 h 170502"/>
                <a:gd name="T34" fmla="*/ 121975 w 141779"/>
                <a:gd name="T35" fmla="*/ 99437 h 170502"/>
                <a:gd name="T36" fmla="*/ 71520 w 141779"/>
                <a:gd name="T37" fmla="*/ 59609 h 170502"/>
                <a:gd name="T38" fmla="*/ 54046 w 141779"/>
                <a:gd name="T39" fmla="*/ 46847 h 170502"/>
                <a:gd name="T40" fmla="*/ 50881 w 141779"/>
                <a:gd name="T41" fmla="*/ 40049 h 170502"/>
                <a:gd name="T42" fmla="*/ 55144 w 141779"/>
                <a:gd name="T43" fmla="*/ 29851 h 170502"/>
                <a:gd name="T44" fmla="*/ 127161 w 141779"/>
                <a:gd name="T45" fmla="*/ 25845 h 170502"/>
                <a:gd name="T46" fmla="*/ 117612 w 141779"/>
                <a:gd name="T47" fmla="*/ 15728 h 170502"/>
                <a:gd name="T48" fmla="*/ 94870 w 141779"/>
                <a:gd name="T49" fmla="*/ 5328 h 170502"/>
                <a:gd name="T50" fmla="*/ 66209 w 141779"/>
                <a:gd name="T51" fmla="*/ 0 h 170502"/>
                <a:gd name="T52" fmla="*/ 72442 w 141779"/>
                <a:gd name="T53" fmla="*/ 25845 h 170502"/>
                <a:gd name="T54" fmla="*/ 96072 w 141779"/>
                <a:gd name="T55" fmla="*/ 33495 h 170502"/>
                <a:gd name="T56" fmla="*/ 103016 w 141779"/>
                <a:gd name="T57" fmla="*/ 42477 h 170502"/>
                <a:gd name="T58" fmla="*/ 103869 w 141779"/>
                <a:gd name="T59" fmla="*/ 56924 h 170502"/>
                <a:gd name="T60" fmla="*/ 135424 w 141779"/>
                <a:gd name="T61" fmla="*/ 44780 h 170502"/>
                <a:gd name="T62" fmla="*/ 127161 w 141779"/>
                <a:gd name="T63" fmla="*/ 25845 h 17050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1779"/>
                <a:gd name="T97" fmla="*/ 0 h 170502"/>
                <a:gd name="T98" fmla="*/ 141779 w 141779"/>
                <a:gd name="T99" fmla="*/ 170502 h 17050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1779" h="170502">
                  <a:moveTo>
                    <a:pt x="724" y="96759"/>
                  </a:moveTo>
                  <a:lnTo>
                    <a:pt x="682" y="97077"/>
                  </a:lnTo>
                  <a:lnTo>
                    <a:pt x="0" y="110148"/>
                  </a:lnTo>
                  <a:lnTo>
                    <a:pt x="1575" y="122332"/>
                  </a:lnTo>
                  <a:lnTo>
                    <a:pt x="29788" y="158786"/>
                  </a:lnTo>
                  <a:lnTo>
                    <a:pt x="70103" y="170502"/>
                  </a:lnTo>
                  <a:lnTo>
                    <a:pt x="82418" y="170437"/>
                  </a:lnTo>
                  <a:lnTo>
                    <a:pt x="118867" y="153355"/>
                  </a:lnTo>
                  <a:lnTo>
                    <a:pt x="125258" y="142362"/>
                  </a:lnTo>
                  <a:lnTo>
                    <a:pt x="72990" y="142362"/>
                  </a:lnTo>
                  <a:lnTo>
                    <a:pt x="58816" y="140328"/>
                  </a:lnTo>
                  <a:lnTo>
                    <a:pt x="46647" y="135150"/>
                  </a:lnTo>
                  <a:lnTo>
                    <a:pt x="37625" y="126456"/>
                  </a:lnTo>
                  <a:lnTo>
                    <a:pt x="33406" y="115557"/>
                  </a:lnTo>
                  <a:lnTo>
                    <a:pt x="32601" y="101585"/>
                  </a:lnTo>
                  <a:lnTo>
                    <a:pt x="724" y="96759"/>
                  </a:lnTo>
                  <a:close/>
                </a:path>
                <a:path w="141779" h="170502">
                  <a:moveTo>
                    <a:pt x="69030" y="0"/>
                  </a:moveTo>
                  <a:lnTo>
                    <a:pt x="26861" y="22680"/>
                  </a:lnTo>
                  <a:lnTo>
                    <a:pt x="21716" y="47181"/>
                  </a:lnTo>
                  <a:lnTo>
                    <a:pt x="24805" y="58865"/>
                  </a:lnTo>
                  <a:lnTo>
                    <a:pt x="64434" y="94424"/>
                  </a:lnTo>
                  <a:lnTo>
                    <a:pt x="77995" y="101821"/>
                  </a:lnTo>
                  <a:lnTo>
                    <a:pt x="85687" y="106284"/>
                  </a:lnTo>
                  <a:lnTo>
                    <a:pt x="90640" y="109713"/>
                  </a:lnTo>
                  <a:lnTo>
                    <a:pt x="93942" y="112888"/>
                  </a:lnTo>
                  <a:lnTo>
                    <a:pt x="96990" y="119238"/>
                  </a:lnTo>
                  <a:lnTo>
                    <a:pt x="97371" y="122794"/>
                  </a:lnTo>
                  <a:lnTo>
                    <a:pt x="96355" y="126477"/>
                  </a:lnTo>
                  <a:lnTo>
                    <a:pt x="94958" y="132319"/>
                  </a:lnTo>
                  <a:lnTo>
                    <a:pt x="91021" y="136764"/>
                  </a:lnTo>
                  <a:lnTo>
                    <a:pt x="83785" y="140231"/>
                  </a:lnTo>
                  <a:lnTo>
                    <a:pt x="72990" y="142362"/>
                  </a:lnTo>
                  <a:lnTo>
                    <a:pt x="125258" y="142362"/>
                  </a:lnTo>
                  <a:lnTo>
                    <a:pt x="129543" y="129045"/>
                  </a:lnTo>
                  <a:lnTo>
                    <a:pt x="129968" y="117045"/>
                  </a:lnTo>
                  <a:lnTo>
                    <a:pt x="127171" y="104019"/>
                  </a:lnTo>
                  <a:lnTo>
                    <a:pt x="90765" y="71081"/>
                  </a:lnTo>
                  <a:lnTo>
                    <a:pt x="74567" y="62356"/>
                  </a:lnTo>
                  <a:lnTo>
                    <a:pt x="62773" y="54972"/>
                  </a:lnTo>
                  <a:lnTo>
                    <a:pt x="56350" y="49007"/>
                  </a:lnTo>
                  <a:lnTo>
                    <a:pt x="53810" y="45578"/>
                  </a:lnTo>
                  <a:lnTo>
                    <a:pt x="53048" y="41895"/>
                  </a:lnTo>
                  <a:lnTo>
                    <a:pt x="54953" y="34021"/>
                  </a:lnTo>
                  <a:lnTo>
                    <a:pt x="57493" y="31227"/>
                  </a:lnTo>
                  <a:lnTo>
                    <a:pt x="67780" y="27036"/>
                  </a:lnTo>
                  <a:lnTo>
                    <a:pt x="132577" y="27036"/>
                  </a:lnTo>
                  <a:lnTo>
                    <a:pt x="130090" y="22879"/>
                  </a:lnTo>
                  <a:lnTo>
                    <a:pt x="122623" y="16453"/>
                  </a:lnTo>
                  <a:lnTo>
                    <a:pt x="112449" y="10732"/>
                  </a:lnTo>
                  <a:lnTo>
                    <a:pt x="98912" y="5573"/>
                  </a:lnTo>
                  <a:lnTo>
                    <a:pt x="81356" y="833"/>
                  </a:lnTo>
                  <a:lnTo>
                    <a:pt x="69030" y="0"/>
                  </a:lnTo>
                  <a:close/>
                </a:path>
                <a:path w="141779" h="170502">
                  <a:moveTo>
                    <a:pt x="132577" y="27036"/>
                  </a:moveTo>
                  <a:lnTo>
                    <a:pt x="75527" y="27036"/>
                  </a:lnTo>
                  <a:lnTo>
                    <a:pt x="93815" y="31608"/>
                  </a:lnTo>
                  <a:lnTo>
                    <a:pt x="100165" y="35037"/>
                  </a:lnTo>
                  <a:lnTo>
                    <a:pt x="103848" y="39736"/>
                  </a:lnTo>
                  <a:lnTo>
                    <a:pt x="107404" y="44435"/>
                  </a:lnTo>
                  <a:lnTo>
                    <a:pt x="108928" y="51039"/>
                  </a:lnTo>
                  <a:lnTo>
                    <a:pt x="108293" y="59548"/>
                  </a:lnTo>
                  <a:lnTo>
                    <a:pt x="141779" y="58408"/>
                  </a:lnTo>
                  <a:lnTo>
                    <a:pt x="141194" y="46844"/>
                  </a:lnTo>
                  <a:lnTo>
                    <a:pt x="137451" y="35182"/>
                  </a:lnTo>
                  <a:lnTo>
                    <a:pt x="132577" y="2703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lstStyle/>
            <a:p>
              <a:endParaRPr lang="en-US"/>
            </a:p>
          </p:txBody>
        </p:sp>
        <p:sp>
          <p:nvSpPr>
            <p:cNvPr id="16416" name="object 36"/>
            <p:cNvSpPr>
              <a:spLocks/>
            </p:cNvSpPr>
            <p:nvPr/>
          </p:nvSpPr>
          <p:spPr bwMode="auto">
            <a:xfrm>
              <a:off x="5975350" y="2754313"/>
              <a:ext cx="150813" cy="166687"/>
            </a:xfrm>
            <a:custGeom>
              <a:avLst/>
              <a:gdLst>
                <a:gd name="T0" fmla="*/ 39113 w 150976"/>
                <a:gd name="T1" fmla="*/ 0 h 166750"/>
                <a:gd name="T2" fmla="*/ 0 w 150976"/>
                <a:gd name="T3" fmla="*/ 158030 h 166750"/>
                <a:gd name="T4" fmla="*/ 31717 w 150976"/>
                <a:gd name="T5" fmla="*/ 165994 h 166750"/>
                <a:gd name="T6" fmla="*/ 46384 w 150976"/>
                <a:gd name="T7" fmla="*/ 106327 h 166750"/>
                <a:gd name="T8" fmla="*/ 130557 w 150976"/>
                <a:gd name="T9" fmla="*/ 106327 h 166750"/>
                <a:gd name="T10" fmla="*/ 140567 w 150976"/>
                <a:gd name="T11" fmla="*/ 95233 h 166750"/>
                <a:gd name="T12" fmla="*/ 143500 w 150976"/>
                <a:gd name="T13" fmla="*/ 87796 h 166750"/>
                <a:gd name="T14" fmla="*/ 95431 w 150976"/>
                <a:gd name="T15" fmla="*/ 87796 h 166750"/>
                <a:gd name="T16" fmla="*/ 85601 w 150976"/>
                <a:gd name="T17" fmla="*/ 87071 h 166750"/>
                <a:gd name="T18" fmla="*/ 70329 w 150976"/>
                <a:gd name="T19" fmla="*/ 83816 h 166750"/>
                <a:gd name="T20" fmla="*/ 53029 w 150976"/>
                <a:gd name="T21" fmla="*/ 79523 h 166750"/>
                <a:gd name="T22" fmla="*/ 64186 w 150976"/>
                <a:gd name="T23" fmla="*/ 34642 h 166750"/>
                <a:gd name="T24" fmla="*/ 138533 w 150976"/>
                <a:gd name="T25" fmla="*/ 34642 h 166750"/>
                <a:gd name="T26" fmla="*/ 136611 w 150976"/>
                <a:gd name="T27" fmla="*/ 31960 h 166750"/>
                <a:gd name="T28" fmla="*/ 126423 w 150976"/>
                <a:gd name="T29" fmla="*/ 24224 h 166750"/>
                <a:gd name="T30" fmla="*/ 118536 w 150976"/>
                <a:gd name="T31" fmla="*/ 20955 h 166750"/>
                <a:gd name="T32" fmla="*/ 106374 w 150976"/>
                <a:gd name="T33" fmla="*/ 17142 h 166750"/>
                <a:gd name="T34" fmla="*/ 89887 w 150976"/>
                <a:gd name="T35" fmla="*/ 12767 h 166750"/>
                <a:gd name="T36" fmla="*/ 39113 w 150976"/>
                <a:gd name="T37" fmla="*/ 0 h 166750"/>
                <a:gd name="T38" fmla="*/ 130557 w 150976"/>
                <a:gd name="T39" fmla="*/ 106327 h 166750"/>
                <a:gd name="T40" fmla="*/ 46384 w 150976"/>
                <a:gd name="T41" fmla="*/ 106327 h 166750"/>
                <a:gd name="T42" fmla="*/ 77582 w 150976"/>
                <a:gd name="T43" fmla="*/ 114036 h 166750"/>
                <a:gd name="T44" fmla="*/ 90318 w 150976"/>
                <a:gd name="T45" fmla="*/ 116481 h 166750"/>
                <a:gd name="T46" fmla="*/ 100415 w 150976"/>
                <a:gd name="T47" fmla="*/ 117574 h 166750"/>
                <a:gd name="T48" fmla="*/ 106309 w 150976"/>
                <a:gd name="T49" fmla="*/ 117698 h 166750"/>
                <a:gd name="T50" fmla="*/ 112325 w 150976"/>
                <a:gd name="T51" fmla="*/ 116566 h 166750"/>
                <a:gd name="T52" fmla="*/ 121141 w 150976"/>
                <a:gd name="T53" fmla="*/ 113129 h 166750"/>
                <a:gd name="T54" fmla="*/ 129679 w 150976"/>
                <a:gd name="T55" fmla="*/ 107291 h 166750"/>
                <a:gd name="T56" fmla="*/ 130557 w 150976"/>
                <a:gd name="T57" fmla="*/ 106327 h 166750"/>
                <a:gd name="T58" fmla="*/ 138533 w 150976"/>
                <a:gd name="T59" fmla="*/ 34642 h 166750"/>
                <a:gd name="T60" fmla="*/ 64186 w 150976"/>
                <a:gd name="T61" fmla="*/ 34642 h 166750"/>
                <a:gd name="T62" fmla="*/ 79480 w 150976"/>
                <a:gd name="T63" fmla="*/ 38555 h 166750"/>
                <a:gd name="T64" fmla="*/ 90890 w 150976"/>
                <a:gd name="T65" fmla="*/ 41337 h 166750"/>
                <a:gd name="T66" fmla="*/ 98286 w 150976"/>
                <a:gd name="T67" fmla="*/ 43614 h 166750"/>
                <a:gd name="T68" fmla="*/ 115837 w 150976"/>
                <a:gd name="T69" fmla="*/ 65232 h 166750"/>
                <a:gd name="T70" fmla="*/ 113329 w 150976"/>
                <a:gd name="T71" fmla="*/ 75725 h 166750"/>
                <a:gd name="T72" fmla="*/ 111074 w 150976"/>
                <a:gd name="T73" fmla="*/ 79523 h 166750"/>
                <a:gd name="T74" fmla="*/ 104554 w 150976"/>
                <a:gd name="T75" fmla="*/ 85341 h 166750"/>
                <a:gd name="T76" fmla="*/ 100667 w 150976"/>
                <a:gd name="T77" fmla="*/ 87107 h 166750"/>
                <a:gd name="T78" fmla="*/ 95431 w 150976"/>
                <a:gd name="T79" fmla="*/ 87796 h 166750"/>
                <a:gd name="T80" fmla="*/ 143500 w 150976"/>
                <a:gd name="T81" fmla="*/ 87796 h 166750"/>
                <a:gd name="T82" fmla="*/ 144849 w 150976"/>
                <a:gd name="T83" fmla="*/ 84369 h 166750"/>
                <a:gd name="T84" fmla="*/ 149032 w 150976"/>
                <a:gd name="T85" fmla="*/ 66710 h 166750"/>
                <a:gd name="T86" fmla="*/ 148109 w 150976"/>
                <a:gd name="T87" fmla="*/ 54706 h 166750"/>
                <a:gd name="T88" fmla="*/ 143983 w 150976"/>
                <a:gd name="T89" fmla="*/ 42240 h 166750"/>
                <a:gd name="T90" fmla="*/ 138533 w 150976"/>
                <a:gd name="T91" fmla="*/ 34642 h 16675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50976"/>
                <a:gd name="T139" fmla="*/ 0 h 166750"/>
                <a:gd name="T140" fmla="*/ 150976 w 150976"/>
                <a:gd name="T141" fmla="*/ 166750 h 16675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50976" h="166750">
                  <a:moveTo>
                    <a:pt x="39624" y="0"/>
                  </a:moveTo>
                  <a:lnTo>
                    <a:pt x="0" y="158750"/>
                  </a:lnTo>
                  <a:lnTo>
                    <a:pt x="32131" y="166750"/>
                  </a:lnTo>
                  <a:lnTo>
                    <a:pt x="46989" y="106807"/>
                  </a:lnTo>
                  <a:lnTo>
                    <a:pt x="132260" y="106807"/>
                  </a:lnTo>
                  <a:lnTo>
                    <a:pt x="142401" y="95665"/>
                  </a:lnTo>
                  <a:lnTo>
                    <a:pt x="145372" y="88192"/>
                  </a:lnTo>
                  <a:lnTo>
                    <a:pt x="96675" y="88192"/>
                  </a:lnTo>
                  <a:lnTo>
                    <a:pt x="86719" y="87467"/>
                  </a:lnTo>
                  <a:lnTo>
                    <a:pt x="71247" y="84200"/>
                  </a:lnTo>
                  <a:lnTo>
                    <a:pt x="53721" y="79883"/>
                  </a:lnTo>
                  <a:lnTo>
                    <a:pt x="65024" y="34798"/>
                  </a:lnTo>
                  <a:lnTo>
                    <a:pt x="140341" y="34798"/>
                  </a:lnTo>
                  <a:lnTo>
                    <a:pt x="138393" y="32104"/>
                  </a:lnTo>
                  <a:lnTo>
                    <a:pt x="128073" y="24332"/>
                  </a:lnTo>
                  <a:lnTo>
                    <a:pt x="120083" y="21051"/>
                  </a:lnTo>
                  <a:lnTo>
                    <a:pt x="107761" y="17216"/>
                  </a:lnTo>
                  <a:lnTo>
                    <a:pt x="91059" y="12827"/>
                  </a:lnTo>
                  <a:lnTo>
                    <a:pt x="39624" y="0"/>
                  </a:lnTo>
                  <a:close/>
                </a:path>
                <a:path w="150976" h="166750">
                  <a:moveTo>
                    <a:pt x="132260" y="106807"/>
                  </a:moveTo>
                  <a:lnTo>
                    <a:pt x="46989" y="106807"/>
                  </a:lnTo>
                  <a:lnTo>
                    <a:pt x="78594" y="114552"/>
                  </a:lnTo>
                  <a:lnTo>
                    <a:pt x="91497" y="117009"/>
                  </a:lnTo>
                  <a:lnTo>
                    <a:pt x="101726" y="118110"/>
                  </a:lnTo>
                  <a:lnTo>
                    <a:pt x="107696" y="118237"/>
                  </a:lnTo>
                  <a:lnTo>
                    <a:pt x="113791" y="117094"/>
                  </a:lnTo>
                  <a:lnTo>
                    <a:pt x="122720" y="113645"/>
                  </a:lnTo>
                  <a:lnTo>
                    <a:pt x="131371" y="107783"/>
                  </a:lnTo>
                  <a:lnTo>
                    <a:pt x="132260" y="106807"/>
                  </a:lnTo>
                  <a:close/>
                </a:path>
                <a:path w="150976" h="166750">
                  <a:moveTo>
                    <a:pt x="140341" y="34798"/>
                  </a:moveTo>
                  <a:lnTo>
                    <a:pt x="65024" y="34798"/>
                  </a:lnTo>
                  <a:lnTo>
                    <a:pt x="80517" y="38735"/>
                  </a:lnTo>
                  <a:lnTo>
                    <a:pt x="92075" y="41529"/>
                  </a:lnTo>
                  <a:lnTo>
                    <a:pt x="99567" y="43815"/>
                  </a:lnTo>
                  <a:lnTo>
                    <a:pt x="117348" y="65532"/>
                  </a:lnTo>
                  <a:lnTo>
                    <a:pt x="114808" y="76073"/>
                  </a:lnTo>
                  <a:lnTo>
                    <a:pt x="112522" y="79883"/>
                  </a:lnTo>
                  <a:lnTo>
                    <a:pt x="105917" y="85725"/>
                  </a:lnTo>
                  <a:lnTo>
                    <a:pt x="101981" y="87503"/>
                  </a:lnTo>
                  <a:lnTo>
                    <a:pt x="96675" y="88192"/>
                  </a:lnTo>
                  <a:lnTo>
                    <a:pt x="145372" y="88192"/>
                  </a:lnTo>
                  <a:lnTo>
                    <a:pt x="146739" y="84753"/>
                  </a:lnTo>
                  <a:lnTo>
                    <a:pt x="150976" y="67010"/>
                  </a:lnTo>
                  <a:lnTo>
                    <a:pt x="150041" y="54958"/>
                  </a:lnTo>
                  <a:lnTo>
                    <a:pt x="145861" y="42432"/>
                  </a:lnTo>
                  <a:lnTo>
                    <a:pt x="140341" y="3479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lstStyle/>
            <a:p>
              <a:endParaRPr lang="en-US"/>
            </a:p>
          </p:txBody>
        </p:sp>
        <p:sp>
          <p:nvSpPr>
            <p:cNvPr id="16417" name="object 37"/>
            <p:cNvSpPr>
              <a:spLocks/>
            </p:cNvSpPr>
            <p:nvPr/>
          </p:nvSpPr>
          <p:spPr bwMode="auto">
            <a:xfrm>
              <a:off x="6238875" y="2832100"/>
              <a:ext cx="158750" cy="182563"/>
            </a:xfrm>
            <a:custGeom>
              <a:avLst/>
              <a:gdLst>
                <a:gd name="T0" fmla="*/ 143543 w 159385"/>
                <a:gd name="T1" fmla="*/ 114744 h 183134"/>
                <a:gd name="T2" fmla="*/ 53508 w 159385"/>
                <a:gd name="T3" fmla="*/ 114744 h 183134"/>
                <a:gd name="T4" fmla="*/ 114038 w 159385"/>
                <a:gd name="T5" fmla="*/ 129913 h 183134"/>
                <a:gd name="T6" fmla="*/ 118639 w 159385"/>
                <a:gd name="T7" fmla="*/ 168080 h 183134"/>
                <a:gd name="T8" fmla="*/ 151930 w 159385"/>
                <a:gd name="T9" fmla="*/ 176399 h 183134"/>
                <a:gd name="T10" fmla="*/ 143543 w 159385"/>
                <a:gd name="T11" fmla="*/ 114744 h 183134"/>
                <a:gd name="T12" fmla="*/ 96727 w 159385"/>
                <a:gd name="T13" fmla="*/ 0 h 183134"/>
                <a:gd name="T14" fmla="*/ 0 w 159385"/>
                <a:gd name="T15" fmla="*/ 138109 h 183134"/>
                <a:gd name="T16" fmla="*/ 32444 w 159385"/>
                <a:gd name="T17" fmla="*/ 146304 h 183134"/>
                <a:gd name="T18" fmla="*/ 53508 w 159385"/>
                <a:gd name="T19" fmla="*/ 114744 h 183134"/>
                <a:gd name="T20" fmla="*/ 143543 w 159385"/>
                <a:gd name="T21" fmla="*/ 114744 h 183134"/>
                <a:gd name="T22" fmla="*/ 141778 w 159385"/>
                <a:gd name="T23" fmla="*/ 101781 h 183134"/>
                <a:gd name="T24" fmla="*/ 110527 w 159385"/>
                <a:gd name="T25" fmla="*/ 101781 h 183134"/>
                <a:gd name="T26" fmla="*/ 69247 w 159385"/>
                <a:gd name="T27" fmla="*/ 91257 h 183134"/>
                <a:gd name="T28" fmla="*/ 103747 w 159385"/>
                <a:gd name="T29" fmla="*/ 39757 h 183134"/>
                <a:gd name="T30" fmla="*/ 133342 w 159385"/>
                <a:gd name="T31" fmla="*/ 39757 h 183134"/>
                <a:gd name="T32" fmla="*/ 129050 w 159385"/>
                <a:gd name="T33" fmla="*/ 8196 h 183134"/>
                <a:gd name="T34" fmla="*/ 96727 w 159385"/>
                <a:gd name="T35" fmla="*/ 0 h 183134"/>
                <a:gd name="T36" fmla="*/ 133342 w 159385"/>
                <a:gd name="T37" fmla="*/ 39757 h 183134"/>
                <a:gd name="T38" fmla="*/ 103747 w 159385"/>
                <a:gd name="T39" fmla="*/ 39757 h 183134"/>
                <a:gd name="T40" fmla="*/ 110527 w 159385"/>
                <a:gd name="T41" fmla="*/ 101781 h 183134"/>
                <a:gd name="T42" fmla="*/ 141778 w 159385"/>
                <a:gd name="T43" fmla="*/ 101781 h 183134"/>
                <a:gd name="T44" fmla="*/ 133342 w 159385"/>
                <a:gd name="T45" fmla="*/ 39757 h 18313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9385"/>
                <a:gd name="T70" fmla="*/ 0 h 183134"/>
                <a:gd name="T71" fmla="*/ 159385 w 159385"/>
                <a:gd name="T72" fmla="*/ 183134 h 18313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9385" h="183134">
                  <a:moveTo>
                    <a:pt x="150586" y="119125"/>
                  </a:moveTo>
                  <a:lnTo>
                    <a:pt x="56134" y="119125"/>
                  </a:lnTo>
                  <a:lnTo>
                    <a:pt x="119634" y="134874"/>
                  </a:lnTo>
                  <a:lnTo>
                    <a:pt x="124460" y="174498"/>
                  </a:lnTo>
                  <a:lnTo>
                    <a:pt x="159385" y="183134"/>
                  </a:lnTo>
                  <a:lnTo>
                    <a:pt x="150586" y="119125"/>
                  </a:lnTo>
                  <a:close/>
                </a:path>
                <a:path w="159385" h="183134">
                  <a:moveTo>
                    <a:pt x="101473" y="0"/>
                  </a:moveTo>
                  <a:lnTo>
                    <a:pt x="0" y="143383"/>
                  </a:lnTo>
                  <a:lnTo>
                    <a:pt x="34036" y="151891"/>
                  </a:lnTo>
                  <a:lnTo>
                    <a:pt x="56134" y="119125"/>
                  </a:lnTo>
                  <a:lnTo>
                    <a:pt x="150586" y="119125"/>
                  </a:lnTo>
                  <a:lnTo>
                    <a:pt x="148736" y="105663"/>
                  </a:lnTo>
                  <a:lnTo>
                    <a:pt x="115950" y="105663"/>
                  </a:lnTo>
                  <a:lnTo>
                    <a:pt x="72644" y="94741"/>
                  </a:lnTo>
                  <a:lnTo>
                    <a:pt x="108838" y="41275"/>
                  </a:lnTo>
                  <a:lnTo>
                    <a:pt x="139885" y="41275"/>
                  </a:lnTo>
                  <a:lnTo>
                    <a:pt x="135382" y="8509"/>
                  </a:lnTo>
                  <a:lnTo>
                    <a:pt x="101473" y="0"/>
                  </a:lnTo>
                  <a:close/>
                </a:path>
                <a:path w="159385" h="183134">
                  <a:moveTo>
                    <a:pt x="139885" y="41275"/>
                  </a:moveTo>
                  <a:lnTo>
                    <a:pt x="108838" y="41275"/>
                  </a:lnTo>
                  <a:lnTo>
                    <a:pt x="115950" y="105663"/>
                  </a:lnTo>
                  <a:lnTo>
                    <a:pt x="148736" y="105663"/>
                  </a:lnTo>
                  <a:lnTo>
                    <a:pt x="139885" y="41275"/>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lstStyle/>
            <a:p>
              <a:endParaRPr lang="en-US"/>
            </a:p>
          </p:txBody>
        </p:sp>
        <p:grpSp>
          <p:nvGrpSpPr>
            <p:cNvPr id="16418" name="Group 45"/>
            <p:cNvGrpSpPr>
              <a:grpSpLocks/>
            </p:cNvGrpSpPr>
            <p:nvPr/>
          </p:nvGrpSpPr>
          <p:grpSpPr bwMode="auto">
            <a:xfrm rot="1981540">
              <a:off x="3059832" y="3933056"/>
              <a:ext cx="781050" cy="738188"/>
              <a:chOff x="4876800" y="2876550"/>
              <a:chExt cx="781050" cy="738188"/>
            </a:xfrm>
          </p:grpSpPr>
          <p:sp>
            <p:nvSpPr>
              <p:cNvPr id="16423" name="object 16"/>
              <p:cNvSpPr>
                <a:spLocks/>
              </p:cNvSpPr>
              <p:nvPr/>
            </p:nvSpPr>
            <p:spPr bwMode="auto">
              <a:xfrm>
                <a:off x="4883150" y="2882900"/>
                <a:ext cx="768350" cy="730250"/>
              </a:xfrm>
              <a:custGeom>
                <a:avLst/>
                <a:gdLst>
                  <a:gd name="T0" fmla="*/ 0 w 768350"/>
                  <a:gd name="T1" fmla="*/ 365125 h 730250"/>
                  <a:gd name="T2" fmla="*/ 5027 w 768350"/>
                  <a:gd name="T3" fmla="*/ 305894 h 730250"/>
                  <a:gd name="T4" fmla="*/ 19581 w 768350"/>
                  <a:gd name="T5" fmla="*/ 249708 h 730250"/>
                  <a:gd name="T6" fmla="*/ 42872 w 768350"/>
                  <a:gd name="T7" fmla="*/ 197318 h 730250"/>
                  <a:gd name="T8" fmla="*/ 74111 w 768350"/>
                  <a:gd name="T9" fmla="*/ 149476 h 730250"/>
                  <a:gd name="T10" fmla="*/ 112506 w 768350"/>
                  <a:gd name="T11" fmla="*/ 106934 h 730250"/>
                  <a:gd name="T12" fmla="*/ 157267 w 768350"/>
                  <a:gd name="T13" fmla="*/ 70441 h 730250"/>
                  <a:gd name="T14" fmla="*/ 207605 w 768350"/>
                  <a:gd name="T15" fmla="*/ 40750 h 730250"/>
                  <a:gd name="T16" fmla="*/ 262729 w 768350"/>
                  <a:gd name="T17" fmla="*/ 18612 h 730250"/>
                  <a:gd name="T18" fmla="*/ 321849 w 768350"/>
                  <a:gd name="T19" fmla="*/ 4778 h 730250"/>
                  <a:gd name="T20" fmla="*/ 384175 w 768350"/>
                  <a:gd name="T21" fmla="*/ 0 h 730250"/>
                  <a:gd name="T22" fmla="*/ 415689 w 768350"/>
                  <a:gd name="T23" fmla="*/ 1210 h 730250"/>
                  <a:gd name="T24" fmla="*/ 446500 w 768350"/>
                  <a:gd name="T25" fmla="*/ 4778 h 730250"/>
                  <a:gd name="T26" fmla="*/ 505620 w 768350"/>
                  <a:gd name="T27" fmla="*/ 18612 h 730250"/>
                  <a:gd name="T28" fmla="*/ 560744 w 768350"/>
                  <a:gd name="T29" fmla="*/ 40750 h 730250"/>
                  <a:gd name="T30" fmla="*/ 611082 w 768350"/>
                  <a:gd name="T31" fmla="*/ 70441 h 730250"/>
                  <a:gd name="T32" fmla="*/ 655843 w 768350"/>
                  <a:gd name="T33" fmla="*/ 106934 h 730250"/>
                  <a:gd name="T34" fmla="*/ 694238 w 768350"/>
                  <a:gd name="T35" fmla="*/ 149476 h 730250"/>
                  <a:gd name="T36" fmla="*/ 725477 w 768350"/>
                  <a:gd name="T37" fmla="*/ 197318 h 730250"/>
                  <a:gd name="T38" fmla="*/ 748768 w 768350"/>
                  <a:gd name="T39" fmla="*/ 249708 h 730250"/>
                  <a:gd name="T40" fmla="*/ 763322 w 768350"/>
                  <a:gd name="T41" fmla="*/ 305894 h 730250"/>
                  <a:gd name="T42" fmla="*/ 768350 w 768350"/>
                  <a:gd name="T43" fmla="*/ 365125 h 730250"/>
                  <a:gd name="T44" fmla="*/ 767076 w 768350"/>
                  <a:gd name="T45" fmla="*/ 395074 h 730250"/>
                  <a:gd name="T46" fmla="*/ 763322 w 768350"/>
                  <a:gd name="T47" fmla="*/ 424355 h 730250"/>
                  <a:gd name="T48" fmla="*/ 748768 w 768350"/>
                  <a:gd name="T49" fmla="*/ 480541 h 730250"/>
                  <a:gd name="T50" fmla="*/ 725477 w 768350"/>
                  <a:gd name="T51" fmla="*/ 532931 h 730250"/>
                  <a:gd name="T52" fmla="*/ 694238 w 768350"/>
                  <a:gd name="T53" fmla="*/ 580773 h 730250"/>
                  <a:gd name="T54" fmla="*/ 655843 w 768350"/>
                  <a:gd name="T55" fmla="*/ 623315 h 730250"/>
                  <a:gd name="T56" fmla="*/ 611082 w 768350"/>
                  <a:gd name="T57" fmla="*/ 659808 h 730250"/>
                  <a:gd name="T58" fmla="*/ 560744 w 768350"/>
                  <a:gd name="T59" fmla="*/ 689499 h 730250"/>
                  <a:gd name="T60" fmla="*/ 505620 w 768350"/>
                  <a:gd name="T61" fmla="*/ 711637 h 730250"/>
                  <a:gd name="T62" fmla="*/ 446500 w 768350"/>
                  <a:gd name="T63" fmla="*/ 725471 h 730250"/>
                  <a:gd name="T64" fmla="*/ 384175 w 768350"/>
                  <a:gd name="T65" fmla="*/ 730250 h 730250"/>
                  <a:gd name="T66" fmla="*/ 352660 w 768350"/>
                  <a:gd name="T67" fmla="*/ 729039 h 730250"/>
                  <a:gd name="T68" fmla="*/ 321849 w 768350"/>
                  <a:gd name="T69" fmla="*/ 725471 h 730250"/>
                  <a:gd name="T70" fmla="*/ 262729 w 768350"/>
                  <a:gd name="T71" fmla="*/ 711637 h 730250"/>
                  <a:gd name="T72" fmla="*/ 207605 w 768350"/>
                  <a:gd name="T73" fmla="*/ 689499 h 730250"/>
                  <a:gd name="T74" fmla="*/ 157267 w 768350"/>
                  <a:gd name="T75" fmla="*/ 659808 h 730250"/>
                  <a:gd name="T76" fmla="*/ 112506 w 768350"/>
                  <a:gd name="T77" fmla="*/ 623315 h 730250"/>
                  <a:gd name="T78" fmla="*/ 74111 w 768350"/>
                  <a:gd name="T79" fmla="*/ 580773 h 730250"/>
                  <a:gd name="T80" fmla="*/ 42872 w 768350"/>
                  <a:gd name="T81" fmla="*/ 532931 h 730250"/>
                  <a:gd name="T82" fmla="*/ 19581 w 768350"/>
                  <a:gd name="T83" fmla="*/ 480541 h 730250"/>
                  <a:gd name="T84" fmla="*/ 5027 w 768350"/>
                  <a:gd name="T85" fmla="*/ 424355 h 730250"/>
                  <a:gd name="T86" fmla="*/ 0 w 768350"/>
                  <a:gd name="T87" fmla="*/ 365125 h 73025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68350"/>
                  <a:gd name="T133" fmla="*/ 0 h 730250"/>
                  <a:gd name="T134" fmla="*/ 768350 w 768350"/>
                  <a:gd name="T135" fmla="*/ 730250 h 73025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68350" h="730250">
                    <a:moveTo>
                      <a:pt x="0" y="365125"/>
                    </a:moveTo>
                    <a:lnTo>
                      <a:pt x="5027" y="305894"/>
                    </a:lnTo>
                    <a:lnTo>
                      <a:pt x="19581" y="249708"/>
                    </a:lnTo>
                    <a:lnTo>
                      <a:pt x="42872" y="197318"/>
                    </a:lnTo>
                    <a:lnTo>
                      <a:pt x="74111" y="149476"/>
                    </a:lnTo>
                    <a:lnTo>
                      <a:pt x="112506" y="106934"/>
                    </a:lnTo>
                    <a:lnTo>
                      <a:pt x="157267" y="70441"/>
                    </a:lnTo>
                    <a:lnTo>
                      <a:pt x="207605" y="40750"/>
                    </a:lnTo>
                    <a:lnTo>
                      <a:pt x="262729" y="18612"/>
                    </a:lnTo>
                    <a:lnTo>
                      <a:pt x="321849" y="4778"/>
                    </a:lnTo>
                    <a:lnTo>
                      <a:pt x="384175" y="0"/>
                    </a:lnTo>
                    <a:lnTo>
                      <a:pt x="415689" y="1210"/>
                    </a:lnTo>
                    <a:lnTo>
                      <a:pt x="446500" y="4778"/>
                    </a:lnTo>
                    <a:lnTo>
                      <a:pt x="505620" y="18612"/>
                    </a:lnTo>
                    <a:lnTo>
                      <a:pt x="560744" y="40750"/>
                    </a:lnTo>
                    <a:lnTo>
                      <a:pt x="611082" y="70441"/>
                    </a:lnTo>
                    <a:lnTo>
                      <a:pt x="655843" y="106934"/>
                    </a:lnTo>
                    <a:lnTo>
                      <a:pt x="694238" y="149476"/>
                    </a:lnTo>
                    <a:lnTo>
                      <a:pt x="725477" y="197318"/>
                    </a:lnTo>
                    <a:lnTo>
                      <a:pt x="748768" y="249708"/>
                    </a:lnTo>
                    <a:lnTo>
                      <a:pt x="763322" y="305894"/>
                    </a:lnTo>
                    <a:lnTo>
                      <a:pt x="768350" y="365125"/>
                    </a:lnTo>
                    <a:lnTo>
                      <a:pt x="767076" y="395074"/>
                    </a:lnTo>
                    <a:lnTo>
                      <a:pt x="763322" y="424355"/>
                    </a:lnTo>
                    <a:lnTo>
                      <a:pt x="748768" y="480541"/>
                    </a:lnTo>
                    <a:lnTo>
                      <a:pt x="725477" y="532931"/>
                    </a:lnTo>
                    <a:lnTo>
                      <a:pt x="694238" y="580773"/>
                    </a:lnTo>
                    <a:lnTo>
                      <a:pt x="655843" y="623315"/>
                    </a:lnTo>
                    <a:lnTo>
                      <a:pt x="611082" y="659808"/>
                    </a:lnTo>
                    <a:lnTo>
                      <a:pt x="560744" y="689499"/>
                    </a:lnTo>
                    <a:lnTo>
                      <a:pt x="505620" y="711637"/>
                    </a:lnTo>
                    <a:lnTo>
                      <a:pt x="446500" y="725471"/>
                    </a:lnTo>
                    <a:lnTo>
                      <a:pt x="384175" y="730250"/>
                    </a:lnTo>
                    <a:lnTo>
                      <a:pt x="352660" y="729039"/>
                    </a:lnTo>
                    <a:lnTo>
                      <a:pt x="321849" y="725471"/>
                    </a:lnTo>
                    <a:lnTo>
                      <a:pt x="262729" y="711637"/>
                    </a:lnTo>
                    <a:lnTo>
                      <a:pt x="207605" y="689499"/>
                    </a:lnTo>
                    <a:lnTo>
                      <a:pt x="157267" y="659808"/>
                    </a:lnTo>
                    <a:lnTo>
                      <a:pt x="112506" y="623315"/>
                    </a:lnTo>
                    <a:lnTo>
                      <a:pt x="74111" y="580773"/>
                    </a:lnTo>
                    <a:lnTo>
                      <a:pt x="42872" y="532931"/>
                    </a:lnTo>
                    <a:lnTo>
                      <a:pt x="19581" y="480541"/>
                    </a:lnTo>
                    <a:lnTo>
                      <a:pt x="5027" y="424355"/>
                    </a:lnTo>
                    <a:lnTo>
                      <a:pt x="0" y="365125"/>
                    </a:lnTo>
                    <a:close/>
                  </a:path>
                </a:pathLst>
              </a:custGeom>
              <a:noFill/>
              <a:ln w="1270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24" name="object 17"/>
              <p:cNvSpPr>
                <a:spLocks/>
              </p:cNvSpPr>
              <p:nvPr/>
            </p:nvSpPr>
            <p:spPr bwMode="auto">
              <a:xfrm>
                <a:off x="4876800" y="3248025"/>
                <a:ext cx="781050" cy="0"/>
              </a:xfrm>
              <a:custGeom>
                <a:avLst/>
                <a:gdLst>
                  <a:gd name="T0" fmla="*/ 0 w 781050"/>
                  <a:gd name="T1" fmla="*/ 781050 w 781050"/>
                  <a:gd name="T2" fmla="*/ 0 60000 65536"/>
                  <a:gd name="T3" fmla="*/ 0 60000 65536"/>
                  <a:gd name="T4" fmla="*/ 0 w 781050"/>
                  <a:gd name="T5" fmla="*/ 781050 w 781050"/>
                </a:gdLst>
                <a:ahLst/>
                <a:cxnLst>
                  <a:cxn ang="T2">
                    <a:pos x="T0" y="0"/>
                  </a:cxn>
                  <a:cxn ang="T3">
                    <a:pos x="T1" y="0"/>
                  </a:cxn>
                </a:cxnLst>
                <a:rect l="T4" t="0" r="T5" b="0"/>
                <a:pathLst>
                  <a:path w="781050">
                    <a:moveTo>
                      <a:pt x="0" y="0"/>
                    </a:moveTo>
                    <a:lnTo>
                      <a:pt x="781050" y="0"/>
                    </a:lnTo>
                  </a:path>
                </a:pathLst>
              </a:custGeom>
              <a:noFill/>
              <a:ln w="1270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25" name="object 18"/>
              <p:cNvSpPr>
                <a:spLocks/>
              </p:cNvSpPr>
              <p:nvPr/>
            </p:nvSpPr>
            <p:spPr bwMode="auto">
              <a:xfrm>
                <a:off x="5267325" y="2876550"/>
                <a:ext cx="0" cy="738188"/>
              </a:xfrm>
              <a:custGeom>
                <a:avLst/>
                <a:gdLst>
                  <a:gd name="T0" fmla="*/ 0 h 738251"/>
                  <a:gd name="T1" fmla="*/ 737495 h 738251"/>
                  <a:gd name="T2" fmla="*/ 0 60000 65536"/>
                  <a:gd name="T3" fmla="*/ 0 60000 65536"/>
                  <a:gd name="T4" fmla="*/ 0 h 738251"/>
                  <a:gd name="T5" fmla="*/ 738251 h 738251"/>
                </a:gdLst>
                <a:ahLst/>
                <a:cxnLst>
                  <a:cxn ang="T2">
                    <a:pos x="0" y="T0"/>
                  </a:cxn>
                  <a:cxn ang="T3">
                    <a:pos x="0" y="T1"/>
                  </a:cxn>
                </a:cxnLst>
                <a:rect l="0" t="T4" r="0" b="T5"/>
                <a:pathLst>
                  <a:path h="738251">
                    <a:moveTo>
                      <a:pt x="0" y="0"/>
                    </a:moveTo>
                    <a:lnTo>
                      <a:pt x="0" y="738251"/>
                    </a:lnTo>
                  </a:path>
                </a:pathLst>
              </a:custGeom>
              <a:noFill/>
              <a:ln w="1270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26" name="object 19"/>
              <p:cNvSpPr txBox="1">
                <a:spLocks noChangeArrowheads="1"/>
              </p:cNvSpPr>
              <p:nvPr/>
            </p:nvSpPr>
            <p:spPr bwMode="auto">
              <a:xfrm>
                <a:off x="5057775" y="2970213"/>
                <a:ext cx="482600" cy="2841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marL="12700">
                  <a:tabLst>
                    <a:tab pos="314325" algn="l"/>
                  </a:tabLst>
                  <a:defRPr sz="2400">
                    <a:solidFill>
                      <a:schemeClr val="tx1"/>
                    </a:solidFill>
                    <a:latin typeface="Arial" charset="0"/>
                    <a:ea typeface="MS PGothic" charset="0"/>
                    <a:cs typeface="MS PGothic" charset="0"/>
                  </a:defRPr>
                </a:lvl1pPr>
                <a:lvl2pPr marL="742950" indent="-285750">
                  <a:tabLst>
                    <a:tab pos="314325" algn="l"/>
                  </a:tabLst>
                  <a:defRPr sz="2400">
                    <a:solidFill>
                      <a:schemeClr val="tx1"/>
                    </a:solidFill>
                    <a:latin typeface="Arial" charset="0"/>
                    <a:ea typeface="MS PGothic" charset="0"/>
                    <a:cs typeface="MS PGothic" charset="0"/>
                  </a:defRPr>
                </a:lvl2pPr>
                <a:lvl3pPr marL="1143000" indent="-228600">
                  <a:tabLst>
                    <a:tab pos="314325" algn="l"/>
                  </a:tabLst>
                  <a:defRPr sz="2400">
                    <a:solidFill>
                      <a:schemeClr val="tx1"/>
                    </a:solidFill>
                    <a:latin typeface="Arial" charset="0"/>
                    <a:ea typeface="MS PGothic" charset="0"/>
                    <a:cs typeface="MS PGothic" charset="0"/>
                  </a:defRPr>
                </a:lvl3pPr>
                <a:lvl4pPr marL="1600200" indent="-228600">
                  <a:tabLst>
                    <a:tab pos="314325" algn="l"/>
                  </a:tabLst>
                  <a:defRPr sz="2400">
                    <a:solidFill>
                      <a:schemeClr val="tx1"/>
                    </a:solidFill>
                    <a:latin typeface="Arial" charset="0"/>
                    <a:ea typeface="MS PGothic" charset="0"/>
                    <a:cs typeface="MS PGothic" charset="0"/>
                  </a:defRPr>
                </a:lvl4pPr>
                <a:lvl5pPr marL="2057400" indent="-228600">
                  <a:tabLst>
                    <a:tab pos="314325" algn="l"/>
                  </a:tabLst>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9pPr>
              </a:lstStyle>
              <a:p>
                <a:pPr eaLnBrk="1" hangingPunct="1"/>
                <a:r>
                  <a:rPr lang="en-US" sz="1800" b="1">
                    <a:cs typeface="Arial" charset="0"/>
                  </a:rPr>
                  <a:t>A	P</a:t>
                </a:r>
                <a:endParaRPr lang="en-US" sz="1800">
                  <a:cs typeface="Arial" charset="0"/>
                </a:endParaRPr>
              </a:p>
            </p:txBody>
          </p:sp>
          <p:sp>
            <p:nvSpPr>
              <p:cNvPr id="16427" name="object 20"/>
              <p:cNvSpPr txBox="1">
                <a:spLocks noChangeArrowheads="1"/>
              </p:cNvSpPr>
              <p:nvPr/>
            </p:nvSpPr>
            <p:spPr bwMode="auto">
              <a:xfrm>
                <a:off x="5057775" y="3281363"/>
                <a:ext cx="495300" cy="2841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marL="12700">
                  <a:tabLst>
                    <a:tab pos="314325" algn="l"/>
                  </a:tabLst>
                  <a:defRPr sz="2400">
                    <a:solidFill>
                      <a:schemeClr val="tx1"/>
                    </a:solidFill>
                    <a:latin typeface="Arial" charset="0"/>
                    <a:ea typeface="MS PGothic" charset="0"/>
                    <a:cs typeface="MS PGothic" charset="0"/>
                  </a:defRPr>
                </a:lvl1pPr>
                <a:lvl2pPr marL="742950" indent="-285750">
                  <a:tabLst>
                    <a:tab pos="314325" algn="l"/>
                  </a:tabLst>
                  <a:defRPr sz="2400">
                    <a:solidFill>
                      <a:schemeClr val="tx1"/>
                    </a:solidFill>
                    <a:latin typeface="Arial" charset="0"/>
                    <a:ea typeface="MS PGothic" charset="0"/>
                    <a:cs typeface="MS PGothic" charset="0"/>
                  </a:defRPr>
                </a:lvl2pPr>
                <a:lvl3pPr marL="1143000" indent="-228600">
                  <a:tabLst>
                    <a:tab pos="314325" algn="l"/>
                  </a:tabLst>
                  <a:defRPr sz="2400">
                    <a:solidFill>
                      <a:schemeClr val="tx1"/>
                    </a:solidFill>
                    <a:latin typeface="Arial" charset="0"/>
                    <a:ea typeface="MS PGothic" charset="0"/>
                    <a:cs typeface="MS PGothic" charset="0"/>
                  </a:defRPr>
                </a:lvl3pPr>
                <a:lvl4pPr marL="1600200" indent="-228600">
                  <a:tabLst>
                    <a:tab pos="314325" algn="l"/>
                  </a:tabLst>
                  <a:defRPr sz="2400">
                    <a:solidFill>
                      <a:schemeClr val="tx1"/>
                    </a:solidFill>
                    <a:latin typeface="Arial" charset="0"/>
                    <a:ea typeface="MS PGothic" charset="0"/>
                    <a:cs typeface="MS PGothic" charset="0"/>
                  </a:defRPr>
                </a:lvl4pPr>
                <a:lvl5pPr marL="2057400" indent="-228600">
                  <a:tabLst>
                    <a:tab pos="314325" algn="l"/>
                  </a:tabLst>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tabLst>
                    <a:tab pos="314325" algn="l"/>
                  </a:tabLst>
                  <a:defRPr sz="2400">
                    <a:solidFill>
                      <a:schemeClr val="tx1"/>
                    </a:solidFill>
                    <a:latin typeface="Arial" charset="0"/>
                    <a:ea typeface="MS PGothic" charset="0"/>
                    <a:cs typeface="MS PGothic" charset="0"/>
                  </a:defRPr>
                </a:lvl9pPr>
              </a:lstStyle>
              <a:p>
                <a:pPr eaLnBrk="1" hangingPunct="1"/>
                <a:r>
                  <a:rPr lang="en-US" sz="1800" b="1">
                    <a:cs typeface="Arial" charset="0"/>
                  </a:rPr>
                  <a:t>S	D</a:t>
                </a:r>
                <a:endParaRPr lang="en-US" sz="1800">
                  <a:cs typeface="Arial" charset="0"/>
                </a:endParaRPr>
              </a:p>
            </p:txBody>
          </p:sp>
        </p:grpSp>
        <p:sp>
          <p:nvSpPr>
            <p:cNvPr id="52" name="Curved Down Arrow 51"/>
            <p:cNvSpPr/>
            <p:nvPr/>
          </p:nvSpPr>
          <p:spPr>
            <a:xfrm rot="20511457">
              <a:off x="1907704" y="4149804"/>
              <a:ext cx="1079538" cy="50320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1"/>
                </a:solidFill>
              </a:endParaRPr>
            </a:p>
          </p:txBody>
        </p:sp>
        <p:sp>
          <p:nvSpPr>
            <p:cNvPr id="53" name="Curved Down Arrow 52"/>
            <p:cNvSpPr/>
            <p:nvPr/>
          </p:nvSpPr>
          <p:spPr>
            <a:xfrm rot="8645143" flipH="1">
              <a:off x="4168384" y="3832322"/>
              <a:ext cx="1023974" cy="42860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1"/>
                </a:solidFill>
              </a:endParaRPr>
            </a:p>
          </p:txBody>
        </p:sp>
        <p:sp>
          <p:nvSpPr>
            <p:cNvPr id="54" name="Curved Down Arrow 53"/>
            <p:cNvSpPr/>
            <p:nvPr/>
          </p:nvSpPr>
          <p:spPr>
            <a:xfrm rot="20511457">
              <a:off x="4550985" y="2505246"/>
              <a:ext cx="1081125" cy="50320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1"/>
                </a:solidFill>
              </a:endParaRPr>
            </a:p>
          </p:txBody>
        </p:sp>
        <p:sp>
          <p:nvSpPr>
            <p:cNvPr id="55" name="Curved Down Arrow 54"/>
            <p:cNvSpPr/>
            <p:nvPr/>
          </p:nvSpPr>
          <p:spPr>
            <a:xfrm rot="4612491" flipH="1">
              <a:off x="6429902" y="1945656"/>
              <a:ext cx="977845" cy="59850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1"/>
                </a:solidFill>
              </a:endParaRPr>
            </a:p>
          </p:txBody>
        </p:sp>
      </p:grpSp>
    </p:spTree>
    <p:extLst>
      <p:ext uri="{BB962C8B-B14F-4D97-AF65-F5344CB8AC3E}">
        <p14:creationId xmlns:p14="http://schemas.microsoft.com/office/powerpoint/2010/main" val="42673334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73892B6BD4C814D864FE852C6B62926" ma:contentTypeVersion="30" ma:contentTypeDescription="Create a new document." ma:contentTypeScope="" ma:versionID="2cd832593a90a39c6646e34aa3f8d764">
  <xsd:schema xmlns:xsd="http://www.w3.org/2001/XMLSchema" xmlns:xs="http://www.w3.org/2001/XMLSchema" xmlns:p="http://schemas.microsoft.com/office/2006/metadata/properties" xmlns:ns2="19cfbb22-967d-441b-b2d0-56543b08ad7d" xmlns:ns3="http://schemas.microsoft.com/sharepoint/v3/fields" xmlns:ns4="e7b00261-fff3-41e0-a06e-29be7bbb4b90" targetNamespace="http://schemas.microsoft.com/office/2006/metadata/properties" ma:root="true" ma:fieldsID="9e1b728052fa0dc60d409b8efd12f273" ns2:_="" ns3:_="" ns4:_="">
    <xsd:import namespace="19cfbb22-967d-441b-b2d0-56543b08ad7d"/>
    <xsd:import namespace="http://schemas.microsoft.com/sharepoint/v3/fields"/>
    <xsd:import namespace="e7b00261-fff3-41e0-a06e-29be7bbb4b90"/>
    <xsd:element name="properties">
      <xsd:complexType>
        <xsd:sequence>
          <xsd:element name="documentManagement">
            <xsd:complexType>
              <xsd:all>
                <xsd:element ref="ns2:nf553947567e4e08a7a428dd067c6ddf" minOccurs="0"/>
                <xsd:element ref="ns2:TaxCatchAll" minOccurs="0"/>
                <xsd:element ref="ns2:pbf2f93df8dd4eb080efdd315b87a374" minOccurs="0"/>
                <xsd:element ref="ns2:mc9a21fcd6b24904b2be8748004271cc" minOccurs="0"/>
                <xsd:element ref="ns2:fdb3048ee4f64c2ab103fa5c08134177" minOccurs="0"/>
                <xsd:element ref="ns2:i17683cc25004393bf5e7a85079a67d2" minOccurs="0"/>
                <xsd:element ref="ns2:Project_x002f__x0020_contract_x0020_end_x0020_date" minOccurs="0"/>
                <xsd:element ref="ns2:n63e5b34d79144c59fc93a19d30f3a0b" minOccurs="0"/>
                <xsd:element ref="ns3:_Source"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lcf76f155ced4ddcb4097134ff3c332f" minOccurs="0"/>
                <xsd:element ref="ns2:SharedWithUsers" minOccurs="0"/>
                <xsd:element ref="ns2:SharedWithDetails"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fbb22-967d-441b-b2d0-56543b08ad7d" elementFormDefault="qualified">
    <xsd:import namespace="http://schemas.microsoft.com/office/2006/documentManagement/types"/>
    <xsd:import namespace="http://schemas.microsoft.com/office/infopath/2007/PartnerControls"/>
    <xsd:element name="nf553947567e4e08a7a428dd067c6ddf" ma:index="9" nillable="true" ma:taxonomy="true" ma:internalName="nf553947567e4e08a7a428dd067c6ddf" ma:taxonomyFieldName="Business_x0020_Activity" ma:displayName="Business Activity" ma:default="" ma:fieldId="{7f553947-567e-4e08-a7a4-28dd067c6ddf}"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84e03c9-4683-4d6d-9e6e-c6fa35f1947e}" ma:internalName="TaxCatchAll" ma:showField="CatchAllData" ma:web="19cfbb22-967d-441b-b2d0-56543b08ad7d">
      <xsd:complexType>
        <xsd:complexContent>
          <xsd:extension base="dms:MultiChoiceLookup">
            <xsd:sequence>
              <xsd:element name="Value" type="dms:Lookup" maxOccurs="unbounded" minOccurs="0" nillable="true"/>
            </xsd:sequence>
          </xsd:extension>
        </xsd:complexContent>
      </xsd:complexType>
    </xsd:element>
    <xsd:element name="pbf2f93df8dd4eb080efdd315b87a374" ma:index="12" nillable="true" ma:taxonomy="true" ma:internalName="pbf2f93df8dd4eb080efdd315b87a374" ma:taxonomyFieldName="Business_x0020_Function" ma:displayName="Business Function" ma:default="2;#Quality Improvement|f929b268-8fc1-4432-9c8d-4653c804bdfc" ma:fieldId="{9bf2f93d-f8dd-4eb0-80ef-dd315b87a374}"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mc9a21fcd6b24904b2be8748004271cc" ma:index="14" nillable="true" ma:taxonomy="true" ma:internalName="mc9a21fcd6b24904b2be8748004271cc" ma:taxonomyFieldName="Division" ma:displayName="Division" ma:default="1;#Research ＆ Quality Improvement|40ffecb9-eb64-4eb4-bbcd-9ff92017558e" ma:fieldId="{6c9a21fc-d6b2-4904-b2be-8748004271cc}" ma:sspId="72c748ba-2422-442a-8da0-8c3a11393106" ma:termSetId="854525bc-11e5-4801-9a2e-02bd235a7eec" ma:anchorId="00000000-0000-0000-0000-000000000000" ma:open="false" ma:isKeyword="false">
      <xsd:complexType>
        <xsd:sequence>
          <xsd:element ref="pc:Terms" minOccurs="0" maxOccurs="1"/>
        </xsd:sequence>
      </xsd:complexType>
    </xsd:element>
    <xsd:element name="fdb3048ee4f64c2ab103fa5c08134177" ma:index="16" nillable="true" ma:taxonomy="true" ma:internalName="fdb3048ee4f64c2ab103fa5c08134177" ma:taxonomyFieldName="Document_x0020_status" ma:displayName="Document status" ma:default="" ma:fieldId="{fdb3048e-e4f6-4c2a-b103-fa5c08134177}"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i17683cc25004393bf5e7a85079a67d2" ma:index="18" nillable="true" ma:taxonomy="true" ma:internalName="i17683cc25004393bf5e7a85079a67d2" ma:taxonomyFieldName="Information_x0020_type" ma:displayName="Information type" ma:default="" ma:fieldId="{217683cc-2500-4393-bf5e-7a85079a67d2}"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19" nillable="true" ma:displayName="Project/ contract end date" ma:format="DateOnly" ma:internalName="Project_x002F__x0020_contract_x0020_end_x0020_date">
      <xsd:simpleType>
        <xsd:restriction base="dms:DateTime"/>
      </xsd:simpleType>
    </xsd:element>
    <xsd:element name="n63e5b34d79144c59fc93a19d30f3a0b" ma:index="21" nillable="true" ma:taxonomy="true" ma:internalName="n63e5b34d79144c59fc93a19d30f3a0b" ma:taxonomyFieldName="Project_x002F__x0020_contract_x0020_status" ma:displayName="Project/ contract status" ma:default="" ma:fieldId="{763e5b34-d791-44c5-9fc9-3a19d30f3a0b}" ma:sspId="72c748ba-2422-442a-8da0-8c3a11393106" ma:termSetId="6fb53340-93dd-45ae-88d8-d63e0eb70bfd" ma:anchorId="00000000-0000-0000-0000-000000000000" ma:open="false" ma:isKeyword="false">
      <xsd:complexType>
        <xsd:sequence>
          <xsd:element ref="pc:Terms" minOccurs="0" maxOccurs="1"/>
        </xsd:sequence>
      </xsd:complexType>
    </xsd:element>
    <xsd:element name="SharedWithUsers" ma:index="3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2" nillable="true" ma:displayName="Source filepath" ma:description="References to resources from which this resource was derived. This is the filepath that was lifted from the Q Drive"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b00261-fff3-41e0-a06e-29be7bbb4b90"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72c748ba-2422-442a-8da0-8c3a1139310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7"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Source xmlns="http://schemas.microsoft.com/sharepoint/v3/fields" xsi:nil="true"/>
    <TaxCatchAll xmlns="19cfbb22-967d-441b-b2d0-56543b08ad7d">
      <Value>2</Value>
      <Value>1</Value>
    </TaxCatchAll>
    <lcf76f155ced4ddcb4097134ff3c332f xmlns="e7b00261-fff3-41e0-a06e-29be7bbb4b90">
      <Terms xmlns="http://schemas.microsoft.com/office/infopath/2007/PartnerControls"/>
    </lcf76f155ced4ddcb4097134ff3c332f>
    <i17683cc25004393bf5e7a85079a67d2 xmlns="19cfbb22-967d-441b-b2d0-56543b08ad7d">
      <Terms xmlns="http://schemas.microsoft.com/office/infopath/2007/PartnerControls"/>
    </i17683cc25004393bf5e7a85079a67d2>
    <pbf2f93df8dd4eb080efdd315b87a374 xmlns="19cfbb22-967d-441b-b2d0-56543b08ad7d">
      <Terms xmlns="http://schemas.microsoft.com/office/infopath/2007/PartnerControls">
        <TermInfo xmlns="http://schemas.microsoft.com/office/infopath/2007/PartnerControls">
          <TermName xmlns="http://schemas.microsoft.com/office/infopath/2007/PartnerControls">Quality Improvement</TermName>
          <TermId xmlns="http://schemas.microsoft.com/office/infopath/2007/PartnerControls">f929b268-8fc1-4432-9c8d-4653c804bdfc</TermId>
        </TermInfo>
      </Terms>
    </pbf2f93df8dd4eb080efdd315b87a374>
    <nf553947567e4e08a7a428dd067c6ddf xmlns="19cfbb22-967d-441b-b2d0-56543b08ad7d">
      <Terms xmlns="http://schemas.microsoft.com/office/infopath/2007/PartnerControls"/>
    </nf553947567e4e08a7a428dd067c6ddf>
    <Project_x002f__x0020_contract_x0020_end_x0020_date xmlns="19cfbb22-967d-441b-b2d0-56543b08ad7d" xsi:nil="true"/>
    <mc9a21fcd6b24904b2be8748004271cc xmlns="19cfbb22-967d-441b-b2d0-56543b08ad7d">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40ffecb9-eb64-4eb4-bbcd-9ff92017558e</TermId>
        </TermInfo>
      </Terms>
    </mc9a21fcd6b24904b2be8748004271cc>
    <fdb3048ee4f64c2ab103fa5c08134177 xmlns="19cfbb22-967d-441b-b2d0-56543b08ad7d">
      <Terms xmlns="http://schemas.microsoft.com/office/infopath/2007/PartnerControls"/>
    </fdb3048ee4f64c2ab103fa5c08134177>
    <n63e5b34d79144c59fc93a19d30f3a0b xmlns="19cfbb22-967d-441b-b2d0-56543b08ad7d">
      <Terms xmlns="http://schemas.microsoft.com/office/infopath/2007/PartnerControls"/>
    </n63e5b34d79144c59fc93a19d30f3a0b>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F9CA88-2ED8-407D-A42A-44C3C7A1F6DE}"/>
</file>

<file path=customXml/itemProps2.xml><?xml version="1.0" encoding="utf-8"?>
<ds:datastoreItem xmlns:ds="http://schemas.openxmlformats.org/officeDocument/2006/customXml" ds:itemID="{B47900CA-8D16-497C-A687-D426E352A780}">
  <ds:schemaRefs>
    <ds:schemaRef ds:uri="http://purl.org/dc/elements/1.1/"/>
    <ds:schemaRef ds:uri="782d299c-1094-4166-853c-0c10d984f037"/>
    <ds:schemaRef ds:uri="http://www.w3.org/XML/1998/namespace"/>
    <ds:schemaRef ds:uri="http://schemas.microsoft.com/office/2006/documentManagement/types"/>
    <ds:schemaRef ds:uri="http://purl.org/dc/terms/"/>
    <ds:schemaRef ds:uri="http://schemas.microsoft.com/office/2006/metadata/properties"/>
    <ds:schemaRef ds:uri="http://schemas.microsoft.com/office/infopath/2007/PartnerControls"/>
    <ds:schemaRef ds:uri="http://schemas.openxmlformats.org/package/2006/metadata/core-properties"/>
    <ds:schemaRef ds:uri="http://purl.org/dc/dcmitype/"/>
    <ds:schemaRef ds:uri="19d55dec-64db-48ca-8a2a-bb7d318d4195"/>
    <ds:schemaRef ds:uri="http://schemas.microsoft.com/sharepoint/v3/fields"/>
    <ds:schemaRef ds:uri="5acc4cad-2aa3-4eb2-8220-20c2ac6d16ff"/>
  </ds:schemaRefs>
</ds:datastoreItem>
</file>

<file path=customXml/itemProps3.xml><?xml version="1.0" encoding="utf-8"?>
<ds:datastoreItem xmlns:ds="http://schemas.openxmlformats.org/officeDocument/2006/customXml" ds:itemID="{96EF9602-F465-4981-93EB-C7245F8D823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59</TotalTime>
  <Words>1867</Words>
  <Application>Microsoft Office PowerPoint</Application>
  <PresentationFormat>Widescreen</PresentationFormat>
  <Paragraphs>253</Paragraphs>
  <Slides>16</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Montserrat</vt:lpstr>
      <vt:lpstr>Segoe UI</vt:lpstr>
      <vt:lpstr>Times New Roman</vt:lpstr>
      <vt:lpstr>Office Theme</vt:lpstr>
      <vt:lpstr>Hampshire Hospitals NHS Trust  Improving Care for Children with Epilepsy  RCPCH EQIP QI Project  </vt:lpstr>
      <vt:lpstr>HHFT Paediatric Epilepsy Team</vt:lpstr>
      <vt:lpstr>Aim </vt:lpstr>
      <vt:lpstr>Background Rationale</vt:lpstr>
      <vt:lpstr>PowerPoint Presentation</vt:lpstr>
      <vt:lpstr>Stakeholder Map</vt:lpstr>
      <vt:lpstr>PowerPoint Presentation</vt:lpstr>
      <vt:lpstr>Patient and Family Engagement</vt:lpstr>
      <vt:lpstr>Our PDSA cycles </vt:lpstr>
      <vt:lpstr>PowerPoint Presentation</vt:lpstr>
      <vt:lpstr>PowerPoint Presentation</vt:lpstr>
      <vt:lpstr>What did your test reveal?</vt:lpstr>
      <vt:lpstr>PowerPoint Presentation</vt:lpstr>
      <vt:lpstr>Team learning highlights </vt:lpstr>
      <vt:lpstr>Next Steps </vt:lpstr>
      <vt:lpstr>HHFT Epilepsy Padlet </vt:lpstr>
    </vt:vector>
  </TitlesOfParts>
  <Company>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care for Children with Epilepsy</dc:title>
  <dc:creator>Patricia O'Connor</dc:creator>
  <cp:lastModifiedBy>Melanie David-Feveck</cp:lastModifiedBy>
  <cp:revision>18</cp:revision>
  <dcterms:created xsi:type="dcterms:W3CDTF">2019-10-03T13:51:04Z</dcterms:created>
  <dcterms:modified xsi:type="dcterms:W3CDTF">2023-06-08T23:03:31Z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0x010100ACB83344429DC74D8CB54D8896D2FDAB</vt:lpwstr>
  </property>
  <property fmtid="{D5CDD505-2E9C-101B-9397-08002B2CF9AE}" pid="3" name="Order">
    <vt:r8>100</vt:r8>
  </property>
  <property fmtid="{D5CDD505-2E9C-101B-9397-08002B2CF9AE}" pid="4" name="Information type">
    <vt:lpwstr/>
  </property>
  <property fmtid="{D5CDD505-2E9C-101B-9397-08002B2CF9AE}" pid="5" name="Business Function">
    <vt:lpwstr>2;#Audits|ae63694e-9999-473c-882e-084b09c6631d</vt:lpwstr>
  </property>
  <property fmtid="{D5CDD505-2E9C-101B-9397-08002B2CF9AE}" pid="6" name="Project/ contract status">
    <vt:lpwstr/>
  </property>
  <property fmtid="{D5CDD505-2E9C-101B-9397-08002B2CF9AE}" pid="7" name="Archive">
    <vt:lpwstr/>
  </property>
  <property fmtid="{D5CDD505-2E9C-101B-9397-08002B2CF9AE}" pid="8" name="Division">
    <vt:lpwstr>1;#Research ＆ Quality Improvement|c788aced-109f-432d-9368-116094370ebc</vt:lpwstr>
  </property>
  <property fmtid="{D5CDD505-2E9C-101B-9397-08002B2CF9AE}" pid="9" name="Document status">
    <vt:lpwstr/>
  </property>
  <property fmtid="{D5CDD505-2E9C-101B-9397-08002B2CF9AE}" pid="10" name="_ExtendedDescription">
    <vt:lpwstr/>
  </property>
  <property fmtid="{D5CDD505-2E9C-101B-9397-08002B2CF9AE}" pid="11" name="Business Activity">
    <vt:lpwstr/>
  </property>
  <property fmtid="{D5CDD505-2E9C-101B-9397-08002B2CF9AE}" pid="12" name="MediaServiceImageTags">
    <vt:lpwstr/>
  </property>
  <property fmtid="{D5CDD505-2E9C-101B-9397-08002B2CF9AE}" pid="13" name="Document_x0020_status">
    <vt:lpwstr/>
  </property>
  <property fmtid="{D5CDD505-2E9C-101B-9397-08002B2CF9AE}" pid="14" name="Business_x0020_Activity">
    <vt:lpwstr/>
  </property>
  <property fmtid="{D5CDD505-2E9C-101B-9397-08002B2CF9AE}" pid="15" name="Project_x002F__x0020_contract_x0020_status">
    <vt:lpwstr/>
  </property>
  <property fmtid="{D5CDD505-2E9C-101B-9397-08002B2CF9AE}" pid="16" name="Information_x0020_type">
    <vt:lpwstr/>
  </property>
</Properties>
</file>