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olors1.xml" ContentType="application/vnd.ms-office.chartcolorstyle+xml"/>
  <Override PartName="/ppt/diagrams/layout1.xml" ContentType="application/vnd.openxmlformats-officedocument.drawingml.diagramLayout+xml"/>
  <Override PartName="/ppt/charts/style1.xml" ContentType="application/vnd.ms-office.chartstyl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8D82"/>
    <a:srgbClr val="ACD0CC"/>
    <a:srgbClr val="26B8B1"/>
    <a:srgbClr val="9AE2DB"/>
    <a:srgbClr val="8DC0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8" d="100"/>
          <a:sy n="18" d="100"/>
        </p:scale>
        <p:origin x="26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cap="none" spc="0" normalizeH="0" baseline="0">
                <a:solidFill>
                  <a:schemeClr val="tx1">
                    <a:lumMod val="65000"/>
                    <a:lumOff val="35000"/>
                  </a:schemeClr>
                </a:solidFill>
                <a:latin typeface="+mj-lt"/>
                <a:ea typeface="+mj-ea"/>
                <a:cs typeface="+mj-cs"/>
              </a:defRPr>
            </a:pPr>
            <a:r>
              <a:rPr lang="en-US" sz="2800" baseline="0" dirty="0">
                <a:latin typeface="+mn-lt"/>
              </a:rPr>
              <a:t>Key areas of concern from the CHECC </a:t>
            </a:r>
          </a:p>
        </c:rich>
      </c:tx>
      <c:layout>
        <c:manualLayout>
          <c:xMode val="edge"/>
          <c:yMode val="edge"/>
          <c:x val="0.19385825216459845"/>
          <c:y val="6.6212025690358375E-2"/>
        </c:manualLayout>
      </c:layout>
      <c:overlay val="0"/>
      <c:spPr>
        <a:noFill/>
        <a:ln>
          <a:noFill/>
        </a:ln>
        <a:effectLst/>
      </c:spPr>
      <c:txPr>
        <a:bodyPr rot="0" spcFirstLastPara="1" vertOverflow="ellipsis" vert="horz" wrap="square" anchor="ctr" anchorCtr="1"/>
        <a:lstStyle/>
        <a:p>
          <a:pPr>
            <a:defRPr sz="28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5349107630252491E-2"/>
          <c:y val="0.11332550763713287"/>
          <c:w val="0.87180752810788886"/>
          <c:h val="0.52289306561877125"/>
        </c:manualLayout>
      </c:layout>
      <c:bar3DChart>
        <c:barDir val="col"/>
        <c:grouping val="clustered"/>
        <c:varyColors val="0"/>
        <c:ser>
          <c:idx val="0"/>
          <c:order val="0"/>
          <c:tx>
            <c:strRef>
              <c:f>Sheet1!$B$1</c:f>
              <c:strCache>
                <c:ptCount val="1"/>
                <c:pt idx="0">
                  <c:v>Number of patients </c:v>
                </c:pt>
              </c:strCache>
            </c:strRef>
          </c:tx>
          <c:spPr>
            <a:solidFill>
              <a:srgbClr val="498D82"/>
            </a:solidFill>
            <a:ln>
              <a:noFill/>
            </a:ln>
            <a:effectLst/>
            <a:sp3d/>
          </c:spPr>
          <c:invertIfNegative val="0"/>
          <c:dLbls>
            <c:delete val="1"/>
          </c:dLbls>
          <c:cat>
            <c:strRef>
              <c:f>Sheet1!$A$2:$A$6</c:f>
              <c:strCache>
                <c:ptCount val="5"/>
                <c:pt idx="0">
                  <c:v>Learning &amp; intellectual development </c:v>
                </c:pt>
                <c:pt idx="1">
                  <c:v>Behaviour </c:v>
                </c:pt>
                <c:pt idx="2">
                  <c:v>Communication &amp; social interaction </c:v>
                </c:pt>
                <c:pt idx="3">
                  <c:v>Specific cognitive &amp; learning skills </c:v>
                </c:pt>
                <c:pt idx="4">
                  <c:v>Attention and concentration </c:v>
                </c:pt>
              </c:strCache>
            </c:strRef>
          </c:cat>
          <c:val>
            <c:numRef>
              <c:f>Sheet1!$B$2:$B$6</c:f>
              <c:numCache>
                <c:formatCode>General</c:formatCode>
                <c:ptCount val="5"/>
                <c:pt idx="0">
                  <c:v>19</c:v>
                </c:pt>
                <c:pt idx="1">
                  <c:v>21</c:v>
                </c:pt>
                <c:pt idx="2">
                  <c:v>25</c:v>
                </c:pt>
                <c:pt idx="3">
                  <c:v>28</c:v>
                </c:pt>
                <c:pt idx="4">
                  <c:v>29</c:v>
                </c:pt>
              </c:numCache>
            </c:numRef>
          </c:val>
          <c:extLst>
            <c:ext xmlns:c16="http://schemas.microsoft.com/office/drawing/2014/chart" uri="{C3380CC4-5D6E-409C-BE32-E72D297353CC}">
              <c16:uniqueId val="{00000000-E12F-4DCC-91BA-39829BA48859}"/>
            </c:ext>
          </c:extLst>
        </c:ser>
        <c:dLbls>
          <c:showLegendKey val="0"/>
          <c:showVal val="1"/>
          <c:showCatName val="0"/>
          <c:showSerName val="0"/>
          <c:showPercent val="0"/>
          <c:showBubbleSize val="0"/>
        </c:dLbls>
        <c:gapWidth val="150"/>
        <c:shape val="box"/>
        <c:axId val="758078736"/>
        <c:axId val="758079376"/>
        <c:axId val="0"/>
      </c:bar3DChart>
      <c:catAx>
        <c:axId val="7580787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900" b="0" i="0" u="none" strike="noStrike" kern="1200" cap="none" spc="0" normalizeH="0" baseline="0">
                <a:solidFill>
                  <a:schemeClr val="tx1">
                    <a:lumMod val="65000"/>
                    <a:lumOff val="35000"/>
                  </a:schemeClr>
                </a:solidFill>
                <a:latin typeface="+mn-lt"/>
                <a:ea typeface="+mn-ea"/>
                <a:cs typeface="+mn-cs"/>
              </a:defRPr>
            </a:pPr>
            <a:endParaRPr lang="en-US"/>
          </a:p>
        </c:txPr>
        <c:crossAx val="758079376"/>
        <c:crosses val="autoZero"/>
        <c:auto val="1"/>
        <c:lblAlgn val="ctr"/>
        <c:lblOffset val="100"/>
        <c:noMultiLvlLbl val="0"/>
      </c:catAx>
      <c:valAx>
        <c:axId val="75807937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2200" b="0" i="0" u="none" strike="noStrike" kern="1200" cap="all" baseline="0">
                    <a:solidFill>
                      <a:schemeClr val="tx1">
                        <a:lumMod val="65000"/>
                        <a:lumOff val="35000"/>
                      </a:schemeClr>
                    </a:solidFill>
                    <a:latin typeface="+mn-lt"/>
                    <a:ea typeface="+mn-ea"/>
                    <a:cs typeface="+mn-cs"/>
                  </a:defRPr>
                </a:pPr>
                <a:r>
                  <a:rPr lang="en-GB" sz="2200" baseline="0" dirty="0"/>
                  <a:t>Number of patients </a:t>
                </a:r>
              </a:p>
            </c:rich>
          </c:tx>
          <c:layout>
            <c:manualLayout>
              <c:xMode val="edge"/>
              <c:yMode val="edge"/>
              <c:x val="0"/>
              <c:y val="0.23636965417762135"/>
            </c:manualLayout>
          </c:layout>
          <c:overlay val="0"/>
          <c:spPr>
            <a:noFill/>
            <a:ln>
              <a:noFill/>
            </a:ln>
            <a:effectLst/>
          </c:spPr>
          <c:txPr>
            <a:bodyPr rot="-5400000" spcFirstLastPara="1" vertOverflow="ellipsis" vert="horz" wrap="square" anchor="ctr" anchorCtr="1"/>
            <a:lstStyle/>
            <a:p>
              <a:pPr>
                <a:defRPr sz="22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758078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EE5E03-4D11-4754-ABDC-FA37AF13AD4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B4BBD4C7-A959-4823-8377-83B2797E37CA}">
      <dgm:prSet phldrT="[Text]"/>
      <dgm:spPr>
        <a:solidFill>
          <a:srgbClr val="498D82"/>
        </a:solidFill>
      </dgm:spPr>
      <dgm:t>
        <a:bodyPr/>
        <a:lstStyle/>
        <a:p>
          <a:r>
            <a:rPr lang="en-GB" dirty="0"/>
            <a:t>Nursery/School CHECC</a:t>
          </a:r>
        </a:p>
      </dgm:t>
    </dgm:pt>
    <dgm:pt modelId="{264EE2F8-AA05-49A2-95BE-1801F9BC17A6}" type="parTrans" cxnId="{79EDAA6A-5F02-4F93-8957-CB08DD46B14A}">
      <dgm:prSet/>
      <dgm:spPr/>
      <dgm:t>
        <a:bodyPr/>
        <a:lstStyle/>
        <a:p>
          <a:endParaRPr lang="en-GB"/>
        </a:p>
      </dgm:t>
    </dgm:pt>
    <dgm:pt modelId="{22F7D775-C62A-456F-B0C9-0CB0B5E945BC}" type="sibTrans" cxnId="{79EDAA6A-5F02-4F93-8957-CB08DD46B14A}">
      <dgm:prSet/>
      <dgm:spPr/>
      <dgm:t>
        <a:bodyPr/>
        <a:lstStyle/>
        <a:p>
          <a:endParaRPr lang="en-GB"/>
        </a:p>
      </dgm:t>
    </dgm:pt>
    <dgm:pt modelId="{B0D05B06-BA4B-4B65-8628-039F9815BE2C}">
      <dgm:prSet phldrT="[Text]"/>
      <dgm:spPr>
        <a:solidFill>
          <a:srgbClr val="ACD0CC">
            <a:alpha val="89804"/>
          </a:srgbClr>
        </a:solidFill>
        <a:ln>
          <a:solidFill>
            <a:schemeClr val="accent6">
              <a:lumMod val="20000"/>
              <a:lumOff val="80000"/>
              <a:alpha val="90000"/>
            </a:schemeClr>
          </a:solidFill>
        </a:ln>
      </dgm:spPr>
      <dgm:t>
        <a:bodyPr/>
        <a:lstStyle/>
        <a:p>
          <a:r>
            <a:rPr lang="en-GB" dirty="0"/>
            <a:t>Early years </a:t>
          </a:r>
        </a:p>
      </dgm:t>
    </dgm:pt>
    <dgm:pt modelId="{4B533A03-D58F-440D-942B-9C68D6BA8471}" type="parTrans" cxnId="{3FF02B0C-D82D-4899-9202-321D4E6E32AC}">
      <dgm:prSet/>
      <dgm:spPr/>
      <dgm:t>
        <a:bodyPr/>
        <a:lstStyle/>
        <a:p>
          <a:endParaRPr lang="en-GB"/>
        </a:p>
      </dgm:t>
    </dgm:pt>
    <dgm:pt modelId="{E4DC2520-083D-4286-AA24-301D91510982}" type="sibTrans" cxnId="{3FF02B0C-D82D-4899-9202-321D4E6E32AC}">
      <dgm:prSet/>
      <dgm:spPr/>
      <dgm:t>
        <a:bodyPr/>
        <a:lstStyle/>
        <a:p>
          <a:endParaRPr lang="en-GB"/>
        </a:p>
      </dgm:t>
    </dgm:pt>
    <dgm:pt modelId="{6736636C-E998-4215-BFB0-149EA236F0D0}">
      <dgm:prSet phldrT="[Text]"/>
      <dgm:spPr>
        <a:solidFill>
          <a:srgbClr val="ACD0CC">
            <a:alpha val="89804"/>
          </a:srgbClr>
        </a:solidFill>
        <a:ln>
          <a:solidFill>
            <a:schemeClr val="accent6">
              <a:lumMod val="20000"/>
              <a:lumOff val="80000"/>
              <a:alpha val="90000"/>
            </a:schemeClr>
          </a:solidFill>
        </a:ln>
      </dgm:spPr>
      <dgm:t>
        <a:bodyPr/>
        <a:lstStyle/>
        <a:p>
          <a:r>
            <a:rPr lang="en-GB" dirty="0"/>
            <a:t>National Curriculum attainment</a:t>
          </a:r>
        </a:p>
      </dgm:t>
    </dgm:pt>
    <dgm:pt modelId="{7CBA0D45-3718-43CA-9A50-3B73F6CCD4D6}" type="parTrans" cxnId="{44898B93-438B-475A-9846-C2FA4C7A5AFD}">
      <dgm:prSet/>
      <dgm:spPr/>
      <dgm:t>
        <a:bodyPr/>
        <a:lstStyle/>
        <a:p>
          <a:endParaRPr lang="en-GB"/>
        </a:p>
      </dgm:t>
    </dgm:pt>
    <dgm:pt modelId="{7B2FA536-88EB-463D-B44B-186A8D3435A0}" type="sibTrans" cxnId="{44898B93-438B-475A-9846-C2FA4C7A5AFD}">
      <dgm:prSet/>
      <dgm:spPr/>
      <dgm:t>
        <a:bodyPr/>
        <a:lstStyle/>
        <a:p>
          <a:endParaRPr lang="en-GB"/>
        </a:p>
      </dgm:t>
    </dgm:pt>
    <dgm:pt modelId="{E3970209-A28C-474E-BD0C-DD9714272361}">
      <dgm:prSet phldrT="[Text]"/>
      <dgm:spPr>
        <a:solidFill>
          <a:srgbClr val="498D82"/>
        </a:solidFill>
      </dgm:spPr>
      <dgm:t>
        <a:bodyPr/>
        <a:lstStyle/>
        <a:p>
          <a:r>
            <a:rPr lang="en-GB" dirty="0"/>
            <a:t>Parent/carer CHECC</a:t>
          </a:r>
        </a:p>
      </dgm:t>
    </dgm:pt>
    <dgm:pt modelId="{CF9C760E-9B7E-4F31-92A6-B68C3B187336}" type="parTrans" cxnId="{2A14887B-18F3-4BF6-9160-B3F8BAF8B7EC}">
      <dgm:prSet/>
      <dgm:spPr/>
      <dgm:t>
        <a:bodyPr/>
        <a:lstStyle/>
        <a:p>
          <a:endParaRPr lang="en-GB"/>
        </a:p>
      </dgm:t>
    </dgm:pt>
    <dgm:pt modelId="{431D87D4-083B-41D1-993A-CF177EE5902F}" type="sibTrans" cxnId="{2A14887B-18F3-4BF6-9160-B3F8BAF8B7EC}">
      <dgm:prSet/>
      <dgm:spPr/>
      <dgm:t>
        <a:bodyPr/>
        <a:lstStyle/>
        <a:p>
          <a:endParaRPr lang="en-GB"/>
        </a:p>
      </dgm:t>
    </dgm:pt>
    <dgm:pt modelId="{B277B145-C7AB-4B14-9F16-233E0B547F3F}">
      <dgm:prSet phldrT="[Text]"/>
      <dgm:spPr>
        <a:solidFill>
          <a:srgbClr val="ACD0CC">
            <a:alpha val="90000"/>
          </a:srgbClr>
        </a:solidFill>
      </dgm:spPr>
      <dgm:t>
        <a:bodyPr/>
        <a:lstStyle/>
        <a:p>
          <a:r>
            <a:rPr lang="en-GB" dirty="0"/>
            <a:t>Milestones </a:t>
          </a:r>
        </a:p>
      </dgm:t>
    </dgm:pt>
    <dgm:pt modelId="{553EAE5D-26A9-4AD4-9179-75BAC3C592C1}" type="parTrans" cxnId="{CF08C2B2-69FF-4A0A-A3ED-89F718C76A5C}">
      <dgm:prSet/>
      <dgm:spPr/>
      <dgm:t>
        <a:bodyPr/>
        <a:lstStyle/>
        <a:p>
          <a:endParaRPr lang="en-GB"/>
        </a:p>
      </dgm:t>
    </dgm:pt>
    <dgm:pt modelId="{26760587-7B54-4650-A435-808725FD6F35}" type="sibTrans" cxnId="{CF08C2B2-69FF-4A0A-A3ED-89F718C76A5C}">
      <dgm:prSet/>
      <dgm:spPr/>
      <dgm:t>
        <a:bodyPr/>
        <a:lstStyle/>
        <a:p>
          <a:endParaRPr lang="en-GB"/>
        </a:p>
      </dgm:t>
    </dgm:pt>
    <dgm:pt modelId="{D3FEAE2C-B24E-4C33-90DF-A9778431F4B6}">
      <dgm:prSet phldrT="[Text]"/>
      <dgm:spPr>
        <a:solidFill>
          <a:srgbClr val="ACD0CC">
            <a:alpha val="90000"/>
          </a:srgbClr>
        </a:solidFill>
      </dgm:spPr>
      <dgm:t>
        <a:bodyPr/>
        <a:lstStyle/>
        <a:p>
          <a:r>
            <a:rPr lang="en-GB" dirty="0"/>
            <a:t>Emotional well-being </a:t>
          </a:r>
        </a:p>
      </dgm:t>
    </dgm:pt>
    <dgm:pt modelId="{5FE15D65-73A7-402C-BC6D-5F167DB8715B}" type="parTrans" cxnId="{B86FB16B-1436-41FD-9506-3E3ABA2B9AFC}">
      <dgm:prSet/>
      <dgm:spPr/>
      <dgm:t>
        <a:bodyPr/>
        <a:lstStyle/>
        <a:p>
          <a:endParaRPr lang="en-GB"/>
        </a:p>
      </dgm:t>
    </dgm:pt>
    <dgm:pt modelId="{642DD197-F87F-4BF7-8841-E9718EB7117A}" type="sibTrans" cxnId="{B86FB16B-1436-41FD-9506-3E3ABA2B9AFC}">
      <dgm:prSet/>
      <dgm:spPr/>
      <dgm:t>
        <a:bodyPr/>
        <a:lstStyle/>
        <a:p>
          <a:endParaRPr lang="en-GB"/>
        </a:p>
      </dgm:t>
    </dgm:pt>
    <dgm:pt modelId="{FABAA4D7-E09D-4226-A1B5-8D0DFD472C5E}">
      <dgm:prSet phldrT="[Text]"/>
      <dgm:spPr>
        <a:solidFill>
          <a:srgbClr val="498D82"/>
        </a:solidFill>
      </dgm:spPr>
      <dgm:t>
        <a:bodyPr/>
        <a:lstStyle/>
        <a:p>
          <a:r>
            <a:rPr lang="en-GB" dirty="0"/>
            <a:t>Young person CHECC</a:t>
          </a:r>
        </a:p>
      </dgm:t>
    </dgm:pt>
    <dgm:pt modelId="{678F4C2E-67E8-4AF4-AAB9-26DAE86A66D0}" type="parTrans" cxnId="{922A55EC-21EA-41B2-86A8-617CB90D37CD}">
      <dgm:prSet/>
      <dgm:spPr/>
      <dgm:t>
        <a:bodyPr/>
        <a:lstStyle/>
        <a:p>
          <a:endParaRPr lang="en-GB"/>
        </a:p>
      </dgm:t>
    </dgm:pt>
    <dgm:pt modelId="{706D28E1-65CE-44BF-AE50-DE99CDD4A3BC}" type="sibTrans" cxnId="{922A55EC-21EA-41B2-86A8-617CB90D37CD}">
      <dgm:prSet/>
      <dgm:spPr/>
      <dgm:t>
        <a:bodyPr/>
        <a:lstStyle/>
        <a:p>
          <a:endParaRPr lang="en-GB"/>
        </a:p>
      </dgm:t>
    </dgm:pt>
    <dgm:pt modelId="{4FEC2BF1-10B3-4E75-AF0B-5B07810730F6}">
      <dgm:prSet phldrT="[Text]"/>
      <dgm:spPr>
        <a:solidFill>
          <a:srgbClr val="ACD0CC">
            <a:alpha val="90000"/>
          </a:srgbClr>
        </a:solidFill>
      </dgm:spPr>
      <dgm:t>
        <a:bodyPr/>
        <a:lstStyle/>
        <a:p>
          <a:r>
            <a:rPr lang="en-GB" dirty="0"/>
            <a:t>Transition to adult services</a:t>
          </a:r>
        </a:p>
      </dgm:t>
    </dgm:pt>
    <dgm:pt modelId="{6946482B-8FA6-4326-92A8-49DF2CBD14A9}" type="parTrans" cxnId="{802A7FE4-A079-4201-91D8-9A7C990ABB28}">
      <dgm:prSet/>
      <dgm:spPr/>
      <dgm:t>
        <a:bodyPr/>
        <a:lstStyle/>
        <a:p>
          <a:endParaRPr lang="en-GB"/>
        </a:p>
      </dgm:t>
    </dgm:pt>
    <dgm:pt modelId="{FD7B4B38-5CAE-4BB1-A2F7-6D8F507A2B07}" type="sibTrans" cxnId="{802A7FE4-A079-4201-91D8-9A7C990ABB28}">
      <dgm:prSet/>
      <dgm:spPr/>
      <dgm:t>
        <a:bodyPr/>
        <a:lstStyle/>
        <a:p>
          <a:endParaRPr lang="en-GB"/>
        </a:p>
      </dgm:t>
    </dgm:pt>
    <dgm:pt modelId="{6254989E-9745-49C1-BAD5-1249C9FAACCA}">
      <dgm:prSet phldrT="[Text]"/>
      <dgm:spPr>
        <a:solidFill>
          <a:srgbClr val="ACD0CC">
            <a:alpha val="90000"/>
          </a:srgbClr>
        </a:solidFill>
      </dgm:spPr>
      <dgm:t>
        <a:bodyPr/>
        <a:lstStyle/>
        <a:p>
          <a:r>
            <a:rPr lang="en-GB" dirty="0"/>
            <a:t>Lifestyle concerns</a:t>
          </a:r>
        </a:p>
      </dgm:t>
    </dgm:pt>
    <dgm:pt modelId="{935A8B37-89B6-47A6-91F3-E56A795B10E8}" type="parTrans" cxnId="{F50190EB-E8CD-44A1-8407-3F7AA9E01D74}">
      <dgm:prSet/>
      <dgm:spPr/>
      <dgm:t>
        <a:bodyPr/>
        <a:lstStyle/>
        <a:p>
          <a:endParaRPr lang="en-GB"/>
        </a:p>
      </dgm:t>
    </dgm:pt>
    <dgm:pt modelId="{9541BC6C-54D9-4D09-846C-1C8F6BFF4170}" type="sibTrans" cxnId="{F50190EB-E8CD-44A1-8407-3F7AA9E01D74}">
      <dgm:prSet/>
      <dgm:spPr/>
      <dgm:t>
        <a:bodyPr/>
        <a:lstStyle/>
        <a:p>
          <a:endParaRPr lang="en-GB"/>
        </a:p>
      </dgm:t>
    </dgm:pt>
    <dgm:pt modelId="{BE70697F-D444-4E9A-BE6A-FB79B7727DE1}">
      <dgm:prSet phldrT="[Text]"/>
      <dgm:spPr>
        <a:solidFill>
          <a:srgbClr val="ACD0CC">
            <a:alpha val="89804"/>
          </a:srgbClr>
        </a:solidFill>
        <a:ln>
          <a:solidFill>
            <a:schemeClr val="accent6">
              <a:lumMod val="20000"/>
              <a:lumOff val="80000"/>
              <a:alpha val="90000"/>
            </a:schemeClr>
          </a:solidFill>
        </a:ln>
      </dgm:spPr>
      <dgm:t>
        <a:bodyPr/>
        <a:lstStyle/>
        <a:p>
          <a:r>
            <a:rPr lang="en-GB" dirty="0"/>
            <a:t>Reasonable adjustments </a:t>
          </a:r>
        </a:p>
      </dgm:t>
    </dgm:pt>
    <dgm:pt modelId="{796070B7-FA92-4DFF-BD67-2D3F64147248}" type="parTrans" cxnId="{7220FD13-C32B-40A0-94B1-1BA0205E1344}">
      <dgm:prSet/>
      <dgm:spPr/>
      <dgm:t>
        <a:bodyPr/>
        <a:lstStyle/>
        <a:p>
          <a:endParaRPr lang="en-GB"/>
        </a:p>
      </dgm:t>
    </dgm:pt>
    <dgm:pt modelId="{0A06BCFD-B021-40FF-ACC4-53D67C7A2DAF}" type="sibTrans" cxnId="{7220FD13-C32B-40A0-94B1-1BA0205E1344}">
      <dgm:prSet/>
      <dgm:spPr/>
      <dgm:t>
        <a:bodyPr/>
        <a:lstStyle/>
        <a:p>
          <a:endParaRPr lang="en-GB"/>
        </a:p>
      </dgm:t>
    </dgm:pt>
    <dgm:pt modelId="{0622C0BA-453D-4559-BE0F-FAEFA2B9D36C}">
      <dgm:prSet phldrT="[Text]"/>
      <dgm:spPr>
        <a:solidFill>
          <a:srgbClr val="ACD0CC">
            <a:alpha val="90000"/>
          </a:srgbClr>
        </a:solidFill>
      </dgm:spPr>
      <dgm:t>
        <a:bodyPr/>
        <a:lstStyle/>
        <a:p>
          <a:r>
            <a:rPr lang="en-GB" dirty="0"/>
            <a:t>Medication side effects </a:t>
          </a:r>
        </a:p>
      </dgm:t>
    </dgm:pt>
    <dgm:pt modelId="{5691987D-C657-4EA4-9A3B-6FF32CB5ACEB}" type="parTrans" cxnId="{6BA40AB9-CE70-4431-BDAD-DFF5B861F69C}">
      <dgm:prSet/>
      <dgm:spPr/>
      <dgm:t>
        <a:bodyPr/>
        <a:lstStyle/>
        <a:p>
          <a:endParaRPr lang="en-GB"/>
        </a:p>
      </dgm:t>
    </dgm:pt>
    <dgm:pt modelId="{33D29926-DB85-413E-BCE5-F1B833A4BB6D}" type="sibTrans" cxnId="{6BA40AB9-CE70-4431-BDAD-DFF5B861F69C}">
      <dgm:prSet/>
      <dgm:spPr/>
      <dgm:t>
        <a:bodyPr/>
        <a:lstStyle/>
        <a:p>
          <a:endParaRPr lang="en-GB"/>
        </a:p>
      </dgm:t>
    </dgm:pt>
    <dgm:pt modelId="{DEC94B02-6517-427C-95AF-1FDAC059E633}">
      <dgm:prSet phldrT="[Text]"/>
      <dgm:spPr>
        <a:solidFill>
          <a:srgbClr val="ACD0CC">
            <a:alpha val="90000"/>
          </a:srgbClr>
        </a:solidFill>
      </dgm:spPr>
      <dgm:t>
        <a:bodyPr/>
        <a:lstStyle/>
        <a:p>
          <a:r>
            <a:rPr lang="en-GB" dirty="0"/>
            <a:t>Sleeping issues </a:t>
          </a:r>
        </a:p>
      </dgm:t>
    </dgm:pt>
    <dgm:pt modelId="{01DCE054-C708-4FDD-99D5-FB52A27D214B}" type="parTrans" cxnId="{C37AD318-8C6C-4A80-9AE1-CBE5DF0A59A9}">
      <dgm:prSet/>
      <dgm:spPr/>
      <dgm:t>
        <a:bodyPr/>
        <a:lstStyle/>
        <a:p>
          <a:endParaRPr lang="en-GB"/>
        </a:p>
      </dgm:t>
    </dgm:pt>
    <dgm:pt modelId="{E9682C49-8A66-4980-B204-6FFA5CF256B5}" type="sibTrans" cxnId="{C37AD318-8C6C-4A80-9AE1-CBE5DF0A59A9}">
      <dgm:prSet/>
      <dgm:spPr/>
      <dgm:t>
        <a:bodyPr/>
        <a:lstStyle/>
        <a:p>
          <a:endParaRPr lang="en-GB"/>
        </a:p>
      </dgm:t>
    </dgm:pt>
    <dgm:pt modelId="{CDF78A8D-2CBE-4E19-94CE-325FBE7E7E08}">
      <dgm:prSet phldrT="[Text]"/>
      <dgm:spPr>
        <a:solidFill>
          <a:srgbClr val="ACD0CC">
            <a:alpha val="90000"/>
          </a:srgbClr>
        </a:solidFill>
      </dgm:spPr>
      <dgm:t>
        <a:bodyPr/>
        <a:lstStyle/>
        <a:p>
          <a:r>
            <a:rPr lang="en-GB" dirty="0"/>
            <a:t>Barriers regarding driving and employment </a:t>
          </a:r>
        </a:p>
      </dgm:t>
    </dgm:pt>
    <dgm:pt modelId="{998477D2-64D8-4C1F-B7CF-1DB9CD330C27}" type="parTrans" cxnId="{D514FD7E-BDB1-498C-AD1F-3749005B33E2}">
      <dgm:prSet/>
      <dgm:spPr/>
      <dgm:t>
        <a:bodyPr/>
        <a:lstStyle/>
        <a:p>
          <a:endParaRPr lang="en-GB"/>
        </a:p>
      </dgm:t>
    </dgm:pt>
    <dgm:pt modelId="{F0359C62-C897-4792-BB97-D94D9EFCE335}" type="sibTrans" cxnId="{D514FD7E-BDB1-498C-AD1F-3749005B33E2}">
      <dgm:prSet/>
      <dgm:spPr/>
      <dgm:t>
        <a:bodyPr/>
        <a:lstStyle/>
        <a:p>
          <a:endParaRPr lang="en-GB"/>
        </a:p>
      </dgm:t>
    </dgm:pt>
    <dgm:pt modelId="{44D0B306-C19A-48E5-ACA6-24DB82634F33}" type="pres">
      <dgm:prSet presAssocID="{A4EE5E03-4D11-4754-ABDC-FA37AF13AD4B}" presName="Name0" presStyleCnt="0">
        <dgm:presLayoutVars>
          <dgm:dir/>
          <dgm:animLvl val="lvl"/>
          <dgm:resizeHandles val="exact"/>
        </dgm:presLayoutVars>
      </dgm:prSet>
      <dgm:spPr/>
    </dgm:pt>
    <dgm:pt modelId="{B86556D1-B82F-4C89-A633-87F97ADCAB2E}" type="pres">
      <dgm:prSet presAssocID="{B4BBD4C7-A959-4823-8377-83B2797E37CA}" presName="composite" presStyleCnt="0"/>
      <dgm:spPr/>
    </dgm:pt>
    <dgm:pt modelId="{17542C31-5DCA-4E3D-BC11-1F5F5446165C}" type="pres">
      <dgm:prSet presAssocID="{B4BBD4C7-A959-4823-8377-83B2797E37CA}" presName="parTx" presStyleLbl="alignNode1" presStyleIdx="0" presStyleCnt="3">
        <dgm:presLayoutVars>
          <dgm:chMax val="0"/>
          <dgm:chPref val="0"/>
          <dgm:bulletEnabled val="1"/>
        </dgm:presLayoutVars>
      </dgm:prSet>
      <dgm:spPr/>
    </dgm:pt>
    <dgm:pt modelId="{A2D971C6-F9E6-409C-B9AC-2F1C74C151CF}" type="pres">
      <dgm:prSet presAssocID="{B4BBD4C7-A959-4823-8377-83B2797E37CA}" presName="desTx" presStyleLbl="alignAccFollowNode1" presStyleIdx="0" presStyleCnt="3">
        <dgm:presLayoutVars>
          <dgm:bulletEnabled val="1"/>
        </dgm:presLayoutVars>
      </dgm:prSet>
      <dgm:spPr/>
    </dgm:pt>
    <dgm:pt modelId="{1D835781-0C9C-4AA3-825E-00F9C9808420}" type="pres">
      <dgm:prSet presAssocID="{22F7D775-C62A-456F-B0C9-0CB0B5E945BC}" presName="space" presStyleCnt="0"/>
      <dgm:spPr/>
    </dgm:pt>
    <dgm:pt modelId="{D0257421-E8B5-4C21-846E-95916C57D6CE}" type="pres">
      <dgm:prSet presAssocID="{E3970209-A28C-474E-BD0C-DD9714272361}" presName="composite" presStyleCnt="0"/>
      <dgm:spPr/>
    </dgm:pt>
    <dgm:pt modelId="{46044A1E-0B46-453D-8393-9774AE2039DC}" type="pres">
      <dgm:prSet presAssocID="{E3970209-A28C-474E-BD0C-DD9714272361}" presName="parTx" presStyleLbl="alignNode1" presStyleIdx="1" presStyleCnt="3" custLinFactNeighborX="4419" custLinFactNeighborY="-2445">
        <dgm:presLayoutVars>
          <dgm:chMax val="0"/>
          <dgm:chPref val="0"/>
          <dgm:bulletEnabled val="1"/>
        </dgm:presLayoutVars>
      </dgm:prSet>
      <dgm:spPr/>
    </dgm:pt>
    <dgm:pt modelId="{455936BA-3D6F-49EC-97DB-07D0D73A66B3}" type="pres">
      <dgm:prSet presAssocID="{E3970209-A28C-474E-BD0C-DD9714272361}" presName="desTx" presStyleLbl="alignAccFollowNode1" presStyleIdx="1" presStyleCnt="3">
        <dgm:presLayoutVars>
          <dgm:bulletEnabled val="1"/>
        </dgm:presLayoutVars>
      </dgm:prSet>
      <dgm:spPr/>
    </dgm:pt>
    <dgm:pt modelId="{4B15C1B9-140E-4412-A8E8-C6F7F6EE65DE}" type="pres">
      <dgm:prSet presAssocID="{431D87D4-083B-41D1-993A-CF177EE5902F}" presName="space" presStyleCnt="0"/>
      <dgm:spPr/>
    </dgm:pt>
    <dgm:pt modelId="{CC3F68FD-5B64-400A-B020-53439BC3FEF3}" type="pres">
      <dgm:prSet presAssocID="{FABAA4D7-E09D-4226-A1B5-8D0DFD472C5E}" presName="composite" presStyleCnt="0"/>
      <dgm:spPr/>
    </dgm:pt>
    <dgm:pt modelId="{E9038DF6-8616-41EC-B02B-2AB2C29DDC5B}" type="pres">
      <dgm:prSet presAssocID="{FABAA4D7-E09D-4226-A1B5-8D0DFD472C5E}" presName="parTx" presStyleLbl="alignNode1" presStyleIdx="2" presStyleCnt="3">
        <dgm:presLayoutVars>
          <dgm:chMax val="0"/>
          <dgm:chPref val="0"/>
          <dgm:bulletEnabled val="1"/>
        </dgm:presLayoutVars>
      </dgm:prSet>
      <dgm:spPr/>
    </dgm:pt>
    <dgm:pt modelId="{2EBEEAFE-AED1-499F-B503-8D9F93A8C854}" type="pres">
      <dgm:prSet presAssocID="{FABAA4D7-E09D-4226-A1B5-8D0DFD472C5E}" presName="desTx" presStyleLbl="alignAccFollowNode1" presStyleIdx="2" presStyleCnt="3">
        <dgm:presLayoutVars>
          <dgm:bulletEnabled val="1"/>
        </dgm:presLayoutVars>
      </dgm:prSet>
      <dgm:spPr/>
    </dgm:pt>
  </dgm:ptLst>
  <dgm:cxnLst>
    <dgm:cxn modelId="{3FF02B0C-D82D-4899-9202-321D4E6E32AC}" srcId="{B4BBD4C7-A959-4823-8377-83B2797E37CA}" destId="{B0D05B06-BA4B-4B65-8628-039F9815BE2C}" srcOrd="0" destOrd="0" parTransId="{4B533A03-D58F-440D-942B-9C68D6BA8471}" sibTransId="{E4DC2520-083D-4286-AA24-301D91510982}"/>
    <dgm:cxn modelId="{260CDE11-756A-4A28-BC95-C44A31A5FE37}" type="presOf" srcId="{0622C0BA-453D-4559-BE0F-FAEFA2B9D36C}" destId="{455936BA-3D6F-49EC-97DB-07D0D73A66B3}" srcOrd="0" destOrd="2" presId="urn:microsoft.com/office/officeart/2005/8/layout/hList1"/>
    <dgm:cxn modelId="{7220FD13-C32B-40A0-94B1-1BA0205E1344}" srcId="{B4BBD4C7-A959-4823-8377-83B2797E37CA}" destId="{BE70697F-D444-4E9A-BE6A-FB79B7727DE1}" srcOrd="2" destOrd="0" parTransId="{796070B7-FA92-4DFF-BD67-2D3F64147248}" sibTransId="{0A06BCFD-B021-40FF-ACC4-53D67C7A2DAF}"/>
    <dgm:cxn modelId="{C37AD318-8C6C-4A80-9AE1-CBE5DF0A59A9}" srcId="{E3970209-A28C-474E-BD0C-DD9714272361}" destId="{DEC94B02-6517-427C-95AF-1FDAC059E633}" srcOrd="3" destOrd="0" parTransId="{01DCE054-C708-4FDD-99D5-FB52A27D214B}" sibTransId="{E9682C49-8A66-4980-B204-6FFA5CF256B5}"/>
    <dgm:cxn modelId="{783EF725-B3F3-44DA-9F0D-F6F097F72387}" type="presOf" srcId="{B4BBD4C7-A959-4823-8377-83B2797E37CA}" destId="{17542C31-5DCA-4E3D-BC11-1F5F5446165C}" srcOrd="0" destOrd="0" presId="urn:microsoft.com/office/officeart/2005/8/layout/hList1"/>
    <dgm:cxn modelId="{8A82722D-9DA3-4AC8-92D9-5E4DBB73CA52}" type="presOf" srcId="{A4EE5E03-4D11-4754-ABDC-FA37AF13AD4B}" destId="{44D0B306-C19A-48E5-ACA6-24DB82634F33}" srcOrd="0" destOrd="0" presId="urn:microsoft.com/office/officeart/2005/8/layout/hList1"/>
    <dgm:cxn modelId="{7924712E-472E-4AE0-BC98-6252B576D1A0}" type="presOf" srcId="{4FEC2BF1-10B3-4E75-AF0B-5B07810730F6}" destId="{2EBEEAFE-AED1-499F-B503-8D9F93A8C854}" srcOrd="0" destOrd="0" presId="urn:microsoft.com/office/officeart/2005/8/layout/hList1"/>
    <dgm:cxn modelId="{4FF5503B-1052-4478-B9DE-103ADC619578}" type="presOf" srcId="{DEC94B02-6517-427C-95AF-1FDAC059E633}" destId="{455936BA-3D6F-49EC-97DB-07D0D73A66B3}" srcOrd="0" destOrd="3" presId="urn:microsoft.com/office/officeart/2005/8/layout/hList1"/>
    <dgm:cxn modelId="{FE529741-5ADC-4E76-AFDE-08031C0B3B3B}" type="presOf" srcId="{B0D05B06-BA4B-4B65-8628-039F9815BE2C}" destId="{A2D971C6-F9E6-409C-B9AC-2F1C74C151CF}" srcOrd="0" destOrd="0" presId="urn:microsoft.com/office/officeart/2005/8/layout/hList1"/>
    <dgm:cxn modelId="{0D224666-C647-4385-A3E2-11AC91527243}" type="presOf" srcId="{6736636C-E998-4215-BFB0-149EA236F0D0}" destId="{A2D971C6-F9E6-409C-B9AC-2F1C74C151CF}" srcOrd="0" destOrd="1" presId="urn:microsoft.com/office/officeart/2005/8/layout/hList1"/>
    <dgm:cxn modelId="{79EDAA6A-5F02-4F93-8957-CB08DD46B14A}" srcId="{A4EE5E03-4D11-4754-ABDC-FA37AF13AD4B}" destId="{B4BBD4C7-A959-4823-8377-83B2797E37CA}" srcOrd="0" destOrd="0" parTransId="{264EE2F8-AA05-49A2-95BE-1801F9BC17A6}" sibTransId="{22F7D775-C62A-456F-B0C9-0CB0B5E945BC}"/>
    <dgm:cxn modelId="{B86FB16B-1436-41FD-9506-3E3ABA2B9AFC}" srcId="{E3970209-A28C-474E-BD0C-DD9714272361}" destId="{D3FEAE2C-B24E-4C33-90DF-A9778431F4B6}" srcOrd="1" destOrd="0" parTransId="{5FE15D65-73A7-402C-BC6D-5F167DB8715B}" sibTransId="{642DD197-F87F-4BF7-8841-E9718EB7117A}"/>
    <dgm:cxn modelId="{CC5B766D-88D1-48A4-9A1B-0F4972D1AE1B}" type="presOf" srcId="{FABAA4D7-E09D-4226-A1B5-8D0DFD472C5E}" destId="{E9038DF6-8616-41EC-B02B-2AB2C29DDC5B}" srcOrd="0" destOrd="0" presId="urn:microsoft.com/office/officeart/2005/8/layout/hList1"/>
    <dgm:cxn modelId="{4EFCE657-07EB-40C3-861C-927AAE003B15}" type="presOf" srcId="{6254989E-9745-49C1-BAD5-1249C9FAACCA}" destId="{2EBEEAFE-AED1-499F-B503-8D9F93A8C854}" srcOrd="0" destOrd="1" presId="urn:microsoft.com/office/officeart/2005/8/layout/hList1"/>
    <dgm:cxn modelId="{B69B7A7B-04D1-457B-A67F-AF39BEACAD36}" type="presOf" srcId="{CDF78A8D-2CBE-4E19-94CE-325FBE7E7E08}" destId="{2EBEEAFE-AED1-499F-B503-8D9F93A8C854}" srcOrd="0" destOrd="2" presId="urn:microsoft.com/office/officeart/2005/8/layout/hList1"/>
    <dgm:cxn modelId="{2A14887B-18F3-4BF6-9160-B3F8BAF8B7EC}" srcId="{A4EE5E03-4D11-4754-ABDC-FA37AF13AD4B}" destId="{E3970209-A28C-474E-BD0C-DD9714272361}" srcOrd="1" destOrd="0" parTransId="{CF9C760E-9B7E-4F31-92A6-B68C3B187336}" sibTransId="{431D87D4-083B-41D1-993A-CF177EE5902F}"/>
    <dgm:cxn modelId="{D514FD7E-BDB1-498C-AD1F-3749005B33E2}" srcId="{FABAA4D7-E09D-4226-A1B5-8D0DFD472C5E}" destId="{CDF78A8D-2CBE-4E19-94CE-325FBE7E7E08}" srcOrd="2" destOrd="0" parTransId="{998477D2-64D8-4C1F-B7CF-1DB9CD330C27}" sibTransId="{F0359C62-C897-4792-BB97-D94D9EFCE335}"/>
    <dgm:cxn modelId="{76FF2189-1024-4C0A-A41B-9F4C68098CE5}" type="presOf" srcId="{B277B145-C7AB-4B14-9F16-233E0B547F3F}" destId="{455936BA-3D6F-49EC-97DB-07D0D73A66B3}" srcOrd="0" destOrd="0" presId="urn:microsoft.com/office/officeart/2005/8/layout/hList1"/>
    <dgm:cxn modelId="{44898B93-438B-475A-9846-C2FA4C7A5AFD}" srcId="{B4BBD4C7-A959-4823-8377-83B2797E37CA}" destId="{6736636C-E998-4215-BFB0-149EA236F0D0}" srcOrd="1" destOrd="0" parTransId="{7CBA0D45-3718-43CA-9A50-3B73F6CCD4D6}" sibTransId="{7B2FA536-88EB-463D-B44B-186A8D3435A0}"/>
    <dgm:cxn modelId="{CF08C2B2-69FF-4A0A-A3ED-89F718C76A5C}" srcId="{E3970209-A28C-474E-BD0C-DD9714272361}" destId="{B277B145-C7AB-4B14-9F16-233E0B547F3F}" srcOrd="0" destOrd="0" parTransId="{553EAE5D-26A9-4AD4-9179-75BAC3C592C1}" sibTransId="{26760587-7B54-4650-A435-808725FD6F35}"/>
    <dgm:cxn modelId="{6BA40AB9-CE70-4431-BDAD-DFF5B861F69C}" srcId="{E3970209-A28C-474E-BD0C-DD9714272361}" destId="{0622C0BA-453D-4559-BE0F-FAEFA2B9D36C}" srcOrd="2" destOrd="0" parTransId="{5691987D-C657-4EA4-9A3B-6FF32CB5ACEB}" sibTransId="{33D29926-DB85-413E-BCE5-F1B833A4BB6D}"/>
    <dgm:cxn modelId="{793B37DC-0136-4CB7-B7CE-9054E85963AE}" type="presOf" srcId="{E3970209-A28C-474E-BD0C-DD9714272361}" destId="{46044A1E-0B46-453D-8393-9774AE2039DC}" srcOrd="0" destOrd="0" presId="urn:microsoft.com/office/officeart/2005/8/layout/hList1"/>
    <dgm:cxn modelId="{802A7FE4-A079-4201-91D8-9A7C990ABB28}" srcId="{FABAA4D7-E09D-4226-A1B5-8D0DFD472C5E}" destId="{4FEC2BF1-10B3-4E75-AF0B-5B07810730F6}" srcOrd="0" destOrd="0" parTransId="{6946482B-8FA6-4326-92A8-49DF2CBD14A9}" sibTransId="{FD7B4B38-5CAE-4BB1-A2F7-6D8F507A2B07}"/>
    <dgm:cxn modelId="{F50190EB-E8CD-44A1-8407-3F7AA9E01D74}" srcId="{FABAA4D7-E09D-4226-A1B5-8D0DFD472C5E}" destId="{6254989E-9745-49C1-BAD5-1249C9FAACCA}" srcOrd="1" destOrd="0" parTransId="{935A8B37-89B6-47A6-91F3-E56A795B10E8}" sibTransId="{9541BC6C-54D9-4D09-846C-1C8F6BFF4170}"/>
    <dgm:cxn modelId="{922A55EC-21EA-41B2-86A8-617CB90D37CD}" srcId="{A4EE5E03-4D11-4754-ABDC-FA37AF13AD4B}" destId="{FABAA4D7-E09D-4226-A1B5-8D0DFD472C5E}" srcOrd="2" destOrd="0" parTransId="{678F4C2E-67E8-4AF4-AAB9-26DAE86A66D0}" sibTransId="{706D28E1-65CE-44BF-AE50-DE99CDD4A3BC}"/>
    <dgm:cxn modelId="{FA0F2CEE-EE92-44E2-AD81-9C59844B9AB4}" type="presOf" srcId="{D3FEAE2C-B24E-4C33-90DF-A9778431F4B6}" destId="{455936BA-3D6F-49EC-97DB-07D0D73A66B3}" srcOrd="0" destOrd="1" presId="urn:microsoft.com/office/officeart/2005/8/layout/hList1"/>
    <dgm:cxn modelId="{E866D2FE-DDF4-4E1A-B6B8-37DB600F4B31}" type="presOf" srcId="{BE70697F-D444-4E9A-BE6A-FB79B7727DE1}" destId="{A2D971C6-F9E6-409C-B9AC-2F1C74C151CF}" srcOrd="0" destOrd="2" presId="urn:microsoft.com/office/officeart/2005/8/layout/hList1"/>
    <dgm:cxn modelId="{56D89E4E-6BBC-4F85-870A-E83BB1C886C7}" type="presParOf" srcId="{44D0B306-C19A-48E5-ACA6-24DB82634F33}" destId="{B86556D1-B82F-4C89-A633-87F97ADCAB2E}" srcOrd="0" destOrd="0" presId="urn:microsoft.com/office/officeart/2005/8/layout/hList1"/>
    <dgm:cxn modelId="{9CBD8B07-407C-4637-A586-4FBEFA4BE8EA}" type="presParOf" srcId="{B86556D1-B82F-4C89-A633-87F97ADCAB2E}" destId="{17542C31-5DCA-4E3D-BC11-1F5F5446165C}" srcOrd="0" destOrd="0" presId="urn:microsoft.com/office/officeart/2005/8/layout/hList1"/>
    <dgm:cxn modelId="{87DD8611-6026-4116-9403-C83EF02F66DC}" type="presParOf" srcId="{B86556D1-B82F-4C89-A633-87F97ADCAB2E}" destId="{A2D971C6-F9E6-409C-B9AC-2F1C74C151CF}" srcOrd="1" destOrd="0" presId="urn:microsoft.com/office/officeart/2005/8/layout/hList1"/>
    <dgm:cxn modelId="{E60508E2-FE17-412A-90BB-10A82C78E4ED}" type="presParOf" srcId="{44D0B306-C19A-48E5-ACA6-24DB82634F33}" destId="{1D835781-0C9C-4AA3-825E-00F9C9808420}" srcOrd="1" destOrd="0" presId="urn:microsoft.com/office/officeart/2005/8/layout/hList1"/>
    <dgm:cxn modelId="{270A6730-3EA1-4429-BE48-8059254FD27C}" type="presParOf" srcId="{44D0B306-C19A-48E5-ACA6-24DB82634F33}" destId="{D0257421-E8B5-4C21-846E-95916C57D6CE}" srcOrd="2" destOrd="0" presId="urn:microsoft.com/office/officeart/2005/8/layout/hList1"/>
    <dgm:cxn modelId="{2DF99CE3-8638-48CE-A147-1C3AB4007524}" type="presParOf" srcId="{D0257421-E8B5-4C21-846E-95916C57D6CE}" destId="{46044A1E-0B46-453D-8393-9774AE2039DC}" srcOrd="0" destOrd="0" presId="urn:microsoft.com/office/officeart/2005/8/layout/hList1"/>
    <dgm:cxn modelId="{A75C4668-0689-4C3D-B028-D68820B54E04}" type="presParOf" srcId="{D0257421-E8B5-4C21-846E-95916C57D6CE}" destId="{455936BA-3D6F-49EC-97DB-07D0D73A66B3}" srcOrd="1" destOrd="0" presId="urn:microsoft.com/office/officeart/2005/8/layout/hList1"/>
    <dgm:cxn modelId="{6787C210-61CF-4177-9D43-E532AA831B04}" type="presParOf" srcId="{44D0B306-C19A-48E5-ACA6-24DB82634F33}" destId="{4B15C1B9-140E-4412-A8E8-C6F7F6EE65DE}" srcOrd="3" destOrd="0" presId="urn:microsoft.com/office/officeart/2005/8/layout/hList1"/>
    <dgm:cxn modelId="{46C3EEC7-8F6E-4F55-B26B-833801043DDC}" type="presParOf" srcId="{44D0B306-C19A-48E5-ACA6-24DB82634F33}" destId="{CC3F68FD-5B64-400A-B020-53439BC3FEF3}" srcOrd="4" destOrd="0" presId="urn:microsoft.com/office/officeart/2005/8/layout/hList1"/>
    <dgm:cxn modelId="{AC4C205C-1158-43E9-953C-7972158F552D}" type="presParOf" srcId="{CC3F68FD-5B64-400A-B020-53439BC3FEF3}" destId="{E9038DF6-8616-41EC-B02B-2AB2C29DDC5B}" srcOrd="0" destOrd="0" presId="urn:microsoft.com/office/officeart/2005/8/layout/hList1"/>
    <dgm:cxn modelId="{1CDB5444-7127-48C5-8AF7-3EBCD36CABD6}" type="presParOf" srcId="{CC3F68FD-5B64-400A-B020-53439BC3FEF3}" destId="{2EBEEAFE-AED1-499F-B503-8D9F93A8C854}"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42C31-5DCA-4E3D-BC11-1F5F5446165C}">
      <dsp:nvSpPr>
        <dsp:cNvPr id="0" name=""/>
        <dsp:cNvSpPr/>
      </dsp:nvSpPr>
      <dsp:spPr>
        <a:xfrm>
          <a:off x="2923" y="3289118"/>
          <a:ext cx="2850651" cy="1088461"/>
        </a:xfrm>
        <a:prstGeom prst="rect">
          <a:avLst/>
        </a:prstGeom>
        <a:solidFill>
          <a:srgbClr val="498D8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GB" sz="3000" kern="1200" dirty="0"/>
            <a:t>Nursery/School CHECC</a:t>
          </a:r>
        </a:p>
      </dsp:txBody>
      <dsp:txXfrm>
        <a:off x="2923" y="3289118"/>
        <a:ext cx="2850651" cy="1088461"/>
      </dsp:txXfrm>
    </dsp:sp>
    <dsp:sp modelId="{A2D971C6-F9E6-409C-B9AC-2F1C74C151CF}">
      <dsp:nvSpPr>
        <dsp:cNvPr id="0" name=""/>
        <dsp:cNvSpPr/>
      </dsp:nvSpPr>
      <dsp:spPr>
        <a:xfrm>
          <a:off x="2923" y="4377580"/>
          <a:ext cx="2850651" cy="3957464"/>
        </a:xfrm>
        <a:prstGeom prst="rect">
          <a:avLst/>
        </a:prstGeom>
        <a:solidFill>
          <a:srgbClr val="ACD0CC">
            <a:alpha val="89804"/>
          </a:srgbClr>
        </a:solidFill>
        <a:ln w="12700" cap="flat" cmpd="sng" algn="ctr">
          <a:solidFill>
            <a:schemeClr val="accent6">
              <a:lumMod val="20000"/>
              <a:lumOff val="8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GB" sz="3000" kern="1200" dirty="0"/>
            <a:t>Early years </a:t>
          </a:r>
        </a:p>
        <a:p>
          <a:pPr marL="285750" lvl="1" indent="-285750" algn="l" defTabSz="1333500">
            <a:lnSpc>
              <a:spcPct val="90000"/>
            </a:lnSpc>
            <a:spcBef>
              <a:spcPct val="0"/>
            </a:spcBef>
            <a:spcAft>
              <a:spcPct val="15000"/>
            </a:spcAft>
            <a:buChar char="•"/>
          </a:pPr>
          <a:r>
            <a:rPr lang="en-GB" sz="3000" kern="1200" dirty="0"/>
            <a:t>National Curriculum attainment</a:t>
          </a:r>
        </a:p>
        <a:p>
          <a:pPr marL="285750" lvl="1" indent="-285750" algn="l" defTabSz="1333500">
            <a:lnSpc>
              <a:spcPct val="90000"/>
            </a:lnSpc>
            <a:spcBef>
              <a:spcPct val="0"/>
            </a:spcBef>
            <a:spcAft>
              <a:spcPct val="15000"/>
            </a:spcAft>
            <a:buChar char="•"/>
          </a:pPr>
          <a:r>
            <a:rPr lang="en-GB" sz="3000" kern="1200" dirty="0"/>
            <a:t>Reasonable adjustments </a:t>
          </a:r>
        </a:p>
      </dsp:txBody>
      <dsp:txXfrm>
        <a:off x="2923" y="4377580"/>
        <a:ext cx="2850651" cy="3957464"/>
      </dsp:txXfrm>
    </dsp:sp>
    <dsp:sp modelId="{46044A1E-0B46-453D-8393-9774AE2039DC}">
      <dsp:nvSpPr>
        <dsp:cNvPr id="0" name=""/>
        <dsp:cNvSpPr/>
      </dsp:nvSpPr>
      <dsp:spPr>
        <a:xfrm>
          <a:off x="3378637" y="3262505"/>
          <a:ext cx="2850651" cy="1088461"/>
        </a:xfrm>
        <a:prstGeom prst="rect">
          <a:avLst/>
        </a:prstGeom>
        <a:solidFill>
          <a:srgbClr val="498D8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GB" sz="3000" kern="1200" dirty="0"/>
            <a:t>Parent/carer CHECC</a:t>
          </a:r>
        </a:p>
      </dsp:txBody>
      <dsp:txXfrm>
        <a:off x="3378637" y="3262505"/>
        <a:ext cx="2850651" cy="1088461"/>
      </dsp:txXfrm>
    </dsp:sp>
    <dsp:sp modelId="{455936BA-3D6F-49EC-97DB-07D0D73A66B3}">
      <dsp:nvSpPr>
        <dsp:cNvPr id="0" name=""/>
        <dsp:cNvSpPr/>
      </dsp:nvSpPr>
      <dsp:spPr>
        <a:xfrm>
          <a:off x="3252667" y="4377580"/>
          <a:ext cx="2850651" cy="3957464"/>
        </a:xfrm>
        <a:prstGeom prst="rect">
          <a:avLst/>
        </a:prstGeom>
        <a:solidFill>
          <a:srgbClr val="ACD0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GB" sz="3000" kern="1200" dirty="0"/>
            <a:t>Milestones </a:t>
          </a:r>
        </a:p>
        <a:p>
          <a:pPr marL="285750" lvl="1" indent="-285750" algn="l" defTabSz="1333500">
            <a:lnSpc>
              <a:spcPct val="90000"/>
            </a:lnSpc>
            <a:spcBef>
              <a:spcPct val="0"/>
            </a:spcBef>
            <a:spcAft>
              <a:spcPct val="15000"/>
            </a:spcAft>
            <a:buChar char="•"/>
          </a:pPr>
          <a:r>
            <a:rPr lang="en-GB" sz="3000" kern="1200" dirty="0"/>
            <a:t>Emotional well-being </a:t>
          </a:r>
        </a:p>
        <a:p>
          <a:pPr marL="285750" lvl="1" indent="-285750" algn="l" defTabSz="1333500">
            <a:lnSpc>
              <a:spcPct val="90000"/>
            </a:lnSpc>
            <a:spcBef>
              <a:spcPct val="0"/>
            </a:spcBef>
            <a:spcAft>
              <a:spcPct val="15000"/>
            </a:spcAft>
            <a:buChar char="•"/>
          </a:pPr>
          <a:r>
            <a:rPr lang="en-GB" sz="3000" kern="1200" dirty="0"/>
            <a:t>Medication side effects </a:t>
          </a:r>
        </a:p>
        <a:p>
          <a:pPr marL="285750" lvl="1" indent="-285750" algn="l" defTabSz="1333500">
            <a:lnSpc>
              <a:spcPct val="90000"/>
            </a:lnSpc>
            <a:spcBef>
              <a:spcPct val="0"/>
            </a:spcBef>
            <a:spcAft>
              <a:spcPct val="15000"/>
            </a:spcAft>
            <a:buChar char="•"/>
          </a:pPr>
          <a:r>
            <a:rPr lang="en-GB" sz="3000" kern="1200" dirty="0"/>
            <a:t>Sleeping issues </a:t>
          </a:r>
        </a:p>
      </dsp:txBody>
      <dsp:txXfrm>
        <a:off x="3252667" y="4377580"/>
        <a:ext cx="2850651" cy="3957464"/>
      </dsp:txXfrm>
    </dsp:sp>
    <dsp:sp modelId="{E9038DF6-8616-41EC-B02B-2AB2C29DDC5B}">
      <dsp:nvSpPr>
        <dsp:cNvPr id="0" name=""/>
        <dsp:cNvSpPr/>
      </dsp:nvSpPr>
      <dsp:spPr>
        <a:xfrm>
          <a:off x="6502410" y="3289118"/>
          <a:ext cx="2850651" cy="1088461"/>
        </a:xfrm>
        <a:prstGeom prst="rect">
          <a:avLst/>
        </a:prstGeom>
        <a:solidFill>
          <a:srgbClr val="498D8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GB" sz="3000" kern="1200" dirty="0"/>
            <a:t>Young person CHECC</a:t>
          </a:r>
        </a:p>
      </dsp:txBody>
      <dsp:txXfrm>
        <a:off x="6502410" y="3289118"/>
        <a:ext cx="2850651" cy="1088461"/>
      </dsp:txXfrm>
    </dsp:sp>
    <dsp:sp modelId="{2EBEEAFE-AED1-499F-B503-8D9F93A8C854}">
      <dsp:nvSpPr>
        <dsp:cNvPr id="0" name=""/>
        <dsp:cNvSpPr/>
      </dsp:nvSpPr>
      <dsp:spPr>
        <a:xfrm>
          <a:off x="6502410" y="4377580"/>
          <a:ext cx="2850651" cy="3957464"/>
        </a:xfrm>
        <a:prstGeom prst="rect">
          <a:avLst/>
        </a:prstGeom>
        <a:solidFill>
          <a:srgbClr val="ACD0C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GB" sz="3000" kern="1200" dirty="0"/>
            <a:t>Transition to adult services</a:t>
          </a:r>
        </a:p>
        <a:p>
          <a:pPr marL="285750" lvl="1" indent="-285750" algn="l" defTabSz="1333500">
            <a:lnSpc>
              <a:spcPct val="90000"/>
            </a:lnSpc>
            <a:spcBef>
              <a:spcPct val="0"/>
            </a:spcBef>
            <a:spcAft>
              <a:spcPct val="15000"/>
            </a:spcAft>
            <a:buChar char="•"/>
          </a:pPr>
          <a:r>
            <a:rPr lang="en-GB" sz="3000" kern="1200" dirty="0"/>
            <a:t>Lifestyle concerns</a:t>
          </a:r>
        </a:p>
        <a:p>
          <a:pPr marL="285750" lvl="1" indent="-285750" algn="l" defTabSz="1333500">
            <a:lnSpc>
              <a:spcPct val="90000"/>
            </a:lnSpc>
            <a:spcBef>
              <a:spcPct val="0"/>
            </a:spcBef>
            <a:spcAft>
              <a:spcPct val="15000"/>
            </a:spcAft>
            <a:buChar char="•"/>
          </a:pPr>
          <a:r>
            <a:rPr lang="en-GB" sz="3000" kern="1200" dirty="0"/>
            <a:t>Barriers regarding driving and employment </a:t>
          </a:r>
        </a:p>
      </dsp:txBody>
      <dsp:txXfrm>
        <a:off x="6502410" y="4377580"/>
        <a:ext cx="2850651" cy="395746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1E4B9B-BBE1-4554-BA40-35E816DEF01A}" type="datetimeFigureOut">
              <a:rPr lang="en-GB" smtClean="0"/>
              <a:t>12/09/2022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1959766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1E4B9B-BBE1-4554-BA40-35E816DEF01A}" type="datetimeFigureOut">
              <a:rPr lang="en-GB" smtClean="0"/>
              <a:t>12/09/2022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220779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1E4B9B-BBE1-4554-BA40-35E816DEF01A}" type="datetimeFigureOut">
              <a:rPr lang="en-GB" smtClean="0"/>
              <a:t>12/09/2022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339168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1E4B9B-BBE1-4554-BA40-35E816DEF01A}" type="datetimeFigureOut">
              <a:rPr lang="en-GB" smtClean="0"/>
              <a:t>12/09/2022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361677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1E4B9B-BBE1-4554-BA40-35E816DEF01A}" type="datetimeFigureOut">
              <a:rPr lang="en-GB" smtClean="0"/>
              <a:t>12/09/2022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296038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1E4B9B-BBE1-4554-BA40-35E816DEF01A}" type="datetimeFigureOut">
              <a:rPr lang="en-GB" smtClean="0"/>
              <a:t>12/09/2022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3684842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1E4B9B-BBE1-4554-BA40-35E816DEF01A}" type="datetimeFigureOut">
              <a:rPr lang="en-GB" smtClean="0"/>
              <a:t>12/09/2022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81076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1E4B9B-BBE1-4554-BA40-35E816DEF01A}" type="datetimeFigureOut">
              <a:rPr lang="en-GB" smtClean="0"/>
              <a:t>12/09/2022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208245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E4B9B-BBE1-4554-BA40-35E816DEF01A}" type="datetimeFigureOut">
              <a:rPr lang="en-GB" smtClean="0"/>
              <a:t>12/09/2022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344843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F71E4B9B-BBE1-4554-BA40-35E816DEF01A}" type="datetimeFigureOut">
              <a:rPr lang="en-GB" smtClean="0"/>
              <a:t>12/09/2022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363302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F71E4B9B-BBE1-4554-BA40-35E816DEF01A}" type="datetimeFigureOut">
              <a:rPr lang="en-GB" smtClean="0"/>
              <a:t>12/09/2022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D025AB-42AB-4809-AB1C-CDF8145F3948}" type="slidenum">
              <a:rPr lang="en-GB" smtClean="0"/>
              <a:t>‹#›</a:t>
            </a:fld>
            <a:endParaRPr lang="en-GB"/>
          </a:p>
        </p:txBody>
      </p:sp>
    </p:spTree>
    <p:extLst>
      <p:ext uri="{BB962C8B-B14F-4D97-AF65-F5344CB8AC3E}">
        <p14:creationId xmlns:p14="http://schemas.microsoft.com/office/powerpoint/2010/main" val="2185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F71E4B9B-BBE1-4554-BA40-35E816DEF01A}" type="datetimeFigureOut">
              <a:rPr lang="en-GB" smtClean="0"/>
              <a:t>12/09/2022</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02D025AB-42AB-4809-AB1C-CDF8145F3948}" type="slidenum">
              <a:rPr lang="en-GB" smtClean="0"/>
              <a:t>‹#›</a:t>
            </a:fld>
            <a:endParaRPr lang="en-GB"/>
          </a:p>
        </p:txBody>
      </p:sp>
    </p:spTree>
    <p:extLst>
      <p:ext uri="{BB962C8B-B14F-4D97-AF65-F5344CB8AC3E}">
        <p14:creationId xmlns:p14="http://schemas.microsoft.com/office/powerpoint/2010/main" val="2426136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mailto:Hannah.Steedman1@nhs.net" TargetMode="External"/><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chart" Target="../charts/chart1.xm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1026" name="Picture 2" descr="Recognising and managing deterioration - elearning for healthcare">
            <a:extLst>
              <a:ext uri="{FF2B5EF4-FFF2-40B4-BE49-F238E27FC236}">
                <a16:creationId xmlns:a16="http://schemas.microsoft.com/office/drawing/2014/main" id="{95A1FCBD-89B8-7960-7D22-62BAF2E730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27457" y="363553"/>
            <a:ext cx="4525466" cy="34246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CF31BBC-7966-8315-8757-CBEBD5E812BD}"/>
              </a:ext>
            </a:extLst>
          </p:cNvPr>
          <p:cNvSpPr>
            <a:spLocks noGrp="1"/>
          </p:cNvSpPr>
          <p:nvPr>
            <p:ph type="ctrTitle"/>
          </p:nvPr>
        </p:nvSpPr>
        <p:spPr>
          <a:xfrm>
            <a:off x="430702" y="740229"/>
            <a:ext cx="14805584" cy="2447795"/>
          </a:xfrm>
        </p:spPr>
        <p:txBody>
          <a:bodyPr>
            <a:normAutofit/>
          </a:bodyPr>
          <a:lstStyle/>
          <a:p>
            <a:r>
              <a:rPr lang="en-US" sz="5400" b="1" dirty="0"/>
              <a:t>Identifying the wider needs of the patient </a:t>
            </a:r>
            <a:br>
              <a:rPr lang="en-US" sz="5400" b="1" dirty="0"/>
            </a:br>
            <a:r>
              <a:rPr lang="en-US" sz="5400" b="1" dirty="0"/>
              <a:t>through CHECC </a:t>
            </a:r>
            <a:br>
              <a:rPr lang="en-US" sz="5400" b="1" dirty="0"/>
            </a:br>
            <a:r>
              <a:rPr lang="en-US" sz="5400" b="1" dirty="0"/>
              <a:t>(Child and young person Epilepsy Concerns Checklist</a:t>
            </a:r>
            <a:r>
              <a:rPr lang="en-US" sz="5400" dirty="0"/>
              <a:t>)</a:t>
            </a:r>
            <a:endParaRPr lang="en-GB" sz="5400" dirty="0"/>
          </a:p>
        </p:txBody>
      </p:sp>
      <p:sp>
        <p:nvSpPr>
          <p:cNvPr id="3" name="Subtitle 2">
            <a:extLst>
              <a:ext uri="{FF2B5EF4-FFF2-40B4-BE49-F238E27FC236}">
                <a16:creationId xmlns:a16="http://schemas.microsoft.com/office/drawing/2014/main" id="{57C105AD-D2A8-2B23-9BEB-268E92FD5E77}"/>
              </a:ext>
            </a:extLst>
          </p:cNvPr>
          <p:cNvSpPr>
            <a:spLocks noGrp="1"/>
          </p:cNvSpPr>
          <p:nvPr>
            <p:ph type="subTitle" idx="1"/>
          </p:nvPr>
        </p:nvSpPr>
        <p:spPr>
          <a:xfrm>
            <a:off x="428671" y="5437647"/>
            <a:ext cx="8800384" cy="6292960"/>
          </a:xfrm>
          <a:solidFill>
            <a:schemeClr val="accent5">
              <a:lumMod val="20000"/>
              <a:lumOff val="80000"/>
            </a:schemeClr>
          </a:solidFill>
          <a:ln>
            <a:solidFill>
              <a:srgbClr val="0070C0"/>
            </a:solidFill>
          </a:ln>
        </p:spPr>
        <p:txBody>
          <a:bodyPr>
            <a:normAutofit/>
          </a:bodyPr>
          <a:lstStyle/>
          <a:p>
            <a:pPr algn="just"/>
            <a:r>
              <a:rPr lang="en-US" sz="4400" b="1" dirty="0"/>
              <a:t>Background:</a:t>
            </a:r>
          </a:p>
          <a:p>
            <a:pPr algn="just"/>
            <a:r>
              <a:rPr lang="en-US" sz="4400" dirty="0"/>
              <a:t>From December 2020 to May 2022 a CHECC (Child and young person Epilepsy Concerns Checklist) was given to the families and education providers of children and young people who have epilepsy and are seen regularly in the local community Neurodisability clinic.</a:t>
            </a:r>
          </a:p>
        </p:txBody>
      </p:sp>
      <p:sp>
        <p:nvSpPr>
          <p:cNvPr id="5" name="TextBox 4">
            <a:extLst>
              <a:ext uri="{FF2B5EF4-FFF2-40B4-BE49-F238E27FC236}">
                <a16:creationId xmlns:a16="http://schemas.microsoft.com/office/drawing/2014/main" id="{E0AB8D62-83A5-0EDE-FDA5-D83B172C9DCB}"/>
              </a:ext>
            </a:extLst>
          </p:cNvPr>
          <p:cNvSpPr txBox="1"/>
          <p:nvPr/>
        </p:nvSpPr>
        <p:spPr>
          <a:xfrm>
            <a:off x="524178" y="3498555"/>
            <a:ext cx="21560246" cy="2185214"/>
          </a:xfrm>
          <a:prstGeom prst="rect">
            <a:avLst/>
          </a:prstGeom>
          <a:noFill/>
        </p:spPr>
        <p:txBody>
          <a:bodyPr wrap="square" rtlCol="0">
            <a:spAutoFit/>
          </a:bodyPr>
          <a:lstStyle/>
          <a:p>
            <a:r>
              <a:rPr lang="en-GB" sz="3600" b="1" i="0" u="none" strike="noStrike" baseline="0" dirty="0">
                <a:solidFill>
                  <a:srgbClr val="000000"/>
                </a:solidFill>
                <a:latin typeface="Calibri" panose="020F0502020204030204" pitchFamily="34" charset="0"/>
              </a:rPr>
              <a:t>									Hannah Steedman</a:t>
            </a:r>
            <a:r>
              <a:rPr lang="en-GB" sz="3600" b="1" i="0" u="none" strike="noStrike" baseline="30000" dirty="0">
                <a:solidFill>
                  <a:srgbClr val="000000"/>
                </a:solidFill>
                <a:latin typeface="Calibri" panose="020F0502020204030204" pitchFamily="34" charset="0"/>
              </a:rPr>
              <a:t>1</a:t>
            </a:r>
            <a:r>
              <a:rPr lang="en-GB" sz="3600" b="1" i="0" u="none" strike="noStrike" baseline="0" dirty="0">
                <a:solidFill>
                  <a:srgbClr val="000000"/>
                </a:solidFill>
                <a:latin typeface="Calibri" panose="020F0502020204030204" pitchFamily="34" charset="0"/>
              </a:rPr>
              <a:t> and Gabriel Whitlingum</a:t>
            </a:r>
            <a:r>
              <a:rPr lang="en-GB" sz="3600" b="1" i="0" u="none" strike="noStrike" baseline="30000" dirty="0">
                <a:solidFill>
                  <a:srgbClr val="000000"/>
                </a:solidFill>
                <a:latin typeface="Calibri" panose="020F0502020204030204" pitchFamily="34" charset="0"/>
              </a:rPr>
              <a:t>2</a:t>
            </a:r>
            <a:r>
              <a:rPr lang="en-GB" sz="3600" b="1" i="0" u="none" strike="noStrike" baseline="0" dirty="0">
                <a:solidFill>
                  <a:srgbClr val="000000"/>
                </a:solidFill>
                <a:latin typeface="Calibri" panose="020F0502020204030204" pitchFamily="34" charset="0"/>
              </a:rPr>
              <a:t> </a:t>
            </a:r>
          </a:p>
          <a:p>
            <a:r>
              <a:rPr lang="en-GB" sz="3000" b="1" i="0" u="none" strike="noStrike" baseline="0" dirty="0">
                <a:solidFill>
                  <a:srgbClr val="000000"/>
                </a:solidFill>
                <a:latin typeface="Calibri" panose="020F0502020204030204" pitchFamily="34" charset="0"/>
              </a:rPr>
              <a:t>1. Paediatric Registrar, Hampshire Hospitals NHS Foundation Trust (</a:t>
            </a:r>
            <a:r>
              <a:rPr lang="en-GB" sz="3000" b="1" i="0" u="none" strike="noStrike" baseline="0" dirty="0">
                <a:solidFill>
                  <a:srgbClr val="000000"/>
                </a:solidFill>
                <a:latin typeface="Calibri" panose="020F0502020204030204" pitchFamily="34" charset="0"/>
                <a:hlinkClick r:id="rId3"/>
              </a:rPr>
              <a:t>Hannah.Steedman1@nhs.net</a:t>
            </a:r>
            <a:r>
              <a:rPr lang="en-GB" sz="3000" b="1" i="0" u="none" strike="noStrike" baseline="0" dirty="0">
                <a:solidFill>
                  <a:srgbClr val="000000"/>
                </a:solidFill>
                <a:latin typeface="Calibri" panose="020F0502020204030204" pitchFamily="34" charset="0"/>
              </a:rPr>
              <a:t>)</a:t>
            </a:r>
          </a:p>
          <a:p>
            <a:r>
              <a:rPr lang="en-GB" sz="3000" b="1" i="0" u="none" strike="noStrike" baseline="0" dirty="0">
                <a:solidFill>
                  <a:srgbClr val="000000"/>
                </a:solidFill>
                <a:latin typeface="Calibri" panose="020F0502020204030204" pitchFamily="34" charset="0"/>
              </a:rPr>
              <a:t>2. Consultant in Paediatric Neurodisability, Hampshire Hospitals NHS Foundation Trust and Evelina London Children’s Hospital </a:t>
            </a:r>
          </a:p>
          <a:p>
            <a:endParaRPr lang="en-GB" sz="3600" b="1" dirty="0">
              <a:solidFill>
                <a:srgbClr val="000000"/>
              </a:solidFill>
              <a:latin typeface="Calibri" panose="020F0502020204030204" pitchFamily="34" charset="0"/>
            </a:endParaRPr>
          </a:p>
        </p:txBody>
      </p:sp>
      <p:sp>
        <p:nvSpPr>
          <p:cNvPr id="9" name="TextBox 8">
            <a:extLst>
              <a:ext uri="{FF2B5EF4-FFF2-40B4-BE49-F238E27FC236}">
                <a16:creationId xmlns:a16="http://schemas.microsoft.com/office/drawing/2014/main" id="{C9D00546-D6F8-4CD1-5C27-434032492DCB}"/>
              </a:ext>
            </a:extLst>
          </p:cNvPr>
          <p:cNvSpPr txBox="1"/>
          <p:nvPr/>
        </p:nvSpPr>
        <p:spPr>
          <a:xfrm>
            <a:off x="9795177" y="5107554"/>
            <a:ext cx="11157746" cy="7140416"/>
          </a:xfrm>
          <a:prstGeom prst="rect">
            <a:avLst/>
          </a:prstGeom>
          <a:solidFill>
            <a:schemeClr val="accent5">
              <a:lumMod val="20000"/>
              <a:lumOff val="80000"/>
            </a:schemeClr>
          </a:solidFill>
          <a:ln>
            <a:solidFill>
              <a:srgbClr val="0070C0"/>
            </a:solidFill>
          </a:ln>
        </p:spPr>
        <p:txBody>
          <a:bodyPr wrap="square" rtlCol="0">
            <a:spAutoFit/>
          </a:bodyPr>
          <a:lstStyle/>
          <a:p>
            <a:pPr algn="just"/>
            <a:r>
              <a:rPr lang="en-US" sz="4400" b="1" dirty="0"/>
              <a:t>Aims:</a:t>
            </a:r>
          </a:p>
          <a:p>
            <a:pPr algn="just"/>
            <a:r>
              <a:rPr lang="en-US" sz="4400" dirty="0"/>
              <a:t>The CHECC encourages those who care for children and young people with epilepsy to think about areas beyond the control of the epilepsy, which may be of concern and whether they feel they could benefit from further support. This project also aims to improve the sharing of information between health and education services and identify the wider needs of children and young people with epilepsy. </a:t>
            </a:r>
          </a:p>
          <a:p>
            <a:endParaRPr lang="en-GB" dirty="0"/>
          </a:p>
        </p:txBody>
      </p:sp>
      <p:sp>
        <p:nvSpPr>
          <p:cNvPr id="10" name="TextBox 9">
            <a:extLst>
              <a:ext uri="{FF2B5EF4-FFF2-40B4-BE49-F238E27FC236}">
                <a16:creationId xmlns:a16="http://schemas.microsoft.com/office/drawing/2014/main" id="{2E3A370E-1149-5E24-94FC-CF40011C2944}"/>
              </a:ext>
            </a:extLst>
          </p:cNvPr>
          <p:cNvSpPr txBox="1"/>
          <p:nvPr/>
        </p:nvSpPr>
        <p:spPr>
          <a:xfrm>
            <a:off x="430702" y="12575986"/>
            <a:ext cx="10261110" cy="7478970"/>
          </a:xfrm>
          <a:prstGeom prst="rect">
            <a:avLst/>
          </a:prstGeom>
          <a:solidFill>
            <a:schemeClr val="accent5">
              <a:lumMod val="20000"/>
              <a:lumOff val="80000"/>
            </a:schemeClr>
          </a:solidFill>
          <a:ln>
            <a:solidFill>
              <a:srgbClr val="0070C0"/>
            </a:solidFill>
          </a:ln>
        </p:spPr>
        <p:txBody>
          <a:bodyPr wrap="square" rtlCol="0">
            <a:spAutoFit/>
          </a:bodyPr>
          <a:lstStyle/>
          <a:p>
            <a:pPr algn="just"/>
            <a:r>
              <a:rPr lang="en-US" sz="4400" b="1" dirty="0"/>
              <a:t>Methods:</a:t>
            </a:r>
          </a:p>
          <a:p>
            <a:pPr algn="just"/>
            <a:r>
              <a:rPr lang="en-US" sz="4400" dirty="0"/>
              <a:t>3 different versions of the checklists were created specifically for the person completing it (parent/</a:t>
            </a:r>
            <a:r>
              <a:rPr lang="en-US" sz="4400" dirty="0" err="1"/>
              <a:t>carer</a:t>
            </a:r>
            <a:r>
              <a:rPr lang="en-US" sz="4400" dirty="0"/>
              <a:t>, school/nursery or young person). Different questions were included in each version (see figure 1). All checklists asked whether the child or young person had experienced barriers to participation and a specific space to set their top 3 goals</a:t>
            </a:r>
            <a:r>
              <a:rPr lang="en-US" sz="4000" dirty="0"/>
              <a:t>. In total 36 checklists were completed. </a:t>
            </a:r>
          </a:p>
        </p:txBody>
      </p:sp>
      <p:sp>
        <p:nvSpPr>
          <p:cNvPr id="12" name="TextBox 11">
            <a:extLst>
              <a:ext uri="{FF2B5EF4-FFF2-40B4-BE49-F238E27FC236}">
                <a16:creationId xmlns:a16="http://schemas.microsoft.com/office/drawing/2014/main" id="{86C89B82-2F4E-F263-7FE0-3371F30C2A85}"/>
              </a:ext>
            </a:extLst>
          </p:cNvPr>
          <p:cNvSpPr txBox="1"/>
          <p:nvPr/>
        </p:nvSpPr>
        <p:spPr>
          <a:xfrm>
            <a:off x="299134" y="27199255"/>
            <a:ext cx="20560567" cy="2800767"/>
          </a:xfrm>
          <a:prstGeom prst="rect">
            <a:avLst/>
          </a:prstGeom>
          <a:solidFill>
            <a:schemeClr val="accent5">
              <a:lumMod val="20000"/>
              <a:lumOff val="80000"/>
            </a:schemeClr>
          </a:solidFill>
          <a:ln>
            <a:solidFill>
              <a:srgbClr val="0070C0"/>
            </a:solidFill>
          </a:ln>
        </p:spPr>
        <p:txBody>
          <a:bodyPr wrap="square" rtlCol="0">
            <a:spAutoFit/>
          </a:bodyPr>
          <a:lstStyle/>
          <a:p>
            <a:pPr algn="just"/>
            <a:r>
              <a:rPr lang="en-US" sz="4400" b="1" dirty="0"/>
              <a:t>Conclusions:</a:t>
            </a:r>
          </a:p>
          <a:p>
            <a:pPr algn="just"/>
            <a:r>
              <a:rPr lang="en-US" sz="4400" dirty="0"/>
              <a:t>The CHECC is an effective way of enabling patient’s families and education providers to highlight their concerns to the local Neurodisability team, without the need for multiple screening tools. Online versions of the CHECC are currently being developed. </a:t>
            </a:r>
          </a:p>
        </p:txBody>
      </p:sp>
      <p:grpSp>
        <p:nvGrpSpPr>
          <p:cNvPr id="20" name="Group 19">
            <a:extLst>
              <a:ext uri="{FF2B5EF4-FFF2-40B4-BE49-F238E27FC236}">
                <a16:creationId xmlns:a16="http://schemas.microsoft.com/office/drawing/2014/main" id="{A11C104A-3374-9298-4CDB-98888A60EA83}"/>
              </a:ext>
            </a:extLst>
          </p:cNvPr>
          <p:cNvGrpSpPr>
            <a:grpSpLocks/>
          </p:cNvGrpSpPr>
          <p:nvPr/>
        </p:nvGrpSpPr>
        <p:grpSpPr>
          <a:xfrm>
            <a:off x="430702" y="20068206"/>
            <a:ext cx="20375903" cy="7964233"/>
            <a:chOff x="-14731530" y="19866165"/>
            <a:chExt cx="16139125" cy="4240379"/>
          </a:xfrm>
        </p:grpSpPr>
        <p:sp>
          <p:nvSpPr>
            <p:cNvPr id="11" name="TextBox 10">
              <a:extLst>
                <a:ext uri="{FF2B5EF4-FFF2-40B4-BE49-F238E27FC236}">
                  <a16:creationId xmlns:a16="http://schemas.microsoft.com/office/drawing/2014/main" id="{50B069C9-C549-7AFC-CC2B-9948D8529EE6}"/>
                </a:ext>
              </a:extLst>
            </p:cNvPr>
            <p:cNvSpPr txBox="1">
              <a:spLocks/>
            </p:cNvSpPr>
            <p:nvPr/>
          </p:nvSpPr>
          <p:spPr>
            <a:xfrm>
              <a:off x="-5543543" y="20297295"/>
              <a:ext cx="6951138" cy="3080733"/>
            </a:xfrm>
            <a:prstGeom prst="rect">
              <a:avLst/>
            </a:prstGeom>
            <a:solidFill>
              <a:schemeClr val="accent5">
                <a:lumMod val="20000"/>
                <a:lumOff val="80000"/>
              </a:schemeClr>
            </a:solidFill>
            <a:ln>
              <a:solidFill>
                <a:srgbClr val="0070C0"/>
              </a:solidFill>
            </a:ln>
          </p:spPr>
          <p:txBody>
            <a:bodyPr wrap="square" rtlCol="0">
              <a:spAutoFit/>
            </a:bodyPr>
            <a:lstStyle/>
            <a:p>
              <a:r>
                <a:rPr lang="en-US" sz="4400" b="1" dirty="0"/>
                <a:t>Results:</a:t>
              </a:r>
            </a:p>
            <a:p>
              <a:pPr algn="just"/>
              <a:r>
                <a:rPr lang="en-US" sz="4400" dirty="0"/>
                <a:t>The CHECC highlighted key areas of concern for the majority of patients (see graph 1). Side effects from anti-epileptic medications (5/36 patients) and safety (4/36 patients) were also reported. The CHECC was used to set goals for 20 patients.</a:t>
              </a:r>
            </a:p>
            <a:p>
              <a:endParaRPr lang="en-GB" dirty="0"/>
            </a:p>
          </p:txBody>
        </p:sp>
        <p:graphicFrame>
          <p:nvGraphicFramePr>
            <p:cNvPr id="15" name="Chart 14">
              <a:extLst>
                <a:ext uri="{FF2B5EF4-FFF2-40B4-BE49-F238E27FC236}">
                  <a16:creationId xmlns:a16="http://schemas.microsoft.com/office/drawing/2014/main" id="{4299E7C5-6AF5-3917-294D-FA43E6E604A3}"/>
                </a:ext>
              </a:extLst>
            </p:cNvPr>
            <p:cNvGraphicFramePr>
              <a:graphicFrameLocks/>
            </p:cNvGraphicFramePr>
            <p:nvPr>
              <p:extLst>
                <p:ext uri="{D42A27DB-BD31-4B8C-83A1-F6EECF244321}">
                  <p14:modId xmlns:p14="http://schemas.microsoft.com/office/powerpoint/2010/main" val="820458069"/>
                </p:ext>
              </p:extLst>
            </p:nvPr>
          </p:nvGraphicFramePr>
          <p:xfrm>
            <a:off x="-14731530" y="19866165"/>
            <a:ext cx="9387960" cy="4240379"/>
          </p:xfrm>
          <a:graphic>
            <a:graphicData uri="http://schemas.openxmlformats.org/drawingml/2006/chart">
              <c:chart xmlns:c="http://schemas.openxmlformats.org/drawingml/2006/chart" xmlns:r="http://schemas.openxmlformats.org/officeDocument/2006/relationships" r:id="rId4"/>
            </a:graphicData>
          </a:graphic>
        </p:graphicFrame>
      </p:grpSp>
      <p:graphicFrame>
        <p:nvGraphicFramePr>
          <p:cNvPr id="17" name="Diagram 16">
            <a:extLst>
              <a:ext uri="{FF2B5EF4-FFF2-40B4-BE49-F238E27FC236}">
                <a16:creationId xmlns:a16="http://schemas.microsoft.com/office/drawing/2014/main" id="{F271DC9C-D16B-A996-017A-9EA231B6848C}"/>
              </a:ext>
            </a:extLst>
          </p:cNvPr>
          <p:cNvGraphicFramePr/>
          <p:nvPr>
            <p:extLst>
              <p:ext uri="{D42A27DB-BD31-4B8C-83A1-F6EECF244321}">
                <p14:modId xmlns:p14="http://schemas.microsoft.com/office/powerpoint/2010/main" val="1613982957"/>
              </p:ext>
            </p:extLst>
          </p:nvPr>
        </p:nvGraphicFramePr>
        <p:xfrm>
          <a:off x="11304301" y="11155750"/>
          <a:ext cx="9355986" cy="116241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8" name="TextBox 17">
            <a:extLst>
              <a:ext uri="{FF2B5EF4-FFF2-40B4-BE49-F238E27FC236}">
                <a16:creationId xmlns:a16="http://schemas.microsoft.com/office/drawing/2014/main" id="{A49520B2-3CD9-FA83-70F6-1BCAE293BF11}"/>
              </a:ext>
            </a:extLst>
          </p:cNvPr>
          <p:cNvSpPr txBox="1"/>
          <p:nvPr/>
        </p:nvSpPr>
        <p:spPr>
          <a:xfrm>
            <a:off x="15298793" y="19892703"/>
            <a:ext cx="1367001" cy="523220"/>
          </a:xfrm>
          <a:prstGeom prst="rect">
            <a:avLst/>
          </a:prstGeom>
          <a:noFill/>
        </p:spPr>
        <p:txBody>
          <a:bodyPr wrap="square" rtlCol="0">
            <a:spAutoFit/>
          </a:bodyPr>
          <a:lstStyle/>
          <a:p>
            <a:r>
              <a:rPr lang="en-GB" sz="2800" dirty="0"/>
              <a:t>Figure 1</a:t>
            </a:r>
          </a:p>
        </p:txBody>
      </p:sp>
      <p:sp>
        <p:nvSpPr>
          <p:cNvPr id="19" name="TextBox 18">
            <a:extLst>
              <a:ext uri="{FF2B5EF4-FFF2-40B4-BE49-F238E27FC236}">
                <a16:creationId xmlns:a16="http://schemas.microsoft.com/office/drawing/2014/main" id="{94B2AA05-EF5E-BFCE-A1A4-75240B8DAD92}"/>
              </a:ext>
            </a:extLst>
          </p:cNvPr>
          <p:cNvSpPr txBox="1"/>
          <p:nvPr/>
        </p:nvSpPr>
        <p:spPr>
          <a:xfrm rot="10800000" flipV="1">
            <a:off x="12046803" y="13000189"/>
            <a:ext cx="8021493" cy="707886"/>
          </a:xfrm>
          <a:prstGeom prst="rect">
            <a:avLst/>
          </a:prstGeom>
          <a:solidFill>
            <a:schemeClr val="accent5">
              <a:lumMod val="20000"/>
              <a:lumOff val="80000"/>
            </a:schemeClr>
          </a:solidFill>
        </p:spPr>
        <p:txBody>
          <a:bodyPr wrap="square" rtlCol="0">
            <a:spAutoFit/>
          </a:bodyPr>
          <a:lstStyle/>
          <a:p>
            <a:r>
              <a:rPr lang="en-GB" sz="4000" dirty="0"/>
              <a:t>Specific areas explored in each CHECC </a:t>
            </a:r>
          </a:p>
        </p:txBody>
      </p:sp>
      <p:sp>
        <p:nvSpPr>
          <p:cNvPr id="7" name="TextBox 6">
            <a:extLst>
              <a:ext uri="{FF2B5EF4-FFF2-40B4-BE49-F238E27FC236}">
                <a16:creationId xmlns:a16="http://schemas.microsoft.com/office/drawing/2014/main" id="{3F0DFD96-2BCE-4FDA-D959-73754582F002}"/>
              </a:ext>
            </a:extLst>
          </p:cNvPr>
          <p:cNvSpPr txBox="1"/>
          <p:nvPr/>
        </p:nvSpPr>
        <p:spPr>
          <a:xfrm>
            <a:off x="5473840" y="26423953"/>
            <a:ext cx="1363980" cy="523220"/>
          </a:xfrm>
          <a:prstGeom prst="rect">
            <a:avLst/>
          </a:prstGeom>
          <a:noFill/>
        </p:spPr>
        <p:txBody>
          <a:bodyPr wrap="square" rtlCol="0">
            <a:spAutoFit/>
          </a:bodyPr>
          <a:lstStyle/>
          <a:p>
            <a:r>
              <a:rPr lang="en-GB" sz="2800" dirty="0"/>
              <a:t>Graph</a:t>
            </a:r>
            <a:r>
              <a:rPr lang="en-GB" dirty="0"/>
              <a:t> </a:t>
            </a:r>
            <a:r>
              <a:rPr lang="en-GB" sz="2800" dirty="0"/>
              <a:t>1</a:t>
            </a:r>
          </a:p>
        </p:txBody>
      </p:sp>
    </p:spTree>
    <p:extLst>
      <p:ext uri="{BB962C8B-B14F-4D97-AF65-F5344CB8AC3E}">
        <p14:creationId xmlns:p14="http://schemas.microsoft.com/office/powerpoint/2010/main" val="665996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29" ma:contentTypeDescription="Create a new document." ma:contentTypeScope="" ma:versionID="7711a3ab40c5e69cb280fa260c1bc0f4">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a1817519dc671bb690c707cb447e5a9"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E:\Shared\Research &amp; Quality Improvement\Clinical Standards &amp; Quality Improvement\5. RCPCH PROJECTS\3. Epilepsy\1. Documents\Round 3 (2017-2021)\RCPCH EQIP\Documents\EQIP 2022-2023\Team projects\Hampshire Hospital NHS Foundation Trust\BACCH poster.pptx</_Sourc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SharedWithUsers xmlns="19cfbb22-967d-441b-b2d0-56543b08ad7d">
      <UserInfo>
        <DisplayName/>
        <AccountId xsi:nil="true"/>
        <AccountType/>
      </UserInfo>
    </SharedWithUsers>
    <MediaLengthInSeconds xmlns="e7b00261-fff3-41e0-a06e-29be7bbb4b90" xsi:nil="true"/>
  </documentManagement>
</p:properties>
</file>

<file path=customXml/itemProps1.xml><?xml version="1.0" encoding="utf-8"?>
<ds:datastoreItem xmlns:ds="http://schemas.openxmlformats.org/officeDocument/2006/customXml" ds:itemID="{218BC686-2F41-4D62-9C13-6C290877F800}"/>
</file>

<file path=customXml/itemProps2.xml><?xml version="1.0" encoding="utf-8"?>
<ds:datastoreItem xmlns:ds="http://schemas.openxmlformats.org/officeDocument/2006/customXml" ds:itemID="{528FE83A-C8D3-4496-AF15-A54CFFDA7D04}"/>
</file>

<file path=customXml/itemProps3.xml><?xml version="1.0" encoding="utf-8"?>
<ds:datastoreItem xmlns:ds="http://schemas.openxmlformats.org/officeDocument/2006/customXml" ds:itemID="{0290503A-9536-44FA-8664-BC8ED678ACB7}"/>
</file>

<file path=docProps/app.xml><?xml version="1.0" encoding="utf-8"?>
<Properties xmlns="http://schemas.openxmlformats.org/officeDocument/2006/extended-properties" xmlns:vt="http://schemas.openxmlformats.org/officeDocument/2006/docPropsVTypes">
  <Template>Office Theme</Template>
  <TotalTime>0</TotalTime>
  <Words>407</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Identifying the wider needs of the patient  through CHECC  (Child and young person Epilepsy Concerns Checklist)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the wider needs of the patient  through CHECC  (Child and young person Epilepsy Concerns Checklist)</dc:title>
  <dc:creator>Hannah Steedman</dc:creator>
  <cp:lastModifiedBy>Hannah Steedman</cp:lastModifiedBy>
  <cp:revision>7</cp:revision>
  <dcterms:created xsi:type="dcterms:W3CDTF">2022-09-11T17:46:10Z</dcterms:created>
  <dcterms:modified xsi:type="dcterms:W3CDTF">2022-09-12T06:28:40Z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Order">
    <vt:r8>100</vt:r8>
  </property>
  <property fmtid="{D5CDD505-2E9C-101B-9397-08002B2CF9AE}" pid="4" name="Information type">
    <vt:lpwstr/>
  </property>
  <property fmtid="{D5CDD505-2E9C-101B-9397-08002B2CF9AE}" pid="5" name="Business Function">
    <vt:lpwstr>2;#Quality Improvement|f929b268-8fc1-4432-9c8d-4653c804bdfc</vt:lpwstr>
  </property>
  <property fmtid="{D5CDD505-2E9C-101B-9397-08002B2CF9AE}" pid="6" name="Project/ contract status">
    <vt:lpwstr/>
  </property>
  <property fmtid="{D5CDD505-2E9C-101B-9397-08002B2CF9AE}" pid="7" name="Archive">
    <vt:lpwstr/>
  </property>
  <property fmtid="{D5CDD505-2E9C-101B-9397-08002B2CF9AE}" pid="8" name="Division">
    <vt:lpwstr>1;#Research ＆ Quality Improvement|40ffecb9-eb64-4eb4-bbcd-9ff92017558e</vt:lpwstr>
  </property>
  <property fmtid="{D5CDD505-2E9C-101B-9397-08002B2CF9AE}" pid="9" name="Document status">
    <vt:lpwstr/>
  </property>
  <property fmtid="{D5CDD505-2E9C-101B-9397-08002B2CF9AE}" pid="10" name="_ExtendedDescription">
    <vt:lpwstr/>
  </property>
  <property fmtid="{D5CDD505-2E9C-101B-9397-08002B2CF9AE}" pid="11" name="Business Activity">
    <vt:lpwstr/>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ComplianceAssetId">
    <vt:lpwstr/>
  </property>
  <property fmtid="{D5CDD505-2E9C-101B-9397-08002B2CF9AE}" pid="17" name="TemplateUrl">
    <vt:lpwstr/>
  </property>
  <property fmtid="{D5CDD505-2E9C-101B-9397-08002B2CF9AE}" pid="18" name="ba13835014884b89bed364837ca9ec39">
    <vt:lpwstr>Audits|ae63694e-9999-473c-882e-084b09c6631d</vt:lpwstr>
  </property>
  <property fmtid="{D5CDD505-2E9C-101B-9397-08002B2CF9AE}" pid="19" name="l9151f26d9d24fb2bafecc2135ce3309">
    <vt:lpwstr>Research ＆ Quality Improvement|c788aced-109f-432d-9368-116094370ebc</vt:lpwstr>
  </property>
  <property fmtid="{D5CDD505-2E9C-101B-9397-08002B2CF9AE}" pid="20" name="TriggerFlowInfo">
    <vt:lpwstr/>
  </property>
  <property fmtid="{D5CDD505-2E9C-101B-9397-08002B2CF9AE}" pid="21" name="MediaServiceImageTags">
    <vt:lpwstr/>
  </property>
</Properties>
</file>