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858000" cy="10058400"/>
  <p:defaultTextStyle>
    <a:defPPr>
      <a:defRPr lang="en-US"/>
    </a:defPPr>
    <a:lvl1pPr marL="0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486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6972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5456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3942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2428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0914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9399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7885" algn="l" defTabSz="9569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2C3BF-655D-755A-6313-F76409E4E727}" v="159" dt="2022-03-07T14:48:40.761"/>
    <p1510:client id="{C7AB30FF-387D-0E30-61E5-089782CA2C7B}" v="8" dt="2022-03-08T16:31:10.159"/>
    <p1510:client id="{D2716F40-7EA6-687A-E74F-46B27C618121}" v="63" dt="2022-03-11T15:55:18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7" autoAdjust="0"/>
  </p:normalViewPr>
  <p:slideViewPr>
    <p:cSldViewPr>
      <p:cViewPr>
        <p:scale>
          <a:sx n="80" d="100"/>
          <a:sy n="80" d="100"/>
        </p:scale>
        <p:origin x="-3876" y="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22" y="8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F65-F6F6-4AE8-B415-660CF5FF997C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4075" y="754063"/>
            <a:ext cx="26098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47B2-0548-4A1D-AB37-7F6621167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1pPr>
    <a:lvl2pPr marL="91714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2pPr>
    <a:lvl3pPr marL="183429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3pPr>
    <a:lvl4pPr marL="275143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4pPr>
    <a:lvl5pPr marL="366857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5pPr>
    <a:lvl6pPr marL="458572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6pPr>
    <a:lvl7pPr marL="550286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7pPr>
    <a:lvl8pPr marL="642000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8pPr>
    <a:lvl9pPr marL="733715" algn="l" defTabSz="183429" rtl="0" eaLnBrk="1" latinLnBrk="0" hangingPunct="1">
      <a:defRPr sz="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4075" y="754063"/>
            <a:ext cx="2609850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47B2-0548-4A1D-AB37-7F6621167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3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2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4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697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54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39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24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09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93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78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486" indent="0">
              <a:buNone/>
              <a:defRPr sz="2100" b="1"/>
            </a:lvl2pPr>
            <a:lvl3pPr marL="956972" indent="0">
              <a:buNone/>
              <a:defRPr sz="1900" b="1"/>
            </a:lvl3pPr>
            <a:lvl4pPr marL="1435456" indent="0">
              <a:buNone/>
              <a:defRPr sz="1700" b="1"/>
            </a:lvl4pPr>
            <a:lvl5pPr marL="1913942" indent="0">
              <a:buNone/>
              <a:defRPr sz="1700" b="1"/>
            </a:lvl5pPr>
            <a:lvl6pPr marL="2392428" indent="0">
              <a:buNone/>
              <a:defRPr sz="1700" b="1"/>
            </a:lvl6pPr>
            <a:lvl7pPr marL="2870914" indent="0">
              <a:buNone/>
              <a:defRPr sz="1700" b="1"/>
            </a:lvl7pPr>
            <a:lvl8pPr marL="3349399" indent="0">
              <a:buNone/>
              <a:defRPr sz="1700" b="1"/>
            </a:lvl8pPr>
            <a:lvl9pPr marL="3827885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486" indent="0">
              <a:buNone/>
              <a:defRPr sz="2100" b="1"/>
            </a:lvl2pPr>
            <a:lvl3pPr marL="956972" indent="0">
              <a:buNone/>
              <a:defRPr sz="1900" b="1"/>
            </a:lvl3pPr>
            <a:lvl4pPr marL="1435456" indent="0">
              <a:buNone/>
              <a:defRPr sz="1700" b="1"/>
            </a:lvl4pPr>
            <a:lvl5pPr marL="1913942" indent="0">
              <a:buNone/>
              <a:defRPr sz="1700" b="1"/>
            </a:lvl5pPr>
            <a:lvl6pPr marL="2392428" indent="0">
              <a:buNone/>
              <a:defRPr sz="1700" b="1"/>
            </a:lvl6pPr>
            <a:lvl7pPr marL="2870914" indent="0">
              <a:buNone/>
              <a:defRPr sz="1700" b="1"/>
            </a:lvl7pPr>
            <a:lvl8pPr marL="3349399" indent="0">
              <a:buNone/>
              <a:defRPr sz="1700" b="1"/>
            </a:lvl8pPr>
            <a:lvl9pPr marL="3827885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486" indent="0">
              <a:buNone/>
              <a:defRPr sz="1300"/>
            </a:lvl2pPr>
            <a:lvl3pPr marL="956972" indent="0">
              <a:buNone/>
              <a:defRPr sz="1000"/>
            </a:lvl3pPr>
            <a:lvl4pPr marL="1435456" indent="0">
              <a:buNone/>
              <a:defRPr sz="900"/>
            </a:lvl4pPr>
            <a:lvl5pPr marL="1913942" indent="0">
              <a:buNone/>
              <a:defRPr sz="900"/>
            </a:lvl5pPr>
            <a:lvl6pPr marL="2392428" indent="0">
              <a:buNone/>
              <a:defRPr sz="900"/>
            </a:lvl6pPr>
            <a:lvl7pPr marL="2870914" indent="0">
              <a:buNone/>
              <a:defRPr sz="900"/>
            </a:lvl7pPr>
            <a:lvl8pPr marL="3349399" indent="0">
              <a:buNone/>
              <a:defRPr sz="900"/>
            </a:lvl8pPr>
            <a:lvl9pPr marL="38278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486" indent="0">
              <a:buNone/>
              <a:defRPr sz="2900"/>
            </a:lvl2pPr>
            <a:lvl3pPr marL="956972" indent="0">
              <a:buNone/>
              <a:defRPr sz="2500"/>
            </a:lvl3pPr>
            <a:lvl4pPr marL="1435456" indent="0">
              <a:buNone/>
              <a:defRPr sz="2100"/>
            </a:lvl4pPr>
            <a:lvl5pPr marL="1913942" indent="0">
              <a:buNone/>
              <a:defRPr sz="2100"/>
            </a:lvl5pPr>
            <a:lvl6pPr marL="2392428" indent="0">
              <a:buNone/>
              <a:defRPr sz="2100"/>
            </a:lvl6pPr>
            <a:lvl7pPr marL="2870914" indent="0">
              <a:buNone/>
              <a:defRPr sz="2100"/>
            </a:lvl7pPr>
            <a:lvl8pPr marL="3349399" indent="0">
              <a:buNone/>
              <a:defRPr sz="2100"/>
            </a:lvl8pPr>
            <a:lvl9pPr marL="3827885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486" indent="0">
              <a:buNone/>
              <a:defRPr sz="1300"/>
            </a:lvl2pPr>
            <a:lvl3pPr marL="956972" indent="0">
              <a:buNone/>
              <a:defRPr sz="1000"/>
            </a:lvl3pPr>
            <a:lvl4pPr marL="1435456" indent="0">
              <a:buNone/>
              <a:defRPr sz="900"/>
            </a:lvl4pPr>
            <a:lvl5pPr marL="1913942" indent="0">
              <a:buNone/>
              <a:defRPr sz="900"/>
            </a:lvl5pPr>
            <a:lvl6pPr marL="2392428" indent="0">
              <a:buNone/>
              <a:defRPr sz="900"/>
            </a:lvl6pPr>
            <a:lvl7pPr marL="2870914" indent="0">
              <a:buNone/>
              <a:defRPr sz="900"/>
            </a:lvl7pPr>
            <a:lvl8pPr marL="3349399" indent="0">
              <a:buNone/>
              <a:defRPr sz="900"/>
            </a:lvl8pPr>
            <a:lvl9pPr marL="38278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697" tIns="47849" rIns="95697" bIns="4784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697" tIns="47849" rIns="95697" bIns="478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A026-A4E7-4AAA-85F5-7421A270C8E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88682" y="136869"/>
            <a:ext cx="242641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972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864" indent="-358864" algn="l" defTabSz="95697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7539" indent="-299053" algn="l" defTabSz="95697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214" indent="-239242" algn="l" defTabSz="95697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700" indent="-239242" algn="l" defTabSz="95697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185" indent="-239242" algn="l" defTabSz="95697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1671" indent="-239242" algn="l" defTabSz="9569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0156" indent="-239242" algn="l" defTabSz="9569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8642" indent="-239242" algn="l" defTabSz="9569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7127" indent="-239242" algn="l" defTabSz="9569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486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972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456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3942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2428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0914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9399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7885" algn="l" defTabSz="95697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629" y="2661377"/>
            <a:ext cx="6858003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100" b="1" dirty="0"/>
              <a:t>Our improvement journey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-3634" y="4160912"/>
            <a:ext cx="6876000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Stakeholder Engagement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6289C-F82F-42AC-9079-CB1C11D7D97D}"/>
              </a:ext>
            </a:extLst>
          </p:cNvPr>
          <p:cNvSpPr txBox="1"/>
          <p:nvPr/>
        </p:nvSpPr>
        <p:spPr>
          <a:xfrm>
            <a:off x="4725144" y="1064568"/>
            <a:ext cx="181068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[insert team pic]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7FD46D-D6A3-4A11-BA68-E0A4ED2AE8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61" b="13793"/>
          <a:stretch/>
        </p:blipFill>
        <p:spPr>
          <a:xfrm>
            <a:off x="4773" y="0"/>
            <a:ext cx="2416116" cy="707741"/>
          </a:xfrm>
          <a:prstGeom prst="rect">
            <a:avLst/>
          </a:prstGeom>
        </p:spPr>
      </p:pic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C7D20D72-488A-43B9-AA52-AD736CF3B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76066"/>
              </p:ext>
            </p:extLst>
          </p:nvPr>
        </p:nvGraphicFramePr>
        <p:xfrm>
          <a:off x="204196" y="778729"/>
          <a:ext cx="3673664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664">
                  <a:extLst>
                    <a:ext uri="{9D8B030D-6E8A-4147-A177-3AD203B41FA5}">
                      <a16:colId xmlns:a16="http://schemas.microsoft.com/office/drawing/2014/main" val="3197555557"/>
                    </a:ext>
                  </a:extLst>
                </a:gridCol>
              </a:tblGrid>
              <a:tr h="538232">
                <a:tc>
                  <a:txBody>
                    <a:bodyPr/>
                    <a:lstStyle/>
                    <a:p>
                      <a:r>
                        <a:rPr lang="en-GB" dirty="0"/>
                        <a:t>Dr Anas </a:t>
                      </a:r>
                      <a:r>
                        <a:rPr lang="en-GB" dirty="0" err="1"/>
                        <a:t>Olabi</a:t>
                      </a:r>
                      <a:r>
                        <a:rPr lang="en-GB" dirty="0"/>
                        <a:t>, </a:t>
                      </a:r>
                      <a:r>
                        <a:rPr lang="en-GB" sz="1000" dirty="0"/>
                        <a:t>Consultant  </a:t>
                      </a:r>
                      <a:r>
                        <a:rPr lang="en-GB" sz="1000" dirty="0" err="1"/>
                        <a:t>Paediartrcian</a:t>
                      </a:r>
                      <a:endParaRPr lang="en-GB" sz="1000" dirty="0"/>
                    </a:p>
                    <a:p>
                      <a:r>
                        <a:rPr lang="en-GB" dirty="0"/>
                        <a:t>Sara Richardson, </a:t>
                      </a:r>
                      <a:r>
                        <a:rPr lang="en-GB" sz="1000" dirty="0"/>
                        <a:t>Staff  nurse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84851"/>
                  </a:ext>
                </a:extLst>
              </a:tr>
            </a:tbl>
          </a:graphicData>
        </a:graphic>
      </p:graphicFrame>
      <p:pic>
        <p:nvPicPr>
          <p:cNvPr id="19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0088AC-DC16-4B0B-B3F6-EA2143670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782" y="632520"/>
            <a:ext cx="2021689" cy="936572"/>
          </a:xfrm>
          <a:prstGeom prst="rect">
            <a:avLst/>
          </a:prstGeom>
        </p:spPr>
      </p:pic>
      <p:sp>
        <p:nvSpPr>
          <p:cNvPr id="16" name="Text Placeholder 4"/>
          <p:cNvSpPr txBox="1">
            <a:spLocks/>
          </p:cNvSpPr>
          <p:nvPr/>
        </p:nvSpPr>
        <p:spPr>
          <a:xfrm>
            <a:off x="0" y="1496617"/>
            <a:ext cx="6858000" cy="10801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txBody>
          <a:bodyPr vert="horz" lIns="95697" tIns="47849" rIns="95697" bIns="47849" rtlCol="0" anchor="t">
            <a:noAutofit/>
          </a:bodyPr>
          <a:lstStyle>
            <a:lvl1pPr marL="1789796" indent="-17897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7892" indent="-14914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65987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5238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877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517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1156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97960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284354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latin typeface="Arial" pitchFamily="34" charset="0"/>
                <a:cs typeface="Arial" pitchFamily="34" charset="0"/>
              </a:rPr>
              <a:t>Aim/purpose:</a:t>
            </a:r>
          </a:p>
          <a:p>
            <a:pPr marL="0" indent="0">
              <a:buNone/>
            </a:pPr>
            <a:r>
              <a:rPr lang="en-GB" sz="1200" dirty="0">
                <a:latin typeface="Arial"/>
                <a:cs typeface="Arial"/>
              </a:rPr>
              <a:t>To improve the quality of communication for 10% of CYP with complex epilepsy amongst healthcare professionals from poor (missing and fragmented) to good (comprehensive and </a:t>
            </a:r>
            <a:r>
              <a:rPr lang="en-GB" sz="1200" dirty="0" err="1">
                <a:latin typeface="Arial"/>
                <a:cs typeface="Arial"/>
              </a:rPr>
              <a:t>uptodate</a:t>
            </a:r>
            <a:r>
              <a:rPr lang="en-GB" sz="1200" dirty="0">
                <a:latin typeface="Arial"/>
                <a:cs typeface="Arial"/>
              </a:rPr>
              <a:t>) to improve the patient outcomes for epilepsy management and emergency care by March 2022</a:t>
            </a:r>
            <a:r>
              <a:rPr lang="en-GB" sz="1400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GB" sz="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 flipH="1" flipV="1">
            <a:off x="4797152" y="1496617"/>
            <a:ext cx="2044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i="1" dirty="0"/>
              <a:t>September 2021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01" y="6112689"/>
            <a:ext cx="3223278" cy="172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991" y="6152605"/>
            <a:ext cx="3346723" cy="1602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F4F01E5-95E5-4758-8E87-94368971BC29}"/>
              </a:ext>
            </a:extLst>
          </p:cNvPr>
          <p:cNvSpPr/>
          <p:nvPr/>
        </p:nvSpPr>
        <p:spPr>
          <a:xfrm>
            <a:off x="3476491" y="5843549"/>
            <a:ext cx="3384000" cy="275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201"/>
              </a:spcAft>
            </a:pPr>
            <a:r>
              <a:rPr lang="en-GB" sz="1100" b="1" dirty="0">
                <a:cs typeface="Arial"/>
              </a:rPr>
              <a:t>Design Process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0" y="5843549"/>
            <a:ext cx="3481244" cy="27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Driver Diagram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4" y="4651410"/>
            <a:ext cx="1978294" cy="108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098" y="4494950"/>
            <a:ext cx="2520531" cy="132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854" y="4494950"/>
            <a:ext cx="2448000" cy="131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F4F01E5-95E5-4758-8E87-94368971BC29}"/>
              </a:ext>
            </a:extLst>
          </p:cNvPr>
          <p:cNvSpPr/>
          <p:nvPr/>
        </p:nvSpPr>
        <p:spPr>
          <a:xfrm>
            <a:off x="3481244" y="7917203"/>
            <a:ext cx="3384000" cy="275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201"/>
              </a:spcAft>
            </a:pPr>
            <a:r>
              <a:rPr lang="en-GB" sz="1100" b="1" dirty="0">
                <a:cs typeface="Arial"/>
              </a:rPr>
              <a:t>Next Steps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4753" y="7917203"/>
            <a:ext cx="3481244" cy="27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Reflections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13" y="3026847"/>
            <a:ext cx="5074654" cy="54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7" y="8264800"/>
            <a:ext cx="2619358" cy="1581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6" y="8264800"/>
            <a:ext cx="3024171" cy="158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32657" y="3512840"/>
            <a:ext cx="2592288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b="1" dirty="0"/>
              <a:t>September-November  2021</a:t>
            </a:r>
          </a:p>
          <a:p>
            <a:r>
              <a:rPr lang="en-GB" sz="1050" dirty="0"/>
              <a:t>Understand the problem, engage with stakeholders to decide on change ideas</a:t>
            </a:r>
            <a:endParaRPr lang="en-GB" sz="1050" dirty="0">
              <a:ea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64904" y="3526010"/>
            <a:ext cx="2169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December 2021-March 2022 </a:t>
            </a:r>
          </a:p>
          <a:p>
            <a:r>
              <a:rPr lang="en-GB" sz="1050" dirty="0"/>
              <a:t>Design Epilepsy EPR linked passport, PDSA test cycles to adapt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53136" y="3526010"/>
            <a:ext cx="15717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March 2022 onwards</a:t>
            </a:r>
          </a:p>
          <a:p>
            <a:r>
              <a:rPr lang="en-GB" sz="1050" dirty="0"/>
              <a:t>Continue to develop and embed</a:t>
            </a:r>
          </a:p>
        </p:txBody>
      </p:sp>
    </p:spTree>
    <p:extLst>
      <p:ext uri="{BB962C8B-B14F-4D97-AF65-F5344CB8AC3E}">
        <p14:creationId xmlns:p14="http://schemas.microsoft.com/office/powerpoint/2010/main" val="41453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D21A716455F44FAFE8220C28D1A5EA" ma:contentTypeVersion="12" ma:contentTypeDescription="Create a new document." ma:contentTypeScope="" ma:versionID="b41b2b4a8af64c03815515df20608521">
  <xsd:schema xmlns:xsd="http://www.w3.org/2001/XMLSchema" xmlns:xs="http://www.w3.org/2001/XMLSchema" xmlns:p="http://schemas.microsoft.com/office/2006/metadata/properties" xmlns:ns2="19a6cf33-a643-4309-8437-ca52dd6e266b" xmlns:ns3="3519e7f7-cf58-489f-8e0e-4f9ca77f4a70" targetNamespace="http://schemas.microsoft.com/office/2006/metadata/properties" ma:root="true" ma:fieldsID="e91755ac40669ac60492541c732ca1ec" ns2:_="" ns3:_="">
    <xsd:import namespace="19a6cf33-a643-4309-8437-ca52dd6e266b"/>
    <xsd:import namespace="3519e7f7-cf58-489f-8e0e-4f9ca77f4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6cf33-a643-4309-8437-ca52dd6e26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9e7f7-cf58-489f-8e0e-4f9ca77f4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5B5FD-5E25-4D8B-BB1A-B4A06A57E5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1DC8C9-888D-4957-8489-8ED1E475F775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3519e7f7-cf58-489f-8e0e-4f9ca77f4a70"/>
    <ds:schemaRef ds:uri="http://purl.org/dc/elements/1.1/"/>
    <ds:schemaRef ds:uri="19a6cf33-a643-4309-8437-ca52dd6e266b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93C314-6537-4740-94DB-2971CA975E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6cf33-a643-4309-8437-ca52dd6e266b"/>
    <ds:schemaRef ds:uri="3519e7f7-cf58-489f-8e0e-4f9ca77f4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116</Words>
  <Application>Microsoft Office PowerPoint</Application>
  <PresentationFormat>A4 Paper (210x297 mm)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</dc:creator>
  <cp:lastModifiedBy>Knight Jo (UHMB)</cp:lastModifiedBy>
  <cp:revision>301</cp:revision>
  <cp:lastPrinted>2012-09-10T13:37:20Z</cp:lastPrinted>
  <dcterms:created xsi:type="dcterms:W3CDTF">2012-09-07T11:38:29Z</dcterms:created>
  <dcterms:modified xsi:type="dcterms:W3CDTF">2022-03-15T21:01:10Z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0x010100FAD21A716455F44FAFE8220C28D1A5EA</vt:lpwstr>
  </property>
</Properties>
</file>